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14"/>
  </p:notesMasterIdLst>
  <p:handoutMasterIdLst>
    <p:handoutMasterId r:id="rId115"/>
  </p:handoutMasterIdLst>
  <p:sldIdLst>
    <p:sldId id="257" r:id="rId2"/>
    <p:sldId id="471" r:id="rId3"/>
    <p:sldId id="425" r:id="rId4"/>
    <p:sldId id="426" r:id="rId5"/>
    <p:sldId id="427" r:id="rId6"/>
    <p:sldId id="428" r:id="rId7"/>
    <p:sldId id="429" r:id="rId8"/>
    <p:sldId id="410" r:id="rId9"/>
    <p:sldId id="475" r:id="rId10"/>
    <p:sldId id="476" r:id="rId11"/>
    <p:sldId id="477" r:id="rId12"/>
    <p:sldId id="478" r:id="rId13"/>
    <p:sldId id="479" r:id="rId14"/>
    <p:sldId id="411" r:id="rId15"/>
    <p:sldId id="412" r:id="rId16"/>
    <p:sldId id="447" r:id="rId17"/>
    <p:sldId id="448" r:id="rId18"/>
    <p:sldId id="449" r:id="rId19"/>
    <p:sldId id="450" r:id="rId20"/>
    <p:sldId id="451" r:id="rId21"/>
    <p:sldId id="452" r:id="rId22"/>
    <p:sldId id="453" r:id="rId23"/>
    <p:sldId id="431" r:id="rId24"/>
    <p:sldId id="432" r:id="rId25"/>
    <p:sldId id="434" r:id="rId26"/>
    <p:sldId id="435" r:id="rId27"/>
    <p:sldId id="436" r:id="rId28"/>
    <p:sldId id="437" r:id="rId29"/>
    <p:sldId id="439" r:id="rId30"/>
    <p:sldId id="440" r:id="rId31"/>
    <p:sldId id="442" r:id="rId32"/>
    <p:sldId id="443" r:id="rId33"/>
    <p:sldId id="438" r:id="rId34"/>
    <p:sldId id="446" r:id="rId35"/>
    <p:sldId id="472" r:id="rId36"/>
    <p:sldId id="706" r:id="rId37"/>
    <p:sldId id="775" r:id="rId38"/>
    <p:sldId id="777" r:id="rId39"/>
    <p:sldId id="779" r:id="rId40"/>
    <p:sldId id="780" r:id="rId41"/>
    <p:sldId id="778" r:id="rId42"/>
    <p:sldId id="781" r:id="rId43"/>
    <p:sldId id="787" r:id="rId44"/>
    <p:sldId id="708" r:id="rId45"/>
    <p:sldId id="709" r:id="rId46"/>
    <p:sldId id="710" r:id="rId47"/>
    <p:sldId id="715" r:id="rId48"/>
    <p:sldId id="792" r:id="rId49"/>
    <p:sldId id="717" r:id="rId50"/>
    <p:sldId id="719" r:id="rId51"/>
    <p:sldId id="720" r:id="rId52"/>
    <p:sldId id="721" r:id="rId53"/>
    <p:sldId id="722" r:id="rId54"/>
    <p:sldId id="723" r:id="rId55"/>
    <p:sldId id="724" r:id="rId56"/>
    <p:sldId id="725" r:id="rId57"/>
    <p:sldId id="726" r:id="rId58"/>
    <p:sldId id="727" r:id="rId59"/>
    <p:sldId id="728" r:id="rId60"/>
    <p:sldId id="729" r:id="rId61"/>
    <p:sldId id="730" r:id="rId62"/>
    <p:sldId id="731" r:id="rId63"/>
    <p:sldId id="732" r:id="rId64"/>
    <p:sldId id="733" r:id="rId65"/>
    <p:sldId id="734" r:id="rId66"/>
    <p:sldId id="735" r:id="rId67"/>
    <p:sldId id="736" r:id="rId68"/>
    <p:sldId id="737" r:id="rId69"/>
    <p:sldId id="784" r:id="rId70"/>
    <p:sldId id="783" r:id="rId71"/>
    <p:sldId id="786" r:id="rId72"/>
    <p:sldId id="743" r:id="rId73"/>
    <p:sldId id="744" r:id="rId74"/>
    <p:sldId id="745" r:id="rId75"/>
    <p:sldId id="749" r:id="rId76"/>
    <p:sldId id="750" r:id="rId77"/>
    <p:sldId id="751" r:id="rId78"/>
    <p:sldId id="752" r:id="rId79"/>
    <p:sldId id="753" r:id="rId80"/>
    <p:sldId id="754" r:id="rId81"/>
    <p:sldId id="755" r:id="rId82"/>
    <p:sldId id="756" r:id="rId83"/>
    <p:sldId id="757" r:id="rId84"/>
    <p:sldId id="758" r:id="rId85"/>
    <p:sldId id="759" r:id="rId86"/>
    <p:sldId id="760" r:id="rId87"/>
    <p:sldId id="761" r:id="rId88"/>
    <p:sldId id="762" r:id="rId89"/>
    <p:sldId id="763" r:id="rId90"/>
    <p:sldId id="764" r:id="rId91"/>
    <p:sldId id="765" r:id="rId92"/>
    <p:sldId id="766" r:id="rId93"/>
    <p:sldId id="771" r:id="rId94"/>
    <p:sldId id="772" r:id="rId95"/>
    <p:sldId id="788" r:id="rId96"/>
    <p:sldId id="464" r:id="rId97"/>
    <p:sldId id="465" r:id="rId98"/>
    <p:sldId id="467" r:id="rId99"/>
    <p:sldId id="468" r:id="rId100"/>
    <p:sldId id="469" r:id="rId101"/>
    <p:sldId id="789" r:id="rId102"/>
    <p:sldId id="791" r:id="rId103"/>
    <p:sldId id="703" r:id="rId104"/>
    <p:sldId id="698" r:id="rId105"/>
    <p:sldId id="701" r:id="rId106"/>
    <p:sldId id="466" r:id="rId107"/>
    <p:sldId id="697" r:id="rId108"/>
    <p:sldId id="462" r:id="rId109"/>
    <p:sldId id="474" r:id="rId110"/>
    <p:sldId id="470" r:id="rId111"/>
    <p:sldId id="705" r:id="rId112"/>
    <p:sldId id="704" r:id="rId113"/>
  </p:sldIdLst>
  <p:sldSz cx="9144000" cy="6858000" type="screen4x3"/>
  <p:notesSz cx="7315200" cy="9601200"/>
  <p:defaultTextStyle>
    <a:defPPr>
      <a:defRPr lang="en-US"/>
    </a:defPPr>
    <a:lvl1pPr algn="ctr" rtl="0" fontAlgn="base">
      <a:spcBef>
        <a:spcPct val="0"/>
      </a:spcBef>
      <a:spcAft>
        <a:spcPct val="0"/>
      </a:spcAft>
      <a:defRPr sz="2000" b="1" kern="1200">
        <a:solidFill>
          <a:schemeClr val="tx1"/>
        </a:solidFill>
        <a:latin typeface="Courier New" charset="0"/>
        <a:ea typeface="ＭＳ Ｐゴシック" charset="-128"/>
        <a:cs typeface="+mn-cs"/>
      </a:defRPr>
    </a:lvl1pPr>
    <a:lvl2pPr marL="457200" algn="ctr" rtl="0" fontAlgn="base">
      <a:spcBef>
        <a:spcPct val="0"/>
      </a:spcBef>
      <a:spcAft>
        <a:spcPct val="0"/>
      </a:spcAft>
      <a:defRPr sz="2000" b="1" kern="1200">
        <a:solidFill>
          <a:schemeClr val="tx1"/>
        </a:solidFill>
        <a:latin typeface="Courier New" charset="0"/>
        <a:ea typeface="ＭＳ Ｐゴシック" charset="-128"/>
        <a:cs typeface="+mn-cs"/>
      </a:defRPr>
    </a:lvl2pPr>
    <a:lvl3pPr marL="914400" algn="ctr" rtl="0" fontAlgn="base">
      <a:spcBef>
        <a:spcPct val="0"/>
      </a:spcBef>
      <a:spcAft>
        <a:spcPct val="0"/>
      </a:spcAft>
      <a:defRPr sz="2000" b="1" kern="1200">
        <a:solidFill>
          <a:schemeClr val="tx1"/>
        </a:solidFill>
        <a:latin typeface="Courier New" charset="0"/>
        <a:ea typeface="ＭＳ Ｐゴシック" charset="-128"/>
        <a:cs typeface="+mn-cs"/>
      </a:defRPr>
    </a:lvl3pPr>
    <a:lvl4pPr marL="1371600" algn="ctr" rtl="0" fontAlgn="base">
      <a:spcBef>
        <a:spcPct val="0"/>
      </a:spcBef>
      <a:spcAft>
        <a:spcPct val="0"/>
      </a:spcAft>
      <a:defRPr sz="2000" b="1" kern="1200">
        <a:solidFill>
          <a:schemeClr val="tx1"/>
        </a:solidFill>
        <a:latin typeface="Courier New" charset="0"/>
        <a:ea typeface="ＭＳ Ｐゴシック" charset="-128"/>
        <a:cs typeface="+mn-cs"/>
      </a:defRPr>
    </a:lvl4pPr>
    <a:lvl5pPr marL="1828800" algn="ctr" rtl="0" fontAlgn="base">
      <a:spcBef>
        <a:spcPct val="0"/>
      </a:spcBef>
      <a:spcAft>
        <a:spcPct val="0"/>
      </a:spcAft>
      <a:defRPr sz="2000" b="1" kern="1200">
        <a:solidFill>
          <a:schemeClr val="tx1"/>
        </a:solidFill>
        <a:latin typeface="Courier New" charset="0"/>
        <a:ea typeface="ＭＳ Ｐゴシック" charset="-128"/>
        <a:cs typeface="+mn-cs"/>
      </a:defRPr>
    </a:lvl5pPr>
    <a:lvl6pPr marL="2286000" algn="l" defTabSz="914400" rtl="0" eaLnBrk="1" latinLnBrk="0" hangingPunct="1">
      <a:defRPr sz="2000" b="1" kern="1200">
        <a:solidFill>
          <a:schemeClr val="tx1"/>
        </a:solidFill>
        <a:latin typeface="Courier New" charset="0"/>
        <a:ea typeface="ＭＳ Ｐゴシック" charset="-128"/>
        <a:cs typeface="+mn-cs"/>
      </a:defRPr>
    </a:lvl6pPr>
    <a:lvl7pPr marL="2743200" algn="l" defTabSz="914400" rtl="0" eaLnBrk="1" latinLnBrk="0" hangingPunct="1">
      <a:defRPr sz="2000" b="1" kern="1200">
        <a:solidFill>
          <a:schemeClr val="tx1"/>
        </a:solidFill>
        <a:latin typeface="Courier New" charset="0"/>
        <a:ea typeface="ＭＳ Ｐゴシック" charset="-128"/>
        <a:cs typeface="+mn-cs"/>
      </a:defRPr>
    </a:lvl7pPr>
    <a:lvl8pPr marL="3200400" algn="l" defTabSz="914400" rtl="0" eaLnBrk="1" latinLnBrk="0" hangingPunct="1">
      <a:defRPr sz="2000" b="1" kern="1200">
        <a:solidFill>
          <a:schemeClr val="tx1"/>
        </a:solidFill>
        <a:latin typeface="Courier New" charset="0"/>
        <a:ea typeface="ＭＳ Ｐゴシック" charset="-128"/>
        <a:cs typeface="+mn-cs"/>
      </a:defRPr>
    </a:lvl8pPr>
    <a:lvl9pPr marL="3657600" algn="l" defTabSz="914400" rtl="0" eaLnBrk="1" latinLnBrk="0" hangingPunct="1">
      <a:defRPr sz="2000" b="1" kern="1200">
        <a:solidFill>
          <a:schemeClr val="tx1"/>
        </a:solidFill>
        <a:latin typeface="Courier New"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FFFF"/>
    <a:srgbClr val="FFFF99"/>
    <a:srgbClr val="FFCC99"/>
    <a:srgbClr val="FF3300"/>
    <a:srgbClr val="FFCC00"/>
    <a:srgbClr val="00D164"/>
    <a:srgbClr val="D64A49"/>
    <a:srgbClr val="3C82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5"/>
    <p:restoredTop sz="95014"/>
  </p:normalViewPr>
  <p:slideViewPr>
    <p:cSldViewPr>
      <p:cViewPr varScale="1">
        <p:scale>
          <a:sx n="116" d="100"/>
          <a:sy n="116" d="100"/>
        </p:scale>
        <p:origin x="1104" y="-136"/>
      </p:cViewPr>
      <p:guideLst>
        <p:guide orient="horz" pos="2160"/>
        <p:guide pos="2880"/>
      </p:guideLst>
    </p:cSldViewPr>
  </p:slideViewPr>
  <p:outlineViewPr>
    <p:cViewPr>
      <p:scale>
        <a:sx n="33" d="100"/>
        <a:sy n="33" d="100"/>
      </p:scale>
      <p:origin x="0" y="4968"/>
    </p:cViewPr>
  </p:outlineViewPr>
  <p:notesTextViewPr>
    <p:cViewPr>
      <p:scale>
        <a:sx n="66" d="100"/>
        <a:sy n="66" d="100"/>
      </p:scale>
      <p:origin x="0" y="0"/>
    </p:cViewPr>
  </p:notesTextViewPr>
  <p:sorterViewPr>
    <p:cViewPr>
      <p:scale>
        <a:sx n="100" d="100"/>
        <a:sy n="100" d="100"/>
      </p:scale>
      <p:origin x="0" y="33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1" Type="http://schemas.openxmlformats.org/officeDocument/2006/relationships/hyperlink" Target="http://raconteur.net/?utm_source=DesignTAXI&amp;utm_medium=DesignTAXI&amp;utm_term=DesignTAXI&amp;utm_content=DesignTAXI&amp;utm_campaign=DesignTAXI"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raconteur.net/?utm_source=DesignTAXI&amp;utm_medium=DesignTAXI&amp;utm_term=DesignTAXI&amp;utm_content=DesignTAXI&amp;utm_campaign=DesignTAXI"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78674A-FA89-3D40-9D8A-904897C04C9E}"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316EC718-F635-6849-9B23-D836F3A47AF9}">
      <dgm:prSet/>
      <dgm:spPr/>
      <dgm:t>
        <a:bodyPr/>
        <a:lstStyle/>
        <a:p>
          <a:pPr rtl="0"/>
          <a:r>
            <a:rPr lang="en-US" b="1"/>
            <a:t>Website</a:t>
          </a:r>
          <a:r>
            <a:rPr lang="en-US" b="0" i="0"/>
            <a:t> </a:t>
          </a:r>
          <a:r>
            <a:rPr lang="en-US" b="0" i="0">
              <a:hlinkClick xmlns:r="http://schemas.openxmlformats.org/officeDocument/2006/relationships" r:id="rId1"/>
            </a:rPr>
            <a:t>Raconteur</a:t>
          </a:r>
          <a:r>
            <a:rPr lang="en-US" b="0" i="0"/>
            <a:t> asked over 400 scientists, tech journalists, academics, authors and interested readers to name the greatest inventions of all time. </a:t>
          </a:r>
          <a:endParaRPr lang="en-US"/>
        </a:p>
      </dgm:t>
    </dgm:pt>
    <dgm:pt modelId="{70CDD6F0-561F-164D-858F-AFCD796E1DA5}" type="sibTrans" cxnId="{5C211B01-824E-E04C-9F6A-D2D0AA43940A}">
      <dgm:prSet/>
      <dgm:spPr/>
      <dgm:t>
        <a:bodyPr/>
        <a:lstStyle/>
        <a:p>
          <a:endParaRPr lang="en-US"/>
        </a:p>
      </dgm:t>
    </dgm:pt>
    <dgm:pt modelId="{B06F7BE3-027B-C24D-894D-E8A6D92646C1}" type="parTrans" cxnId="{5C211B01-824E-E04C-9F6A-D2D0AA43940A}">
      <dgm:prSet/>
      <dgm:spPr/>
      <dgm:t>
        <a:bodyPr/>
        <a:lstStyle/>
        <a:p>
          <a:endParaRPr lang="en-US"/>
        </a:p>
      </dgm:t>
    </dgm:pt>
    <dgm:pt modelId="{6A26B3FA-A21C-2048-9F39-9F46889B75B2}" type="pres">
      <dgm:prSet presAssocID="{8578674A-FA89-3D40-9D8A-904897C04C9E}" presName="linear" presStyleCnt="0">
        <dgm:presLayoutVars>
          <dgm:animLvl val="lvl"/>
          <dgm:resizeHandles val="exact"/>
        </dgm:presLayoutVars>
      </dgm:prSet>
      <dgm:spPr/>
    </dgm:pt>
    <dgm:pt modelId="{C18C4739-F10F-2A4B-9D59-7442067CC550}" type="pres">
      <dgm:prSet presAssocID="{316EC718-F635-6849-9B23-D836F3A47AF9}" presName="parentText" presStyleLbl="node1" presStyleIdx="0" presStyleCnt="1" custLinFactY="-68234" custLinFactNeighborX="-40720" custLinFactNeighborY="-100000">
        <dgm:presLayoutVars>
          <dgm:chMax val="0"/>
          <dgm:bulletEnabled val="1"/>
        </dgm:presLayoutVars>
      </dgm:prSet>
      <dgm:spPr/>
    </dgm:pt>
  </dgm:ptLst>
  <dgm:cxnLst>
    <dgm:cxn modelId="{5C211B01-824E-E04C-9F6A-D2D0AA43940A}" srcId="{8578674A-FA89-3D40-9D8A-904897C04C9E}" destId="{316EC718-F635-6849-9B23-D836F3A47AF9}" srcOrd="0" destOrd="0" parTransId="{B06F7BE3-027B-C24D-894D-E8A6D92646C1}" sibTransId="{70CDD6F0-561F-164D-858F-AFCD796E1DA5}"/>
    <dgm:cxn modelId="{F504B03D-02CF-624F-B30E-0F700D86B4D7}" type="presOf" srcId="{316EC718-F635-6849-9B23-D836F3A47AF9}" destId="{C18C4739-F10F-2A4B-9D59-7442067CC550}" srcOrd="0" destOrd="0" presId="urn:microsoft.com/office/officeart/2005/8/layout/vList2"/>
    <dgm:cxn modelId="{2EA204E0-BF6A-8F46-BB81-DCDAE9A4DC14}" type="presOf" srcId="{8578674A-FA89-3D40-9D8A-904897C04C9E}" destId="{6A26B3FA-A21C-2048-9F39-9F46889B75B2}" srcOrd="0" destOrd="0" presId="urn:microsoft.com/office/officeart/2005/8/layout/vList2"/>
    <dgm:cxn modelId="{208C0555-82C4-2F4A-B2B2-411ADC18F870}" type="presParOf" srcId="{6A26B3FA-A21C-2048-9F39-9F46889B75B2}" destId="{C18C4739-F10F-2A4B-9D59-7442067CC55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C4739-F10F-2A4B-9D59-7442067CC550}">
      <dsp:nvSpPr>
        <dsp:cNvPr id="0" name=""/>
        <dsp:cNvSpPr/>
      </dsp:nvSpPr>
      <dsp:spPr>
        <a:xfrm>
          <a:off x="0" y="0"/>
          <a:ext cx="4572000" cy="128465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a:t>Website</a:t>
          </a:r>
          <a:r>
            <a:rPr lang="en-US" sz="1800" b="0" i="0" kern="1200"/>
            <a:t> </a:t>
          </a:r>
          <a:r>
            <a:rPr lang="en-US" sz="1800" b="0" i="0" kern="1200">
              <a:hlinkClick xmlns:r="http://schemas.openxmlformats.org/officeDocument/2006/relationships" r:id="rId1"/>
            </a:rPr>
            <a:t>Raconteur</a:t>
          </a:r>
          <a:r>
            <a:rPr lang="en-US" sz="1800" b="0" i="0" kern="1200"/>
            <a:t> asked over 400 scientists, tech journalists, academics, authors and interested readers to name the greatest inventions of all time. </a:t>
          </a:r>
          <a:endParaRPr lang="en-US" sz="1800" kern="1200"/>
        </a:p>
      </dsp:txBody>
      <dsp:txXfrm>
        <a:off x="62712" y="62712"/>
        <a:ext cx="4446576" cy="11592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l" defTabSz="966788">
              <a:defRPr sz="1300">
                <a:latin typeface="Courier New" pitchFamily="-105" charset="0"/>
                <a:ea typeface="+mn-ea"/>
              </a:defRPr>
            </a:lvl1pPr>
          </a:lstStyle>
          <a:p>
            <a:pPr>
              <a:defRPr/>
            </a:pPr>
            <a:endParaRPr lang="en-US"/>
          </a:p>
        </p:txBody>
      </p:sp>
      <p:sp>
        <p:nvSpPr>
          <p:cNvPr id="106499"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r" defTabSz="966788">
              <a:defRPr sz="1300">
                <a:latin typeface="Courier New" pitchFamily="-105" charset="0"/>
                <a:ea typeface="+mn-ea"/>
              </a:defRPr>
            </a:lvl1pPr>
          </a:lstStyle>
          <a:p>
            <a:pPr>
              <a:defRPr/>
            </a:pPr>
            <a:endParaRPr lang="en-US"/>
          </a:p>
        </p:txBody>
      </p:sp>
      <p:sp>
        <p:nvSpPr>
          <p:cNvPr id="106500"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l" defTabSz="966788">
              <a:defRPr sz="1300">
                <a:latin typeface="Courier New" pitchFamily="-105" charset="0"/>
                <a:ea typeface="+mn-ea"/>
              </a:defRPr>
            </a:lvl1pPr>
          </a:lstStyle>
          <a:p>
            <a:pPr>
              <a:defRPr/>
            </a:pPr>
            <a:endParaRPr lang="en-US"/>
          </a:p>
        </p:txBody>
      </p:sp>
      <p:sp>
        <p:nvSpPr>
          <p:cNvPr id="106501"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r" defTabSz="966788">
              <a:defRPr sz="1300"/>
            </a:lvl1pPr>
          </a:lstStyle>
          <a:p>
            <a:fld id="{9C6E8605-70D0-EE43-9BAC-837A0A25853E}" type="slidenum">
              <a:rPr lang="en-US" altLang="en-US"/>
              <a:pPr/>
              <a:t>‹#›</a:t>
            </a:fld>
            <a:endParaRPr lang="en-US" altLang="en-US"/>
          </a:p>
        </p:txBody>
      </p:sp>
    </p:spTree>
    <p:extLst>
      <p:ext uri="{BB962C8B-B14F-4D97-AF65-F5344CB8AC3E}">
        <p14:creationId xmlns:p14="http://schemas.microsoft.com/office/powerpoint/2010/main" val="924207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lvl1pPr algn="l" defTabSz="957263">
              <a:defRPr sz="1300" b="0">
                <a:latin typeface="Times New Roman" pitchFamily="-105" charset="0"/>
                <a:ea typeface="+mn-ea"/>
              </a:defRPr>
            </a:lvl1pPr>
          </a:lstStyle>
          <a:p>
            <a:pPr>
              <a:defRPr/>
            </a:pPr>
            <a:endParaRPr lang="en-US"/>
          </a:p>
        </p:txBody>
      </p:sp>
      <p:sp>
        <p:nvSpPr>
          <p:cNvPr id="17613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lvl1pPr algn="r" defTabSz="957263">
              <a:defRPr sz="1300" b="0">
                <a:latin typeface="Times New Roman" pitchFamily="-105"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613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613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5738" tIns="47869" rIns="95738" bIns="47869" numCol="1" anchor="b" anchorCtr="0" compatLnSpc="1">
            <a:prstTxWarp prst="textNoShape">
              <a:avLst/>
            </a:prstTxWarp>
          </a:bodyPr>
          <a:lstStyle>
            <a:lvl1pPr algn="l" defTabSz="957263">
              <a:defRPr sz="1300" b="0">
                <a:latin typeface="Times New Roman" pitchFamily="-105" charset="0"/>
                <a:ea typeface="+mn-ea"/>
              </a:defRPr>
            </a:lvl1pPr>
          </a:lstStyle>
          <a:p>
            <a:pPr>
              <a:defRPr/>
            </a:pPr>
            <a:endParaRPr lang="en-US"/>
          </a:p>
        </p:txBody>
      </p:sp>
      <p:sp>
        <p:nvSpPr>
          <p:cNvPr id="17613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5738" tIns="47869" rIns="95738" bIns="47869" numCol="1" anchor="b" anchorCtr="0" compatLnSpc="1">
            <a:prstTxWarp prst="textNoShape">
              <a:avLst/>
            </a:prstTxWarp>
          </a:bodyPr>
          <a:lstStyle>
            <a:lvl1pPr algn="r" defTabSz="957263">
              <a:defRPr sz="1300" b="0">
                <a:latin typeface="Times New Roman" charset="0"/>
              </a:defRPr>
            </a:lvl1pPr>
          </a:lstStyle>
          <a:p>
            <a:fld id="{FF72A6A9-BE80-EC46-BC68-0AB0926477FB}" type="slidenum">
              <a:rPr lang="en-US" altLang="en-US"/>
              <a:pPr/>
              <a:t>‹#›</a:t>
            </a:fld>
            <a:endParaRPr lang="en-US" altLang="en-US"/>
          </a:p>
        </p:txBody>
      </p:sp>
    </p:spTree>
    <p:extLst>
      <p:ext uri="{BB962C8B-B14F-4D97-AF65-F5344CB8AC3E}">
        <p14:creationId xmlns:p14="http://schemas.microsoft.com/office/powerpoint/2010/main" val="1382432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C2410C98-08F9-C449-8A24-3DDB50B0F018}" type="slidenum">
              <a:rPr lang="en-US" altLang="en-US" sz="1300" b="0">
                <a:latin typeface="Times New Roman" charset="0"/>
              </a:rPr>
              <a:pPr eaLnBrk="1" hangingPunct="1"/>
              <a:t>1</a:t>
            </a:fld>
            <a:endParaRPr lang="en-US" altLang="en-US" sz="1300" b="0">
              <a:latin typeface="Times New Roman"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p>
        </p:txBody>
      </p:sp>
    </p:spTree>
    <p:extLst>
      <p:ext uri="{BB962C8B-B14F-4D97-AF65-F5344CB8AC3E}">
        <p14:creationId xmlns:p14="http://schemas.microsoft.com/office/powerpoint/2010/main" val="398183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4DC5FDAF-19A3-BE47-91E4-9401B916FCCE}" type="slidenum">
              <a:rPr lang="en-US" altLang="en-US" sz="1300">
                <a:latin typeface="Times New Roman" charset="0"/>
              </a:rPr>
              <a:pPr/>
              <a:t>19</a:t>
            </a:fld>
            <a:endParaRPr lang="en-US" altLang="en-US" sz="1300">
              <a:latin typeface="Times New Roman"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7073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9FCF3B02-494F-3A44-AA26-B73004FF3691}" type="slidenum">
              <a:rPr lang="en-US" altLang="en-US" sz="1300">
                <a:latin typeface="Times New Roman" charset="0"/>
              </a:rPr>
              <a:pPr/>
              <a:t>20</a:t>
            </a:fld>
            <a:endParaRPr lang="en-US" altLang="en-US" sz="1300">
              <a:latin typeface="Times New Roman"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34893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1531CA24-4B52-9D40-BE1D-DF3A85DA5777}" type="slidenum">
              <a:rPr lang="en-US" altLang="en-US" sz="1300">
                <a:latin typeface="Times New Roman" charset="0"/>
              </a:rPr>
              <a:pPr/>
              <a:t>21</a:t>
            </a:fld>
            <a:endParaRPr lang="en-US" altLang="en-US" sz="1300">
              <a:latin typeface="Times New Roman"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0245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E06702FD-49E1-9146-A43E-DE2D298C39C5}" type="slidenum">
              <a:rPr lang="en-US" altLang="en-US" sz="1300">
                <a:latin typeface="Times New Roman" charset="0"/>
              </a:rPr>
              <a:pPr/>
              <a:t>22</a:t>
            </a:fld>
            <a:endParaRPr lang="en-US" altLang="en-US" sz="1300">
              <a:latin typeface="Times New Roman"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186723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pPr algn="r"/>
            <a:fld id="{A10D8453-BE18-4E47-BDF1-4B2D3121367B}" type="slidenum">
              <a:rPr lang="en-US" altLang="en-US" sz="1300">
                <a:latin typeface="Times New Roman" charset="0"/>
              </a:rPr>
              <a:pPr algn="r"/>
              <a:t>23</a:t>
            </a:fld>
            <a:endParaRPr lang="en-US" altLang="en-US" sz="13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47490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C8A75468-56DA-504A-8C65-3BFB61950BEE}" type="slidenum">
              <a:rPr lang="en-US" altLang="en-US" sz="1300">
                <a:latin typeface="Times New Roman" charset="0"/>
              </a:rPr>
              <a:pPr/>
              <a:t>24</a:t>
            </a:fld>
            <a:endParaRPr lang="en-US" altLang="en-US" sz="1300">
              <a:latin typeface="Times New Roman"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99341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C458605B-7B45-7A40-8397-9C1EF6E75ABB}" type="slidenum">
              <a:rPr lang="en-US" altLang="en-US" sz="1300">
                <a:latin typeface="Times New Roman" charset="0"/>
              </a:rPr>
              <a:pPr/>
              <a:t>25</a:t>
            </a:fld>
            <a:endParaRPr lang="en-US" altLang="en-US" sz="130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938932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57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128"/>
              </a:defRPr>
            </a:lvl1pPr>
            <a:lvl2pPr marL="742950" indent="-285750" defTabSz="966788">
              <a:defRPr sz="2000">
                <a:solidFill>
                  <a:schemeClr val="tx1"/>
                </a:solidFill>
                <a:latin typeface="Arial" charset="0"/>
                <a:ea typeface="ＭＳ Ｐゴシック" charset="-128"/>
              </a:defRPr>
            </a:lvl2pPr>
            <a:lvl3pPr marL="1143000" indent="-228600" defTabSz="966788">
              <a:defRPr sz="2000">
                <a:solidFill>
                  <a:schemeClr val="tx1"/>
                </a:solidFill>
                <a:latin typeface="Arial" charset="0"/>
                <a:ea typeface="ＭＳ Ｐゴシック" charset="-128"/>
              </a:defRPr>
            </a:lvl3pPr>
            <a:lvl4pPr marL="1600200" indent="-228600" defTabSz="966788">
              <a:defRPr sz="2000">
                <a:solidFill>
                  <a:schemeClr val="tx1"/>
                </a:solidFill>
                <a:latin typeface="Arial" charset="0"/>
                <a:ea typeface="ＭＳ Ｐゴシック" charset="-128"/>
              </a:defRPr>
            </a:lvl4pPr>
            <a:lvl5pPr marL="2057400" indent="-228600" defTabSz="966788">
              <a:defRPr sz="2000">
                <a:solidFill>
                  <a:schemeClr val="tx1"/>
                </a:solidFill>
                <a:latin typeface="Arial" charset="0"/>
                <a:ea typeface="ＭＳ Ｐゴシック" charset="-128"/>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9pPr>
          </a:lstStyle>
          <a:p>
            <a:fld id="{8FCFDEAE-DEC3-1646-BF49-35A404B360BA}" type="slidenum">
              <a:rPr lang="en-US" altLang="en-US" sz="1300">
                <a:latin typeface="Times New Roman" charset="0"/>
              </a:rPr>
              <a:pPr/>
              <a:t>30</a:t>
            </a:fld>
            <a:endParaRPr lang="en-US" altLang="en-US" sz="1300">
              <a:latin typeface="Times New Roman" charset="0"/>
            </a:endParaRPr>
          </a:p>
        </p:txBody>
      </p:sp>
    </p:spTree>
    <p:extLst>
      <p:ext uri="{BB962C8B-B14F-4D97-AF65-F5344CB8AC3E}">
        <p14:creationId xmlns:p14="http://schemas.microsoft.com/office/powerpoint/2010/main" val="473297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128"/>
              </a:defRPr>
            </a:lvl1pPr>
            <a:lvl2pPr marL="742950" indent="-285750" defTabSz="966788">
              <a:defRPr sz="2000">
                <a:solidFill>
                  <a:schemeClr val="tx1"/>
                </a:solidFill>
                <a:latin typeface="Arial" charset="0"/>
                <a:ea typeface="ＭＳ Ｐゴシック" charset="-128"/>
              </a:defRPr>
            </a:lvl2pPr>
            <a:lvl3pPr marL="1143000" indent="-228600" defTabSz="966788">
              <a:defRPr sz="2000">
                <a:solidFill>
                  <a:schemeClr val="tx1"/>
                </a:solidFill>
                <a:latin typeface="Arial" charset="0"/>
                <a:ea typeface="ＭＳ Ｐゴシック" charset="-128"/>
              </a:defRPr>
            </a:lvl3pPr>
            <a:lvl4pPr marL="1600200" indent="-228600" defTabSz="966788">
              <a:defRPr sz="2000">
                <a:solidFill>
                  <a:schemeClr val="tx1"/>
                </a:solidFill>
                <a:latin typeface="Arial" charset="0"/>
                <a:ea typeface="ＭＳ Ｐゴシック" charset="-128"/>
              </a:defRPr>
            </a:lvl4pPr>
            <a:lvl5pPr marL="2057400" indent="-228600" defTabSz="966788">
              <a:defRPr sz="2000">
                <a:solidFill>
                  <a:schemeClr val="tx1"/>
                </a:solidFill>
                <a:latin typeface="Arial" charset="0"/>
                <a:ea typeface="ＭＳ Ｐゴシック" charset="-128"/>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9pPr>
          </a:lstStyle>
          <a:p>
            <a:fld id="{AAD284AA-105D-194B-B8AC-B3F7FA45E16B}" type="slidenum">
              <a:rPr lang="en-US" altLang="en-US" sz="1300">
                <a:latin typeface="Times New Roman" charset="0"/>
              </a:rPr>
              <a:pPr/>
              <a:t>33</a:t>
            </a:fld>
            <a:endParaRPr lang="en-US" altLang="en-US" sz="1300">
              <a:latin typeface="Times New Roman" charset="0"/>
            </a:endParaRPr>
          </a:p>
        </p:txBody>
      </p:sp>
    </p:spTree>
    <p:extLst>
      <p:ext uri="{BB962C8B-B14F-4D97-AF65-F5344CB8AC3E}">
        <p14:creationId xmlns:p14="http://schemas.microsoft.com/office/powerpoint/2010/main" val="873469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8253CC5E-1951-B041-A184-D9C0B792BC7D}" type="slidenum">
              <a:rPr lang="en-US" altLang="en-US" sz="1300">
                <a:latin typeface="Times New Roman" charset="0"/>
              </a:rPr>
              <a:pPr/>
              <a:t>34</a:t>
            </a:fld>
            <a:endParaRPr lang="en-US" altLang="en-US" sz="1300">
              <a:latin typeface="Times New Roman" charset="0"/>
            </a:endParaRPr>
          </a:p>
        </p:txBody>
      </p:sp>
    </p:spTree>
    <p:extLst>
      <p:ext uri="{BB962C8B-B14F-4D97-AF65-F5344CB8AC3E}">
        <p14:creationId xmlns:p14="http://schemas.microsoft.com/office/powerpoint/2010/main" val="10490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40F1CCFB-8F61-564D-A18E-37C43E4D7C2F}" type="slidenum">
              <a:rPr lang="en-US" altLang="en-US" sz="1300" b="0">
                <a:latin typeface="Times New Roman" charset="0"/>
              </a:rPr>
              <a:pPr eaLnBrk="1" hangingPunct="1"/>
              <a:t>10</a:t>
            </a:fld>
            <a:endParaRPr lang="en-US" altLang="en-US" sz="1300" b="0">
              <a:latin typeface="Times New Roman"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Tree>
    <p:extLst>
      <p:ext uri="{BB962C8B-B14F-4D97-AF65-F5344CB8AC3E}">
        <p14:creationId xmlns:p14="http://schemas.microsoft.com/office/powerpoint/2010/main" val="178386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EF774E4D-3801-C249-A573-1EEB65A2D225}" type="slidenum">
              <a:rPr lang="en-US" altLang="en-US" sz="1300">
                <a:latin typeface="Times New Roman" charset="0"/>
              </a:rPr>
              <a:pPr/>
              <a:t>36</a:t>
            </a:fld>
            <a:endParaRPr lang="en-US" altLang="en-US" sz="1300">
              <a:latin typeface="Times New Roman"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2124269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multiple conversations in parallel</a:t>
            </a:r>
          </a:p>
          <a:p>
            <a:r>
              <a:rPr lang="en-US" altLang="en-US">
                <a:latin typeface="Times New Roman" panose="02020603050405020304" pitchFamily="18" charset="0"/>
              </a:rPr>
              <a:t>resources are shared </a:t>
            </a:r>
          </a:p>
          <a:p>
            <a:endParaRPr lang="en-US" altLang="en-US">
              <a:latin typeface="Times New Roman" panose="02020603050405020304" pitchFamily="18" charset="0"/>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9A2B37AE-9784-4F36-9A74-EABA64C18EE4}" type="slidenum">
              <a:rPr lang="en-US" altLang="en-US" sz="1300" b="0">
                <a:latin typeface="Times New Roman" panose="02020603050405020304" pitchFamily="18" charset="0"/>
              </a:rPr>
              <a:pPr eaLnBrk="1" hangingPunct="1"/>
              <a:t>48</a:t>
            </a:fld>
            <a:endParaRPr lang="en-US" altLang="en-US" sz="1300" b="0">
              <a:latin typeface="Times New Roman" panose="02020603050405020304" pitchFamily="18" charset="0"/>
            </a:endParaRPr>
          </a:p>
        </p:txBody>
      </p:sp>
    </p:spTree>
    <p:extLst>
      <p:ext uri="{BB962C8B-B14F-4D97-AF65-F5344CB8AC3E}">
        <p14:creationId xmlns:p14="http://schemas.microsoft.com/office/powerpoint/2010/main" val="1058277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multiple conversations in parallel</a:t>
            </a:r>
          </a:p>
          <a:p>
            <a:r>
              <a:rPr lang="en-US" altLang="en-US">
                <a:latin typeface="Times New Roman" panose="02020603050405020304" pitchFamily="18" charset="0"/>
              </a:rPr>
              <a:t>resources are shared </a:t>
            </a:r>
          </a:p>
          <a:p>
            <a:endParaRPr lang="en-US" altLang="en-US">
              <a:latin typeface="Times New Roman" panose="02020603050405020304" pitchFamily="18" charset="0"/>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9A2B37AE-9784-4F36-9A74-EABA64C18EE4}" type="slidenum">
              <a:rPr lang="en-US" altLang="en-US" sz="1300" b="0">
                <a:latin typeface="Times New Roman" panose="02020603050405020304" pitchFamily="18" charset="0"/>
              </a:rPr>
              <a:pPr eaLnBrk="1" hangingPunct="1"/>
              <a:t>49</a:t>
            </a:fld>
            <a:endParaRPr lang="en-US" altLang="en-US" sz="1300" b="0">
              <a:latin typeface="Times New Roman" panose="02020603050405020304" pitchFamily="18" charset="0"/>
            </a:endParaRPr>
          </a:p>
        </p:txBody>
      </p:sp>
    </p:spTree>
    <p:extLst>
      <p:ext uri="{BB962C8B-B14F-4D97-AF65-F5344CB8AC3E}">
        <p14:creationId xmlns:p14="http://schemas.microsoft.com/office/powerpoint/2010/main" val="3316861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multiple conversations in parallel</a:t>
            </a:r>
          </a:p>
          <a:p>
            <a:r>
              <a:rPr lang="en-US" altLang="en-US">
                <a:latin typeface="Times New Roman" panose="02020603050405020304" pitchFamily="18" charset="0"/>
              </a:rPr>
              <a:t>resources are shared </a:t>
            </a:r>
          </a:p>
          <a:p>
            <a:endParaRPr lang="en-US" altLang="en-US">
              <a:latin typeface="Times New Roman" panose="02020603050405020304" pitchFamily="18"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AA6295CD-FCBA-44C1-9C93-090A0E98B41C}" type="slidenum">
              <a:rPr lang="en-US" altLang="en-US" sz="1300" b="0">
                <a:latin typeface="Times New Roman" panose="02020603050405020304" pitchFamily="18" charset="0"/>
              </a:rPr>
              <a:pPr eaLnBrk="1" hangingPunct="1"/>
              <a:t>50</a:t>
            </a:fld>
            <a:endParaRPr lang="en-US" altLang="en-US" sz="1300" b="0">
              <a:latin typeface="Times New Roman" panose="02020603050405020304" pitchFamily="18" charset="0"/>
            </a:endParaRPr>
          </a:p>
        </p:txBody>
      </p:sp>
    </p:spTree>
    <p:extLst>
      <p:ext uri="{BB962C8B-B14F-4D97-AF65-F5344CB8AC3E}">
        <p14:creationId xmlns:p14="http://schemas.microsoft.com/office/powerpoint/2010/main" val="4107061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B80A3A41-3D39-4F2D-9023-BA04F5E2E245}" type="slidenum">
              <a:rPr lang="en-US" altLang="en-US" sz="1300" b="0">
                <a:latin typeface="Times New Roman" panose="02020603050405020304" pitchFamily="18" charset="0"/>
              </a:rPr>
              <a:pPr eaLnBrk="1" hangingPunct="1"/>
              <a:t>51</a:t>
            </a:fld>
            <a:endParaRPr lang="en-US" altLang="en-US" sz="1300" b="0">
              <a:latin typeface="Times New Roman" panose="02020603050405020304" pitchFamily="18" charset="0"/>
            </a:endParaRPr>
          </a:p>
        </p:txBody>
      </p:sp>
      <p:sp>
        <p:nvSpPr>
          <p:cNvPr id="114690" name="Rectangle 2"/>
          <p:cNvSpPr>
            <a:spLocks noGrp="1" noRot="1" noChangeAspect="1" noChangeArrowheads="1"/>
          </p:cNvSpPr>
          <p:nvPr>
            <p:ph type="sldImg"/>
          </p:nvPr>
        </p:nvSpPr>
        <p:spPr>
          <a:solidFill>
            <a:srgbClr val="FFFFFF"/>
          </a:solidFill>
          <a:ln/>
        </p:spPr>
      </p:sp>
      <p:sp>
        <p:nvSpPr>
          <p:cNvPr id="114691"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0169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AB8F5C6E-8169-40A7-8B4A-CFAB08FF54F3}" type="slidenum">
              <a:rPr lang="en-US" altLang="en-US" sz="1300" b="0">
                <a:latin typeface="Times New Roman" panose="02020603050405020304" pitchFamily="18" charset="0"/>
              </a:rPr>
              <a:pPr eaLnBrk="1" hangingPunct="1"/>
              <a:t>52</a:t>
            </a:fld>
            <a:endParaRPr lang="en-US" altLang="en-US" sz="1300" b="0">
              <a:latin typeface="Times New Roman" panose="02020603050405020304" pitchFamily="18" charset="0"/>
            </a:endParaRPr>
          </a:p>
        </p:txBody>
      </p:sp>
      <p:sp>
        <p:nvSpPr>
          <p:cNvPr id="115714" name="Rectangle 2"/>
          <p:cNvSpPr>
            <a:spLocks noGrp="1" noRot="1" noChangeAspect="1" noChangeArrowheads="1"/>
          </p:cNvSpPr>
          <p:nvPr>
            <p:ph type="sldImg"/>
          </p:nvPr>
        </p:nvSpPr>
        <p:spPr>
          <a:solidFill>
            <a:srgbClr val="FFFFFF"/>
          </a:solidFill>
          <a:ln/>
        </p:spPr>
      </p:sp>
      <p:sp>
        <p:nvSpPr>
          <p:cNvPr id="115715"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877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7A514003-32E8-4F9F-953F-92E570705A3B}" type="slidenum">
              <a:rPr lang="en-US" altLang="en-US" sz="1300" b="0">
                <a:latin typeface="Times New Roman" panose="02020603050405020304" pitchFamily="18" charset="0"/>
              </a:rPr>
              <a:pPr eaLnBrk="1" hangingPunct="1"/>
              <a:t>53</a:t>
            </a:fld>
            <a:endParaRPr lang="en-US" altLang="en-US" sz="1300" b="0">
              <a:latin typeface="Times New Roman" panose="02020603050405020304" pitchFamily="18" charset="0"/>
            </a:endParaRPr>
          </a:p>
        </p:txBody>
      </p:sp>
      <p:sp>
        <p:nvSpPr>
          <p:cNvPr id="116738"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16739"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endParaRPr lang="en-US" altLang="en-US">
              <a:latin typeface="Times New Roman" panose="02020603050405020304" pitchFamily="18" charset="0"/>
            </a:endParaRPr>
          </a:p>
        </p:txBody>
      </p:sp>
    </p:spTree>
    <p:extLst>
      <p:ext uri="{BB962C8B-B14F-4D97-AF65-F5344CB8AC3E}">
        <p14:creationId xmlns:p14="http://schemas.microsoft.com/office/powerpoint/2010/main" val="640871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6C320ED8-03B8-4812-B4FD-2FC2C5CF87F5}" type="slidenum">
              <a:rPr lang="en-US" altLang="en-US" sz="1300" b="0">
                <a:latin typeface="Times New Roman" panose="02020603050405020304" pitchFamily="18" charset="0"/>
              </a:rPr>
              <a:pPr eaLnBrk="1" hangingPunct="1"/>
              <a:t>54</a:t>
            </a:fld>
            <a:endParaRPr lang="en-US" altLang="en-US" sz="1300" b="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17763"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endParaRPr lang="en-US" altLang="en-US">
              <a:latin typeface="Times New Roman" panose="02020603050405020304" pitchFamily="18" charset="0"/>
            </a:endParaRPr>
          </a:p>
        </p:txBody>
      </p:sp>
    </p:spTree>
    <p:extLst>
      <p:ext uri="{BB962C8B-B14F-4D97-AF65-F5344CB8AC3E}">
        <p14:creationId xmlns:p14="http://schemas.microsoft.com/office/powerpoint/2010/main" val="2765700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9359D5C5-142C-4E8C-BE09-A125E6ED7C5A}" type="slidenum">
              <a:rPr lang="en-US" altLang="en-US" sz="1300" b="0">
                <a:latin typeface="Times New Roman" panose="02020603050405020304" pitchFamily="18" charset="0"/>
              </a:rPr>
              <a:pPr eaLnBrk="1" hangingPunct="1"/>
              <a:t>55</a:t>
            </a:fld>
            <a:endParaRPr lang="en-US" altLang="en-US" sz="1300" b="0">
              <a:latin typeface="Times New Roman" panose="02020603050405020304" pitchFamily="18" charset="0"/>
            </a:endParaRPr>
          </a:p>
        </p:txBody>
      </p:sp>
      <p:sp>
        <p:nvSpPr>
          <p:cNvPr id="118786"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18787"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endParaRPr lang="en-US" altLang="en-US">
              <a:latin typeface="Times New Roman" panose="02020603050405020304" pitchFamily="18" charset="0"/>
            </a:endParaRPr>
          </a:p>
        </p:txBody>
      </p:sp>
    </p:spTree>
    <p:extLst>
      <p:ext uri="{BB962C8B-B14F-4D97-AF65-F5344CB8AC3E}">
        <p14:creationId xmlns:p14="http://schemas.microsoft.com/office/powerpoint/2010/main" val="440714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6918B776-0E58-40AB-814B-8A9BD92937D7}" type="slidenum">
              <a:rPr lang="en-US" altLang="en-US" sz="1300" b="0">
                <a:latin typeface="Times New Roman" panose="02020603050405020304" pitchFamily="18" charset="0"/>
              </a:rPr>
              <a:pPr eaLnBrk="1" hangingPunct="1"/>
              <a:t>56</a:t>
            </a:fld>
            <a:endParaRPr lang="en-US" altLang="en-US" sz="1300" b="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19811"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endParaRPr lang="en-US" altLang="en-US">
              <a:latin typeface="Times New Roman" panose="02020603050405020304" pitchFamily="18" charset="0"/>
            </a:endParaRPr>
          </a:p>
        </p:txBody>
      </p:sp>
    </p:spTree>
    <p:extLst>
      <p:ext uri="{BB962C8B-B14F-4D97-AF65-F5344CB8AC3E}">
        <p14:creationId xmlns:p14="http://schemas.microsoft.com/office/powerpoint/2010/main" val="1129686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7784A605-85AD-AB45-9BEB-9E5A83419BC8}" type="slidenum">
              <a:rPr lang="en-US" altLang="en-US" sz="1300" b="0">
                <a:latin typeface="Times New Roman" charset="0"/>
              </a:rPr>
              <a:pPr eaLnBrk="1" hangingPunct="1"/>
              <a:t>11</a:t>
            </a:fld>
            <a:endParaRPr lang="en-US" altLang="en-US" sz="1300" b="0">
              <a:latin typeface="Times New Roman" charset="0"/>
            </a:endParaRPr>
          </a:p>
        </p:txBody>
      </p:sp>
      <p:sp>
        <p:nvSpPr>
          <p:cNvPr id="58371" name="Rectangle 2"/>
          <p:cNvSpPr>
            <a:spLocks noGrp="1" noRot="1" noChangeAspect="1" noChangeArrowheads="1" noTextEdit="1"/>
          </p:cNvSpPr>
          <p:nvPr>
            <p:ph type="sldImg"/>
          </p:nvPr>
        </p:nvSpPr>
        <p:spPr>
          <a:xfrm>
            <a:off x="1276350" y="708025"/>
            <a:ext cx="4833938" cy="3625850"/>
          </a:xfrm>
          <a:ln/>
        </p:spPr>
      </p:sp>
      <p:sp>
        <p:nvSpPr>
          <p:cNvPr id="58372" name="Rectangle 3"/>
          <p:cNvSpPr>
            <a:spLocks noGrp="1" noChangeArrowheads="1"/>
          </p:cNvSpPr>
          <p:nvPr>
            <p:ph type="body" idx="1"/>
          </p:nvPr>
        </p:nvSpPr>
        <p:spPr>
          <a:xfrm>
            <a:off x="990600" y="4598988"/>
            <a:ext cx="5310188" cy="4246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Tree>
    <p:extLst>
      <p:ext uri="{BB962C8B-B14F-4D97-AF65-F5344CB8AC3E}">
        <p14:creationId xmlns:p14="http://schemas.microsoft.com/office/powerpoint/2010/main" val="1058961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9DDC2406-636E-4703-809D-3CF4D1418C83}" type="slidenum">
              <a:rPr lang="en-US" altLang="en-US" sz="1300" b="0">
                <a:latin typeface="Times New Roman" panose="02020603050405020304" pitchFamily="18" charset="0"/>
              </a:rPr>
              <a:pPr eaLnBrk="1" hangingPunct="1"/>
              <a:t>57</a:t>
            </a:fld>
            <a:endParaRPr lang="en-US" altLang="en-US" sz="1300" b="0">
              <a:latin typeface="Times New Roman" panose="02020603050405020304" pitchFamily="18" charset="0"/>
            </a:endParaRPr>
          </a:p>
        </p:txBody>
      </p:sp>
      <p:sp>
        <p:nvSpPr>
          <p:cNvPr id="120834"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0835"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endParaRPr lang="en-US" altLang="en-US">
              <a:latin typeface="Times New Roman" panose="02020603050405020304" pitchFamily="18" charset="0"/>
            </a:endParaRPr>
          </a:p>
        </p:txBody>
      </p:sp>
    </p:spTree>
    <p:extLst>
      <p:ext uri="{BB962C8B-B14F-4D97-AF65-F5344CB8AC3E}">
        <p14:creationId xmlns:p14="http://schemas.microsoft.com/office/powerpoint/2010/main" val="42991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83CE8954-D40D-49CB-9197-E1BFC5862DB8}" type="slidenum">
              <a:rPr lang="en-US" altLang="en-US" sz="1300" b="0">
                <a:latin typeface="Times New Roman" panose="02020603050405020304" pitchFamily="18" charset="0"/>
              </a:rPr>
              <a:pPr eaLnBrk="1" hangingPunct="1"/>
              <a:t>58</a:t>
            </a:fld>
            <a:endParaRPr lang="en-US" altLang="en-US" sz="1300" b="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1859"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endParaRPr lang="en-US" altLang="en-US">
              <a:latin typeface="Times New Roman" panose="02020603050405020304" pitchFamily="18" charset="0"/>
            </a:endParaRPr>
          </a:p>
        </p:txBody>
      </p:sp>
    </p:spTree>
    <p:extLst>
      <p:ext uri="{BB962C8B-B14F-4D97-AF65-F5344CB8AC3E}">
        <p14:creationId xmlns:p14="http://schemas.microsoft.com/office/powerpoint/2010/main" val="455758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F7472146-CD3B-4516-BB87-33F248535501}" type="slidenum">
              <a:rPr lang="en-US" altLang="en-US" sz="1300" b="0">
                <a:latin typeface="Times New Roman" panose="02020603050405020304" pitchFamily="18" charset="0"/>
              </a:rPr>
              <a:pPr eaLnBrk="1" hangingPunct="1"/>
              <a:t>59</a:t>
            </a:fld>
            <a:endParaRPr lang="en-US" altLang="en-US" sz="1300" b="0">
              <a:latin typeface="Times New Roman" panose="02020603050405020304" pitchFamily="18" charset="0"/>
            </a:endParaRPr>
          </a:p>
        </p:txBody>
      </p:sp>
      <p:sp>
        <p:nvSpPr>
          <p:cNvPr id="122882"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2883"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131775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943F925D-A8E8-4432-A532-635A1CBC2699}" type="slidenum">
              <a:rPr lang="en-US" altLang="en-US" sz="1300" b="0">
                <a:latin typeface="Times New Roman" panose="02020603050405020304" pitchFamily="18" charset="0"/>
              </a:rPr>
              <a:pPr eaLnBrk="1" hangingPunct="1"/>
              <a:t>61</a:t>
            </a:fld>
            <a:endParaRPr lang="en-US" altLang="en-US" sz="1300" b="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3907"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198970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C3EE93E1-14DD-4CDD-8C89-41655053C82B}" type="slidenum">
              <a:rPr lang="en-US" altLang="en-US" sz="1300" b="0">
                <a:latin typeface="Times New Roman" panose="02020603050405020304" pitchFamily="18" charset="0"/>
              </a:rPr>
              <a:pPr eaLnBrk="1" hangingPunct="1"/>
              <a:t>63</a:t>
            </a:fld>
            <a:endParaRPr lang="en-US" altLang="en-US" sz="1300" b="0">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4931"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799873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F457FF09-C4B4-4470-A8E6-C4D446937648}" type="slidenum">
              <a:rPr lang="en-US" altLang="en-US" sz="1300" b="0">
                <a:latin typeface="Times New Roman" panose="02020603050405020304" pitchFamily="18" charset="0"/>
              </a:rPr>
              <a:pPr eaLnBrk="1" hangingPunct="1"/>
              <a:t>64</a:t>
            </a:fld>
            <a:endParaRPr lang="en-US" altLang="en-US" sz="1300" b="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5955"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907518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a:ln/>
        </p:spPr>
      </p:sp>
      <p:sp>
        <p:nvSpPr>
          <p:cNvPr id="1269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multiple conversations in parallel</a:t>
            </a:r>
          </a:p>
          <a:p>
            <a:r>
              <a:rPr lang="en-US" altLang="en-US">
                <a:latin typeface="Times New Roman" panose="02020603050405020304" pitchFamily="18" charset="0"/>
              </a:rPr>
              <a:t>resources are shared </a:t>
            </a:r>
          </a:p>
          <a:p>
            <a:endParaRPr lang="en-US" altLang="en-US">
              <a:latin typeface="Times New Roman" panose="02020603050405020304" pitchFamily="18" charset="0"/>
            </a:endParaRPr>
          </a:p>
        </p:txBody>
      </p:sp>
      <p:sp>
        <p:nvSpPr>
          <p:cNvPr id="1269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87CE2B15-85BA-46B6-BE5B-D9930FD20343}" type="slidenum">
              <a:rPr lang="en-US" altLang="en-US" sz="1300" b="0">
                <a:latin typeface="Times New Roman" panose="02020603050405020304" pitchFamily="18" charset="0"/>
              </a:rPr>
              <a:pPr eaLnBrk="1" hangingPunct="1"/>
              <a:t>66</a:t>
            </a:fld>
            <a:endParaRPr lang="en-US" altLang="en-US" sz="1300" b="0">
              <a:latin typeface="Times New Roman" panose="02020603050405020304" pitchFamily="18" charset="0"/>
            </a:endParaRPr>
          </a:p>
        </p:txBody>
      </p:sp>
    </p:spTree>
    <p:extLst>
      <p:ext uri="{BB962C8B-B14F-4D97-AF65-F5344CB8AC3E}">
        <p14:creationId xmlns:p14="http://schemas.microsoft.com/office/powerpoint/2010/main" val="272897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15F74BE8-F04F-4DD9-870A-4EFAEC9FE5DE}" type="slidenum">
              <a:rPr lang="en-US" altLang="en-US" sz="1300" b="0">
                <a:latin typeface="Times New Roman" panose="02020603050405020304" pitchFamily="18" charset="0"/>
              </a:rPr>
              <a:pPr eaLnBrk="1" hangingPunct="1"/>
              <a:t>69</a:t>
            </a:fld>
            <a:endParaRPr lang="en-US" altLang="en-US" sz="1300" b="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3653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0B1EDC3A-7763-49CA-B840-6437F3CDBF0D}" type="slidenum">
              <a:rPr lang="en-US" altLang="en-US" sz="1300" b="0">
                <a:latin typeface="Times New Roman" panose="02020603050405020304" pitchFamily="18" charset="0"/>
              </a:rPr>
              <a:pPr eaLnBrk="1" hangingPunct="1"/>
              <a:t>72</a:t>
            </a:fld>
            <a:endParaRPr lang="en-US" altLang="en-US" sz="1300" b="0">
              <a:latin typeface="Times New Roman" panose="02020603050405020304" pitchFamily="18" charset="0"/>
            </a:endParaRPr>
          </a:p>
        </p:txBody>
      </p:sp>
      <p:sp>
        <p:nvSpPr>
          <p:cNvPr id="129026"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29027"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3505734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BF2C7D55-0CD9-4A35-93D4-B9582F40FB1B}" type="slidenum">
              <a:rPr lang="en-US" altLang="en-US" sz="1300" b="0">
                <a:latin typeface="Times New Roman" panose="02020603050405020304" pitchFamily="18" charset="0"/>
              </a:rPr>
              <a:pPr eaLnBrk="1" hangingPunct="1"/>
              <a:t>73</a:t>
            </a:fld>
            <a:endParaRPr lang="en-US" altLang="en-US" sz="1300" b="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30051"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752198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4B3C26E5-F789-0143-B2DF-074DFD04BB00}" type="slidenum">
              <a:rPr lang="en-US" altLang="en-US" sz="1300" b="0">
                <a:latin typeface="Times New Roman" charset="0"/>
              </a:rPr>
              <a:pPr eaLnBrk="1" hangingPunct="1"/>
              <a:t>12</a:t>
            </a:fld>
            <a:endParaRPr lang="en-US" altLang="en-US" sz="1300" b="0">
              <a:latin typeface="Times New Roman"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Tree>
    <p:extLst>
      <p:ext uri="{BB962C8B-B14F-4D97-AF65-F5344CB8AC3E}">
        <p14:creationId xmlns:p14="http://schemas.microsoft.com/office/powerpoint/2010/main" val="1419133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D7865E37-274D-4FC9-A914-BB470A358F49}" type="slidenum">
              <a:rPr lang="en-US" altLang="en-US" sz="1300" b="0">
                <a:latin typeface="Times New Roman" panose="02020603050405020304" pitchFamily="18" charset="0"/>
              </a:rPr>
              <a:pPr eaLnBrk="1" hangingPunct="1"/>
              <a:t>74</a:t>
            </a:fld>
            <a:endParaRPr lang="en-US" altLang="en-US" sz="1300" b="0">
              <a:latin typeface="Times New Roman" panose="02020603050405020304" pitchFamily="18" charset="0"/>
            </a:endParaRPr>
          </a:p>
        </p:txBody>
      </p:sp>
      <p:sp>
        <p:nvSpPr>
          <p:cNvPr id="131074" name="Rectangle 2"/>
          <p:cNvSpPr>
            <a:spLocks noGrp="1" noRot="1" noChangeAspect="1" noChangeArrowheads="1" noTextEdit="1"/>
          </p:cNvSpPr>
          <p:nvPr>
            <p:ph type="sldImg"/>
          </p:nvPr>
        </p:nvSpPr>
        <p:spPr>
          <a:xfrm>
            <a:off x="1220788" y="712788"/>
            <a:ext cx="4862512" cy="3646487"/>
          </a:xfrm>
          <a:solidFill>
            <a:srgbClr val="FFFFFF"/>
          </a:solidFill>
          <a:ln/>
        </p:spPr>
      </p:sp>
      <p:sp>
        <p:nvSpPr>
          <p:cNvPr id="131075" name="Rectangle 3"/>
          <p:cNvSpPr>
            <a:spLocks noGrp="1" noChangeArrowheads="1"/>
          </p:cNvSpPr>
          <p:nvPr>
            <p:ph type="body" idx="1"/>
          </p:nvPr>
        </p:nvSpPr>
        <p:spPr>
          <a:xfrm>
            <a:off x="965200" y="4597400"/>
            <a:ext cx="5370513" cy="4278313"/>
          </a:xfrm>
          <a:solidFill>
            <a:srgbClr val="FFFFFF"/>
          </a:solidFill>
          <a:ln>
            <a:solidFill>
              <a:srgbClr val="000000"/>
            </a:solidFill>
          </a:ln>
        </p:spPr>
        <p:txBody>
          <a:bodyPr lIns="96286" tIns="48144" rIns="96286" bIns="48144"/>
          <a:lstStyle/>
          <a:p>
            <a:pPr defTabSz="904875"/>
            <a:r>
              <a:rPr lang="en-US" altLang="en-US">
                <a:latin typeface="Times New Roman" panose="02020603050405020304" pitchFamily="18" charset="0"/>
              </a:rPr>
              <a:t>Why the delays in the first pass of the establishment, but not in subsequent passes (or in teardown)?</a:t>
            </a:r>
          </a:p>
        </p:txBody>
      </p:sp>
    </p:spTree>
    <p:extLst>
      <p:ext uri="{BB962C8B-B14F-4D97-AF65-F5344CB8AC3E}">
        <p14:creationId xmlns:p14="http://schemas.microsoft.com/office/powerpoint/2010/main" val="2207795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15F74BE8-F04F-4DD9-870A-4EFAEC9FE5DE}" type="slidenum">
              <a:rPr lang="en-US" altLang="en-US" sz="1300" b="0">
                <a:latin typeface="Times New Roman" panose="02020603050405020304" pitchFamily="18" charset="0"/>
              </a:rPr>
              <a:pPr eaLnBrk="1" hangingPunct="1"/>
              <a:t>75</a:t>
            </a:fld>
            <a:endParaRPr lang="en-US" altLang="en-US" sz="1300" b="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2158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96</a:t>
            </a:fld>
            <a:endParaRPr lang="en-US"/>
          </a:p>
        </p:txBody>
      </p:sp>
    </p:spTree>
    <p:extLst>
      <p:ext uri="{BB962C8B-B14F-4D97-AF65-F5344CB8AC3E}">
        <p14:creationId xmlns:p14="http://schemas.microsoft.com/office/powerpoint/2010/main" val="40882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primitives are called at the client and server by the higher layer using</a:t>
            </a:r>
            <a:r>
              <a:rPr lang="en-US" baseline="0" dirty="0"/>
              <a:t> the service. The layer implements the primitives by sending messages using the services of the lower layer; these messages are assumed to be reliable for simplicity and the lower layer service is not otherwise described.</a:t>
            </a:r>
          </a:p>
          <a:p>
            <a:endParaRPr lang="en-US" baseline="0" dirty="0"/>
          </a:p>
          <a:p>
            <a:r>
              <a:rPr lang="en-US" baseline="0" dirty="0"/>
              <a:t>This is similar to the way that simple Web browsers and Web servers work today.</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99</a:t>
            </a:fld>
            <a:endParaRPr lang="en-US"/>
          </a:p>
        </p:txBody>
      </p:sp>
    </p:spTree>
    <p:extLst>
      <p:ext uri="{BB962C8B-B14F-4D97-AF65-F5344CB8AC3E}">
        <p14:creationId xmlns:p14="http://schemas.microsoft.com/office/powerpoint/2010/main" val="3712894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101</a:t>
            </a:fld>
            <a:endParaRPr lang="en-US"/>
          </a:p>
        </p:txBody>
      </p:sp>
    </p:spTree>
    <p:extLst>
      <p:ext uri="{BB962C8B-B14F-4D97-AF65-F5344CB8AC3E}">
        <p14:creationId xmlns:p14="http://schemas.microsoft.com/office/powerpoint/2010/main" val="38370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multiple conversations in parallel</a:t>
            </a:r>
          </a:p>
          <a:p>
            <a:r>
              <a:rPr lang="en-US" altLang="en-US">
                <a:latin typeface="Times New Roman" panose="02020603050405020304" pitchFamily="18" charset="0"/>
              </a:rPr>
              <a:t>resources are shared </a:t>
            </a:r>
          </a:p>
          <a:p>
            <a:endParaRPr lang="en-US" altLang="en-US">
              <a:latin typeface="Times New Roman" panose="02020603050405020304" pitchFamily="18" charset="0"/>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5726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5726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5726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5726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5726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fld id="{9A2B37AE-9784-4F36-9A74-EABA64C18EE4}" type="slidenum">
              <a:rPr lang="en-US" altLang="en-US" sz="1300" b="0">
                <a:latin typeface="Times New Roman" panose="02020603050405020304" pitchFamily="18" charset="0"/>
              </a:rPr>
              <a:pPr eaLnBrk="1" hangingPunct="1"/>
              <a:t>102</a:t>
            </a:fld>
            <a:endParaRPr lang="en-US" altLang="en-US" sz="1300" b="0">
              <a:latin typeface="Times New Roman" panose="02020603050405020304" pitchFamily="18" charset="0"/>
            </a:endParaRPr>
          </a:p>
        </p:txBody>
      </p:sp>
    </p:spTree>
    <p:extLst>
      <p:ext uri="{BB962C8B-B14F-4D97-AF65-F5344CB8AC3E}">
        <p14:creationId xmlns:p14="http://schemas.microsoft.com/office/powerpoint/2010/main" val="3109122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2A6A9-BE80-EC46-BC68-0AB0926477FB}" type="slidenum">
              <a:rPr lang="en-US" altLang="en-US" smtClean="0"/>
              <a:pPr/>
              <a:t>103</a:t>
            </a:fld>
            <a:endParaRPr lang="en-US" altLang="en-US"/>
          </a:p>
        </p:txBody>
      </p:sp>
    </p:spTree>
    <p:extLst>
      <p:ext uri="{BB962C8B-B14F-4D97-AF65-F5344CB8AC3E}">
        <p14:creationId xmlns:p14="http://schemas.microsoft.com/office/powerpoint/2010/main" val="2573711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AFE3E4CF-F9F5-A548-A365-3ED48C9FE2EA}" type="slidenum">
              <a:rPr lang="en-US" altLang="en-US" sz="1300" b="0">
                <a:latin typeface="Times New Roman" charset="0"/>
              </a:rPr>
              <a:pPr eaLnBrk="1" hangingPunct="1"/>
              <a:t>108</a:t>
            </a:fld>
            <a:endParaRPr lang="en-US" altLang="en-US" sz="1300" b="0">
              <a:latin typeface="Times New Roman"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p>
        </p:txBody>
      </p:sp>
    </p:spTree>
    <p:extLst>
      <p:ext uri="{BB962C8B-B14F-4D97-AF65-F5344CB8AC3E}">
        <p14:creationId xmlns:p14="http://schemas.microsoft.com/office/powerpoint/2010/main" val="836824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B643E5F3-4428-F64D-AD88-C8DA4CDEC980}" type="slidenum">
              <a:rPr lang="en-US" altLang="en-US" sz="1300">
                <a:latin typeface="Times New Roman" charset="0"/>
              </a:rPr>
              <a:pPr/>
              <a:t>110</a:t>
            </a:fld>
            <a:endParaRPr lang="en-US" altLang="en-US" sz="1300">
              <a:latin typeface="Times New Roman"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379803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B643E5F3-4428-F64D-AD88-C8DA4CDEC980}" type="slidenum">
              <a:rPr lang="en-US" altLang="en-US" sz="1300">
                <a:latin typeface="Times New Roman" charset="0"/>
              </a:rPr>
              <a:pPr/>
              <a:t>111</a:t>
            </a:fld>
            <a:endParaRPr lang="en-US" altLang="en-US" sz="1300">
              <a:latin typeface="Times New Roman"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44385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1F5AA355-0888-EE43-AA59-DCC527B3FB57}" type="slidenum">
              <a:rPr lang="en-US" altLang="en-US" sz="1300" b="0">
                <a:latin typeface="Times New Roman" charset="0"/>
              </a:rPr>
              <a:pPr eaLnBrk="1" hangingPunct="1"/>
              <a:t>13</a:t>
            </a:fld>
            <a:endParaRPr lang="en-US" altLang="en-US" sz="1300" b="0">
              <a:latin typeface="Times New Roman" charset="0"/>
            </a:endParaRPr>
          </a:p>
        </p:txBody>
      </p:sp>
      <p:sp>
        <p:nvSpPr>
          <p:cNvPr id="64515" name="Rectangle 2"/>
          <p:cNvSpPr>
            <a:spLocks noGrp="1" noRot="1" noChangeAspect="1" noChangeArrowheads="1" noTextEdit="1"/>
          </p:cNvSpPr>
          <p:nvPr>
            <p:ph type="sldImg"/>
          </p:nvPr>
        </p:nvSpPr>
        <p:spPr>
          <a:xfrm>
            <a:off x="1276350" y="708025"/>
            <a:ext cx="4833938" cy="3625850"/>
          </a:xfrm>
          <a:ln/>
        </p:spPr>
      </p:sp>
      <p:sp>
        <p:nvSpPr>
          <p:cNvPr id="64516" name="Rectangle 3"/>
          <p:cNvSpPr>
            <a:spLocks noGrp="1" noChangeArrowheads="1"/>
          </p:cNvSpPr>
          <p:nvPr>
            <p:ph type="body" idx="1"/>
          </p:nvPr>
        </p:nvSpPr>
        <p:spPr>
          <a:xfrm>
            <a:off x="990600" y="4598988"/>
            <a:ext cx="5310188" cy="4246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Tree>
    <p:extLst>
      <p:ext uri="{BB962C8B-B14F-4D97-AF65-F5344CB8AC3E}">
        <p14:creationId xmlns:p14="http://schemas.microsoft.com/office/powerpoint/2010/main" val="71350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000" b="1">
                <a:solidFill>
                  <a:schemeClr val="tx1"/>
                </a:solidFill>
                <a:latin typeface="Courier New" charset="0"/>
                <a:ea typeface="ＭＳ Ｐゴシック" charset="-128"/>
              </a:defRPr>
            </a:lvl1pPr>
            <a:lvl2pPr marL="37931725" indent="-37474525" defTabSz="957263"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fld id="{E3052275-F981-824F-807D-D80DC45668CC}" type="slidenum">
              <a:rPr lang="en-US" altLang="en-US" sz="1300" b="0">
                <a:latin typeface="Times New Roman" charset="0"/>
              </a:rPr>
              <a:pPr eaLnBrk="1" hangingPunct="1"/>
              <a:t>15</a:t>
            </a:fld>
            <a:endParaRPr lang="en-US" altLang="en-US" sz="1300" b="0">
              <a:latin typeface="Times New Roman"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p>
        </p:txBody>
      </p:sp>
    </p:spTree>
    <p:extLst>
      <p:ext uri="{BB962C8B-B14F-4D97-AF65-F5344CB8AC3E}">
        <p14:creationId xmlns:p14="http://schemas.microsoft.com/office/powerpoint/2010/main" val="705931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EF774E4D-3801-C249-A573-1EEB65A2D225}" type="slidenum">
              <a:rPr lang="en-US" altLang="en-US" sz="1300">
                <a:latin typeface="Times New Roman" charset="0"/>
              </a:rPr>
              <a:pPr/>
              <a:t>16</a:t>
            </a:fld>
            <a:endParaRPr lang="en-US" altLang="en-US" sz="1300">
              <a:latin typeface="Times New Roman"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46248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44138395-B677-0F48-909E-27150874A865}" type="slidenum">
              <a:rPr lang="en-US" altLang="en-US" sz="1300">
                <a:latin typeface="Times New Roman" charset="0"/>
              </a:rPr>
              <a:pPr/>
              <a:t>17</a:t>
            </a:fld>
            <a:endParaRPr lang="en-US" altLang="en-US" sz="1300">
              <a:latin typeface="Times New Roman"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8874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charset="-128"/>
              </a:defRPr>
            </a:lvl1pPr>
            <a:lvl2pPr marL="742950" indent="-285750" defTabSz="966788">
              <a:defRPr sz="2400">
                <a:solidFill>
                  <a:schemeClr val="tx1"/>
                </a:solidFill>
                <a:latin typeface="Arial" charset="0"/>
                <a:ea typeface="ＭＳ Ｐゴシック" charset="-128"/>
              </a:defRPr>
            </a:lvl2pPr>
            <a:lvl3pPr marL="1143000" indent="-228600" defTabSz="966788">
              <a:defRPr sz="2400">
                <a:solidFill>
                  <a:schemeClr val="tx1"/>
                </a:solidFill>
                <a:latin typeface="Arial" charset="0"/>
                <a:ea typeface="ＭＳ Ｐゴシック" charset="-128"/>
              </a:defRPr>
            </a:lvl3pPr>
            <a:lvl4pPr marL="1600200" indent="-228600" defTabSz="966788">
              <a:defRPr sz="2400">
                <a:solidFill>
                  <a:schemeClr val="tx1"/>
                </a:solidFill>
                <a:latin typeface="Arial" charset="0"/>
                <a:ea typeface="ＭＳ Ｐゴシック" charset="-128"/>
              </a:defRPr>
            </a:lvl4pPr>
            <a:lvl5pPr marL="2057400" indent="-228600" defTabSz="966788">
              <a:defRPr sz="2400">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charset="-128"/>
              </a:defRPr>
            </a:lvl9pPr>
          </a:lstStyle>
          <a:p>
            <a:fld id="{250514CA-D26B-A449-A077-0F8E8B47B6F8}" type="slidenum">
              <a:rPr lang="en-US" altLang="en-US" sz="1300">
                <a:latin typeface="Times New Roman" charset="0"/>
              </a:rPr>
              <a:pPr/>
              <a:t>18</a:t>
            </a:fld>
            <a:endParaRPr lang="en-US" altLang="en-US" sz="1300">
              <a:latin typeface="Times New Roman"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120428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604B317-4583-4F47-85DE-3A742F6C6EE3}" type="datetime1">
              <a:rPr lang="en-US" altLang="en-US"/>
              <a:pPr/>
              <a:t>9/27/22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89025AD-51A9-2A40-98CC-4891327A2A08}" type="slidenum">
              <a:rPr lang="en-US" altLang="en-US"/>
              <a:pPr/>
              <a:t>‹#›</a:t>
            </a:fld>
            <a:endParaRPr lang="en-US" altLang="en-US"/>
          </a:p>
        </p:txBody>
      </p:sp>
    </p:spTree>
    <p:extLst>
      <p:ext uri="{BB962C8B-B14F-4D97-AF65-F5344CB8AC3E}">
        <p14:creationId xmlns:p14="http://schemas.microsoft.com/office/powerpoint/2010/main" val="1553992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E0F1336-FE43-7341-B955-2150DA665AF0}" type="datetime1">
              <a:rPr lang="en-US" altLang="en-US"/>
              <a:pPr/>
              <a:t>9/27/22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FECD98F-1796-9D46-B633-38E1EBC1B1BE}" type="slidenum">
              <a:rPr lang="en-US" altLang="en-US"/>
              <a:pPr/>
              <a:t>‹#›</a:t>
            </a:fld>
            <a:endParaRPr lang="en-US" altLang="en-US"/>
          </a:p>
        </p:txBody>
      </p:sp>
    </p:spTree>
    <p:extLst>
      <p:ext uri="{BB962C8B-B14F-4D97-AF65-F5344CB8AC3E}">
        <p14:creationId xmlns:p14="http://schemas.microsoft.com/office/powerpoint/2010/main" val="69127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7BFC801-B73A-A34F-A3B8-8ED9DB084FB8}" type="datetime1">
              <a:rPr lang="en-US" altLang="en-US"/>
              <a:pPr/>
              <a:t>9/27/22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EBF5363-D3A2-8E4B-B35D-DFB006184B9C}" type="slidenum">
              <a:rPr lang="en-US" altLang="en-US"/>
              <a:pPr/>
              <a:t>‹#›</a:t>
            </a:fld>
            <a:endParaRPr lang="en-US" altLang="en-US"/>
          </a:p>
        </p:txBody>
      </p:sp>
    </p:spTree>
    <p:extLst>
      <p:ext uri="{BB962C8B-B14F-4D97-AF65-F5344CB8AC3E}">
        <p14:creationId xmlns:p14="http://schemas.microsoft.com/office/powerpoint/2010/main" val="423168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CN5E by Tanenbaum &amp; Wetherall, © Pearson Education-Prentice Hall and D. Wetherall, 2011</a:t>
            </a:r>
            <a:endParaRPr lang="en-US" i="0" dirty="0"/>
          </a:p>
        </p:txBody>
      </p:sp>
      <p:sp>
        <p:nvSpPr>
          <p:cNvPr id="4" name="Content Placeholder 2"/>
          <p:cNvSpPr>
            <a:spLocks noGrp="1"/>
          </p:cNvSpPr>
          <p:nvPr>
            <p:ph idx="1"/>
          </p:nvPr>
        </p:nvSpPr>
        <p:spPr>
          <a:xfrm>
            <a:off x="457200" y="1143001"/>
            <a:ext cx="82296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457200" y="2266950"/>
            <a:ext cx="41148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711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sz="800"/>
            </a:lvl1pPr>
          </a:lstStyle>
          <a:p>
            <a:pPr>
              <a:defRPr/>
            </a:pPr>
            <a:r>
              <a:rPr lang="en-US"/>
              <a:t>CN5E by Tanenbaum &amp; Wetherall, © Pearson Education-Prentice Hall and D. Wetherall, 2011</a:t>
            </a:r>
            <a:endParaRPr lang="en-US" i="0" dirty="0"/>
          </a:p>
        </p:txBody>
      </p:sp>
      <p:sp>
        <p:nvSpPr>
          <p:cNvPr id="4" name="Content Placeholder 2"/>
          <p:cNvSpPr>
            <a:spLocks noGrp="1"/>
          </p:cNvSpPr>
          <p:nvPr>
            <p:ph idx="1"/>
          </p:nvPr>
        </p:nvSpPr>
        <p:spPr>
          <a:xfrm>
            <a:off x="914399" y="1610713"/>
            <a:ext cx="7790214"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68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7C8ED7A-5681-734B-9850-A37E0B961DD3}" type="datetime1">
              <a:rPr lang="en-US" altLang="en-US"/>
              <a:pPr/>
              <a:t>9/27/22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99D8C16-61DB-6D4D-B91A-E2DA0DFA17E8}" type="slidenum">
              <a:rPr lang="en-US" altLang="en-US"/>
              <a:pPr/>
              <a:t>‹#›</a:t>
            </a:fld>
            <a:endParaRPr lang="en-US" altLang="en-US"/>
          </a:p>
        </p:txBody>
      </p:sp>
    </p:spTree>
    <p:extLst>
      <p:ext uri="{BB962C8B-B14F-4D97-AF65-F5344CB8AC3E}">
        <p14:creationId xmlns:p14="http://schemas.microsoft.com/office/powerpoint/2010/main" val="26121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DC34BD51-F87B-D244-9E76-2B65C6CBA137}" type="datetime1">
              <a:rPr lang="en-US" altLang="en-US"/>
              <a:pPr/>
              <a:t>9/27/22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AE567F1-F990-C249-A9E1-9E3FD9C98335}" type="slidenum">
              <a:rPr lang="en-US" altLang="en-US"/>
              <a:pPr/>
              <a:t>‹#›</a:t>
            </a:fld>
            <a:endParaRPr lang="en-US" altLang="en-US"/>
          </a:p>
        </p:txBody>
      </p:sp>
    </p:spTree>
    <p:extLst>
      <p:ext uri="{BB962C8B-B14F-4D97-AF65-F5344CB8AC3E}">
        <p14:creationId xmlns:p14="http://schemas.microsoft.com/office/powerpoint/2010/main" val="71545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10A4255-C5C5-3C4D-B363-E7C336646C8F}" type="datetime1">
              <a:rPr lang="en-US" altLang="en-US"/>
              <a:pPr/>
              <a:t>9/27/22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191E83A-9BD7-1848-9058-E35F4677A29C}" type="slidenum">
              <a:rPr lang="en-US" altLang="en-US"/>
              <a:pPr/>
              <a:t>‹#›</a:t>
            </a:fld>
            <a:endParaRPr lang="en-US" altLang="en-US"/>
          </a:p>
        </p:txBody>
      </p:sp>
    </p:spTree>
    <p:extLst>
      <p:ext uri="{BB962C8B-B14F-4D97-AF65-F5344CB8AC3E}">
        <p14:creationId xmlns:p14="http://schemas.microsoft.com/office/powerpoint/2010/main" val="955347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03B12D9-3A9B-EA46-8768-5CDBD29DF4E9}" type="datetime1">
              <a:rPr lang="en-US" altLang="en-US"/>
              <a:pPr/>
              <a:t>9/27/22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8B3E652-09A1-E94D-A07D-630093F5C402}" type="slidenum">
              <a:rPr lang="en-US" altLang="en-US"/>
              <a:pPr/>
              <a:t>‹#›</a:t>
            </a:fld>
            <a:endParaRPr lang="en-US" altLang="en-US"/>
          </a:p>
        </p:txBody>
      </p:sp>
    </p:spTree>
    <p:extLst>
      <p:ext uri="{BB962C8B-B14F-4D97-AF65-F5344CB8AC3E}">
        <p14:creationId xmlns:p14="http://schemas.microsoft.com/office/powerpoint/2010/main" val="19350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9FBD5B71-2F81-9B4A-8252-3D674C88C1B1}" type="datetime1">
              <a:rPr lang="en-US" altLang="en-US"/>
              <a:pPr/>
              <a:t>9/27/22</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0C71152-52F7-074C-868A-04FCDD6C1949}" type="slidenum">
              <a:rPr lang="en-US" altLang="en-US"/>
              <a:pPr/>
              <a:t>‹#›</a:t>
            </a:fld>
            <a:endParaRPr lang="en-US" altLang="en-US"/>
          </a:p>
        </p:txBody>
      </p:sp>
    </p:spTree>
    <p:extLst>
      <p:ext uri="{BB962C8B-B14F-4D97-AF65-F5344CB8AC3E}">
        <p14:creationId xmlns:p14="http://schemas.microsoft.com/office/powerpoint/2010/main" val="143826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74B8C09-185A-7647-BD27-8D4D1A42A675}" type="datetime1">
              <a:rPr lang="en-US" altLang="en-US"/>
              <a:pPr/>
              <a:t>9/27/22</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4515ECF1-F652-6D4F-B5D4-6D3C602AAC3B}" type="slidenum">
              <a:rPr lang="en-US" altLang="en-US"/>
              <a:pPr/>
              <a:t>‹#›</a:t>
            </a:fld>
            <a:endParaRPr lang="en-US" altLang="en-US"/>
          </a:p>
        </p:txBody>
      </p:sp>
    </p:spTree>
    <p:extLst>
      <p:ext uri="{BB962C8B-B14F-4D97-AF65-F5344CB8AC3E}">
        <p14:creationId xmlns:p14="http://schemas.microsoft.com/office/powerpoint/2010/main" val="916749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3731DD6-1964-4343-BDDE-A1E84306C62E}" type="datetime1">
              <a:rPr lang="en-US" altLang="en-US"/>
              <a:pPr/>
              <a:t>9/27/22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9BB2CFA-1AE4-1644-B0A6-C85E8FE740F7}" type="slidenum">
              <a:rPr lang="en-US" altLang="en-US"/>
              <a:pPr/>
              <a:t>‹#›</a:t>
            </a:fld>
            <a:endParaRPr lang="en-US" altLang="en-US"/>
          </a:p>
        </p:txBody>
      </p:sp>
    </p:spTree>
    <p:extLst>
      <p:ext uri="{BB962C8B-B14F-4D97-AF65-F5344CB8AC3E}">
        <p14:creationId xmlns:p14="http://schemas.microsoft.com/office/powerpoint/2010/main" val="1754423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40E876A-05BD-3449-B7F9-76F8DECD3DAB}" type="datetime1">
              <a:rPr lang="en-US" altLang="en-US"/>
              <a:pPr/>
              <a:t>9/27/22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704E04F-4072-764F-9595-A17A9DBCC115}" type="slidenum">
              <a:rPr lang="en-US" altLang="en-US"/>
              <a:pPr/>
              <a:t>‹#›</a:t>
            </a:fld>
            <a:endParaRPr lang="en-US" altLang="en-US"/>
          </a:p>
        </p:txBody>
      </p:sp>
    </p:spTree>
    <p:extLst>
      <p:ext uri="{BB962C8B-B14F-4D97-AF65-F5344CB8AC3E}">
        <p14:creationId xmlns:p14="http://schemas.microsoft.com/office/powerpoint/2010/main" val="164218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381000" y="1219200"/>
            <a:ext cx="85344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898989"/>
                </a:solidFill>
              </a:defRPr>
            </a:lvl1pPr>
          </a:lstStyle>
          <a:p>
            <a:fld id="{4D4EBAF9-0607-924C-87EF-7D7DF2623BB2}" type="datetime1">
              <a:rPr lang="en-US" altLang="en-US"/>
              <a:pPr/>
              <a:t>9/27/22</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ourier New" pitchFamily="-105" charset="0"/>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AFFB507-6822-FE4C-8C50-89465708539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hf hdr="0" ftr="0" dt="0"/>
  <p:txStyles>
    <p:titleStyle>
      <a:lvl1pPr algn="ctr" defTabSz="457200" rtl="0" eaLnBrk="1" fontAlgn="base" hangingPunct="1">
        <a:spcBef>
          <a:spcPct val="0"/>
        </a:spcBef>
        <a:spcAft>
          <a:spcPct val="0"/>
        </a:spcAft>
        <a:defRPr sz="4400" kern="1200">
          <a:solidFill>
            <a:srgbClr val="000090"/>
          </a:solidFill>
          <a:latin typeface="+mj-lt"/>
          <a:ea typeface="ＭＳ Ｐゴシック" charset="-128"/>
          <a:cs typeface="ＭＳ Ｐゴシック" charset="-128"/>
        </a:defRPr>
      </a:lvl1pPr>
      <a:lvl2pPr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rgbClr val="000090"/>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rgbClr val="800000"/>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arsonhighered.com/product/Kurose-Computer-Networking-A-Top-Down-Approach-6th-Edition/9780132856201.html" TargetMode="External"/><Relationship Id="rId2" Type="http://schemas.openxmlformats.org/officeDocument/2006/relationships/hyperlink" Target="https://www.pearsonhighered.com/" TargetMode="External"/><Relationship Id="rId1" Type="http://schemas.openxmlformats.org/officeDocument/2006/relationships/slideLayout" Target="../slideLayouts/slideLayout2.xml"/><Relationship Id="rId5" Type="http://schemas.openxmlformats.org/officeDocument/2006/relationships/hyperlink" Target="http://www.cs.princeton.edu/~jrex/" TargetMode="External"/><Relationship Id="rId4" Type="http://schemas.openxmlformats.org/officeDocument/2006/relationships/hyperlink" Target="https://www.pearsonhighered.com/program/Tanenbaum-Computer-Networks-5th-Edition/PGM270019.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14.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image" Target="../media/image37.jpeg"/><Relationship Id="rId10" Type="http://schemas.openxmlformats.org/officeDocument/2006/relationships/image" Target="../media/image41.png"/><Relationship Id="rId4" Type="http://schemas.openxmlformats.org/officeDocument/2006/relationships/image" Target="../media/image36.jpeg"/><Relationship Id="rId9" Type="http://schemas.openxmlformats.org/officeDocument/2006/relationships/image" Target="../media/image40.emf"/></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6.xml"/><Relationship Id="rId16" Type="http://schemas.openxmlformats.org/officeDocument/2006/relationships/image" Target="../media/image31.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1.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gif"/></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feature=player_embedded&amp;v=1ex7uTQf4bQ"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67.png"/><Relationship Id="rId4"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70.png"/><Relationship Id="rId4"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png"/><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66.png"/><Relationship Id="rId4" Type="http://schemas.openxmlformats.org/officeDocument/2006/relationships/oleObject" Target="../embeddings/oleObject9.bin"/></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67.png"/><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8.png"/><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73.png"/><Relationship Id="rId4" Type="http://schemas.openxmlformats.org/officeDocument/2006/relationships/oleObject" Target="../embeddings/oleObject15.bin"/></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75.png"/><Relationship Id="rId4" Type="http://schemas.openxmlformats.org/officeDocument/2006/relationships/oleObject" Target="../embeddings/oleObject18.bin"/></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685800" y="1905000"/>
            <a:ext cx="7772400" cy="1143000"/>
          </a:xfrm>
        </p:spPr>
        <p:txBody>
          <a:bodyPr/>
          <a:lstStyle/>
          <a:p>
            <a:pPr eaLnBrk="1" hangingPunct="1"/>
            <a:r>
              <a:rPr lang="en-US" altLang="en-US" dirty="0"/>
              <a:t>ECE158A: Computer Networks</a:t>
            </a:r>
          </a:p>
        </p:txBody>
      </p:sp>
      <p:sp>
        <p:nvSpPr>
          <p:cNvPr id="15363" name="Rectangle 3"/>
          <p:cNvSpPr>
            <a:spLocks noGrp="1" noChangeArrowheads="1"/>
          </p:cNvSpPr>
          <p:nvPr>
            <p:ph type="subTitle" idx="1"/>
          </p:nvPr>
        </p:nvSpPr>
        <p:spPr>
          <a:xfrm>
            <a:off x="0" y="3048000"/>
            <a:ext cx="9144000" cy="3429000"/>
          </a:xfrm>
        </p:spPr>
        <p:txBody>
          <a:bodyPr/>
          <a:lstStyle/>
          <a:p>
            <a:pPr eaLnBrk="1" hangingPunct="1"/>
            <a:r>
              <a:rPr lang="en-US" altLang="en-US" dirty="0">
                <a:solidFill>
                  <a:srgbClr val="000090"/>
                </a:solidFill>
              </a:rPr>
              <a:t>Tara </a:t>
            </a:r>
            <a:r>
              <a:rPr lang="en-US" altLang="en-US" dirty="0" err="1">
                <a:solidFill>
                  <a:srgbClr val="000090"/>
                </a:solidFill>
              </a:rPr>
              <a:t>Javidi</a:t>
            </a:r>
            <a:endParaRPr lang="en-US" altLang="en-US" dirty="0">
              <a:solidFill>
                <a:srgbClr val="000090"/>
              </a:solidFill>
            </a:endParaRPr>
          </a:p>
          <a:p>
            <a:pPr eaLnBrk="1" hangingPunct="1"/>
            <a:r>
              <a:rPr lang="en-US" altLang="en-US" sz="2600" dirty="0">
                <a:solidFill>
                  <a:srgbClr val="000090"/>
                </a:solidFill>
              </a:rPr>
              <a:t>Lectures: TTH </a:t>
            </a:r>
            <a:r>
              <a:rPr lang="en-US" altLang="en-US" sz="2600">
                <a:solidFill>
                  <a:srgbClr val="000090"/>
                </a:solidFill>
              </a:rPr>
              <a:t>5:00-5:30pm    Center Hall 222</a:t>
            </a:r>
            <a:endParaRPr lang="en-US" altLang="en-US" sz="2600" dirty="0">
              <a:solidFill>
                <a:srgbClr val="000090"/>
              </a:solidFill>
            </a:endParaRPr>
          </a:p>
          <a:p>
            <a:pPr eaLnBrk="1" hangingPunct="1"/>
            <a:endParaRPr lang="en-US" altLang="en-US" sz="2600" dirty="0">
              <a:solidFill>
                <a:srgbClr val="000090"/>
              </a:solidFill>
            </a:endParaRPr>
          </a:p>
          <a:p>
            <a:pPr eaLnBrk="1" hangingPunct="1"/>
            <a:r>
              <a:rPr lang="en-US" altLang="en-US" sz="2600" dirty="0">
                <a:solidFill>
                  <a:srgbClr val="262626"/>
                </a:solidFill>
              </a:rPr>
              <a:t>TAs: Mohammad </a:t>
            </a:r>
            <a:r>
              <a:rPr lang="en-US" altLang="en-US" sz="2600" dirty="0" err="1">
                <a:solidFill>
                  <a:srgbClr val="262626"/>
                </a:solidFill>
              </a:rPr>
              <a:t>Ahmadypour</a:t>
            </a:r>
            <a:endParaRPr lang="en-US" altLang="en-US" sz="2600" dirty="0">
              <a:solidFill>
                <a:srgbClr val="262626"/>
              </a:solidFill>
            </a:endParaRPr>
          </a:p>
          <a:p>
            <a:pPr eaLnBrk="1" hangingPunct="1"/>
            <a:endParaRPr lang="en-US" altLang="en-US" sz="2600" dirty="0">
              <a:solidFill>
                <a:schemeClr val="accent1"/>
              </a:solidFill>
            </a:endParaRPr>
          </a:p>
          <a:p>
            <a:pPr eaLnBrk="1" hangingPunct="1"/>
            <a:r>
              <a:rPr lang="en-US" altLang="en-US" sz="2600" dirty="0">
                <a:solidFill>
                  <a:schemeClr val="accent1"/>
                </a:solidFill>
              </a:rPr>
              <a:t>Topic 1</a:t>
            </a:r>
          </a:p>
          <a:p>
            <a:pPr eaLnBrk="1" hangingPunct="1"/>
            <a:r>
              <a:rPr lang="en-US" altLang="en-US" sz="2600" dirty="0">
                <a:solidFill>
                  <a:schemeClr val="accent1"/>
                </a:solidFill>
              </a:rPr>
              <a:t>Introduction and 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Learning Objectives</a:t>
            </a:r>
          </a:p>
        </p:txBody>
      </p:sp>
      <p:sp>
        <p:nvSpPr>
          <p:cNvPr id="659459" name="Rectangle 3"/>
          <p:cNvSpPr>
            <a:spLocks noGrp="1" noChangeArrowheads="1"/>
          </p:cNvSpPr>
          <p:nvPr>
            <p:ph idx="1"/>
          </p:nvPr>
        </p:nvSpPr>
        <p:spPr>
          <a:xfrm>
            <a:off x="381000" y="1219200"/>
            <a:ext cx="8534400" cy="5334000"/>
          </a:xfrm>
        </p:spPr>
        <p:txBody>
          <a:bodyPr/>
          <a:lstStyle/>
          <a:p>
            <a:r>
              <a:rPr lang="en-US" altLang="en-US" dirty="0"/>
              <a:t>Engineering principles of network design</a:t>
            </a:r>
          </a:p>
          <a:p>
            <a:pPr lvl="1"/>
            <a:r>
              <a:rPr lang="en-US" altLang="en-US" dirty="0"/>
              <a:t>Network architecture: Internet as an example</a:t>
            </a:r>
          </a:p>
          <a:p>
            <a:pPr lvl="1"/>
            <a:r>
              <a:rPr lang="en-US" altLang="en-US" dirty="0"/>
              <a:t>Simple mathematical analytic tools</a:t>
            </a:r>
          </a:p>
          <a:p>
            <a:pPr lvl="2"/>
            <a:r>
              <a:rPr lang="en-US" altLang="en-US" dirty="0"/>
              <a:t>Statistical multiplexing, shortest path routing, fairness resource allocation and congestion control</a:t>
            </a:r>
          </a:p>
          <a:p>
            <a:pPr marL="914400" lvl="2" indent="0">
              <a:buNone/>
            </a:pPr>
            <a:endParaRPr lang="en-US" altLang="en-US" dirty="0"/>
          </a:p>
          <a:p>
            <a:r>
              <a:rPr lang="en-US" altLang="en-US" dirty="0"/>
              <a:t>Network emulations/sims (assignments only)</a:t>
            </a:r>
          </a:p>
          <a:p>
            <a:pPr lvl="1"/>
            <a:r>
              <a:rPr lang="en-US" altLang="en-US" dirty="0"/>
              <a:t>Precise network analysis not possible due to scale</a:t>
            </a:r>
          </a:p>
          <a:p>
            <a:pPr lvl="1"/>
            <a:r>
              <a:rPr lang="en-US" altLang="en-US" dirty="0"/>
              <a:t>Simulations and emulations are used instead</a:t>
            </a:r>
          </a:p>
          <a:p>
            <a:pPr lvl="1"/>
            <a:r>
              <a:rPr lang="en-US" altLang="en-US" dirty="0"/>
              <a:t>Assignments are there for you to get familiar (not enough time/resource to build expertise</a:t>
            </a:r>
            <a:r>
              <a:rPr lang="en-US" altLang="en-US" dirty="0">
                <a:sym typeface="Wingdings" pitchFamily="2" charset="2"/>
              </a:rPr>
              <a:t>)</a:t>
            </a:r>
            <a:endParaRPr lang="en-US" altLang="en-US" dirty="0"/>
          </a:p>
        </p:txBody>
      </p:sp>
    </p:spTree>
    <p:extLst>
      <p:ext uri="{BB962C8B-B14F-4D97-AF65-F5344CB8AC3E}">
        <p14:creationId xmlns:p14="http://schemas.microsoft.com/office/powerpoint/2010/main" val="914834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9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9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94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945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945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945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94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Relationship of Services to Protocols</a:t>
            </a:r>
          </a:p>
        </p:txBody>
      </p:sp>
      <p:sp>
        <p:nvSpPr>
          <p:cNvPr id="27651" name="Rectangle 3"/>
          <p:cNvSpPr>
            <a:spLocks noGrp="1" noChangeArrowheads="1"/>
          </p:cNvSpPr>
          <p:nvPr>
            <p:ph idx="1"/>
          </p:nvPr>
        </p:nvSpPr>
        <p:spPr/>
        <p:txBody>
          <a:bodyPr/>
          <a:lstStyle/>
          <a:p>
            <a:r>
              <a:rPr lang="en-US" sz="2400" dirty="0"/>
              <a:t>Recap:</a:t>
            </a:r>
          </a:p>
          <a:p>
            <a:pPr lvl="1">
              <a:tabLst>
                <a:tab pos="7680960" algn="r"/>
              </a:tabLst>
            </a:pPr>
            <a:r>
              <a:rPr lang="en-US" sz="2400" dirty="0"/>
              <a:t>A layer provides a </a:t>
            </a:r>
            <a:r>
              <a:rPr lang="en-US" sz="2400" u="sng" dirty="0"/>
              <a:t>service</a:t>
            </a:r>
            <a:r>
              <a:rPr lang="en-US" sz="2400" dirty="0"/>
              <a:t> to the one above	[vertical]</a:t>
            </a:r>
          </a:p>
          <a:p>
            <a:pPr lvl="1">
              <a:tabLst>
                <a:tab pos="7680960" algn="r"/>
              </a:tabLst>
            </a:pPr>
            <a:r>
              <a:rPr lang="en-US" sz="2400" dirty="0"/>
              <a:t>A layer talks to its peer using a </a:t>
            </a:r>
            <a:r>
              <a:rPr lang="en-US" sz="2400" u="sng" dirty="0"/>
              <a:t>protocol</a:t>
            </a:r>
            <a:r>
              <a:rPr lang="en-US" sz="2400" dirty="0"/>
              <a:t>   	</a:t>
            </a:r>
            <a:r>
              <a:rPr lang="en-US" dirty="0"/>
              <a:t>[horizontal]</a:t>
            </a:r>
            <a:endParaRPr lang="en-US" u="sng" dirty="0"/>
          </a:p>
        </p:txBody>
      </p:sp>
      <p:pic>
        <p:nvPicPr>
          <p:cNvPr id="27652" name="Picture 2"/>
          <p:cNvPicPr>
            <a:picLocks noChangeAspect="1" noChangeArrowheads="1"/>
          </p:cNvPicPr>
          <p:nvPr/>
        </p:nvPicPr>
        <p:blipFill>
          <a:blip r:embed="rId2" cstate="print"/>
          <a:srcRect/>
          <a:stretch>
            <a:fillRect/>
          </a:stretch>
        </p:blipFill>
        <p:spPr bwMode="auto">
          <a:xfrm>
            <a:off x="1665287" y="3257550"/>
            <a:ext cx="5813425" cy="2440291"/>
          </a:xfrm>
          <a:prstGeom prst="rect">
            <a:avLst/>
          </a:prstGeom>
          <a:noFill/>
          <a:ln w="9525">
            <a:noFill/>
            <a:miter lim="800000"/>
            <a:headEnd/>
            <a:tailEnd/>
          </a:ln>
        </p:spPr>
      </p:pic>
    </p:spTree>
    <p:extLst>
      <p:ext uri="{BB962C8B-B14F-4D97-AF65-F5344CB8AC3E}">
        <p14:creationId xmlns:p14="http://schemas.microsoft.com/office/powerpoint/2010/main" val="4361193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Protocol Layers as an Architecture</a:t>
            </a:r>
          </a:p>
        </p:txBody>
      </p:sp>
      <p:sp>
        <p:nvSpPr>
          <p:cNvPr id="21507" name="Rectangle 3"/>
          <p:cNvSpPr>
            <a:spLocks noGrp="1" noChangeArrowheads="1"/>
          </p:cNvSpPr>
          <p:nvPr>
            <p:ph idx="1"/>
          </p:nvPr>
        </p:nvSpPr>
        <p:spPr/>
        <p:txBody>
          <a:bodyPr/>
          <a:lstStyle/>
          <a:p>
            <a:r>
              <a:rPr lang="en-US" dirty="0"/>
              <a:t>Protocol layering is the main structuring method used to divide up network functionality.</a:t>
            </a:r>
          </a:p>
          <a:p>
            <a:endParaRPr lang="en-US" dirty="0"/>
          </a:p>
        </p:txBody>
      </p:sp>
      <p:sp>
        <p:nvSpPr>
          <p:cNvPr id="10" name="Content Placeholder 9"/>
          <p:cNvSpPr>
            <a:spLocks noGrp="1"/>
          </p:cNvSpPr>
          <p:nvPr>
            <p:ph idx="11"/>
          </p:nvPr>
        </p:nvSpPr>
        <p:spPr>
          <a:xfrm>
            <a:off x="571498" y="2219325"/>
            <a:ext cx="3400427" cy="3114675"/>
          </a:xfrm>
        </p:spPr>
        <p:txBody>
          <a:bodyPr/>
          <a:lstStyle/>
          <a:p>
            <a:pPr>
              <a:buFont typeface="Arial" pitchFamily="34" charset="0"/>
              <a:buChar char="•"/>
            </a:pPr>
            <a:r>
              <a:rPr lang="en-US" sz="2000" dirty="0"/>
              <a:t> Each protocol instance talks virtually to its </a:t>
            </a:r>
            <a:r>
              <a:rPr lang="en-US" sz="2000" u="sng" dirty="0"/>
              <a:t>peer</a:t>
            </a:r>
            <a:r>
              <a:rPr lang="en-US" sz="2000" dirty="0"/>
              <a:t> </a:t>
            </a:r>
          </a:p>
          <a:p>
            <a:pPr>
              <a:buFont typeface="Arial" pitchFamily="34" charset="0"/>
              <a:buChar char="•"/>
            </a:pPr>
            <a:r>
              <a:rPr lang="en-US" sz="2000" dirty="0"/>
              <a:t> Each layer communicates only by using the one below </a:t>
            </a:r>
          </a:p>
          <a:p>
            <a:pPr>
              <a:buFont typeface="Arial" pitchFamily="34" charset="0"/>
              <a:buChar char="•"/>
            </a:pPr>
            <a:r>
              <a:rPr lang="en-US" sz="2000" dirty="0"/>
              <a:t> Lower layer </a:t>
            </a:r>
            <a:r>
              <a:rPr lang="en-US" sz="2000" u="sng" dirty="0"/>
              <a:t>services</a:t>
            </a:r>
            <a:r>
              <a:rPr lang="en-US" sz="2000" dirty="0"/>
              <a:t> are accessed by an </a:t>
            </a:r>
            <a:r>
              <a:rPr lang="en-US" sz="2000" u="sng" dirty="0"/>
              <a:t>interface</a:t>
            </a:r>
          </a:p>
          <a:p>
            <a:pPr>
              <a:buFont typeface="Arial" pitchFamily="34" charset="0"/>
              <a:buChar char="•"/>
            </a:pPr>
            <a:r>
              <a:rPr lang="en-US" sz="2000" dirty="0"/>
              <a:t> At bottom, messages are carried by the medium</a:t>
            </a:r>
          </a:p>
        </p:txBody>
      </p:sp>
      <p:pic>
        <p:nvPicPr>
          <p:cNvPr id="21508" name="Picture 2"/>
          <p:cNvPicPr>
            <a:picLocks noChangeAspect="1" noChangeArrowheads="1"/>
          </p:cNvPicPr>
          <p:nvPr/>
        </p:nvPicPr>
        <p:blipFill>
          <a:blip r:embed="rId3" cstate="print"/>
          <a:srcRect/>
          <a:stretch>
            <a:fillRect/>
          </a:stretch>
        </p:blipFill>
        <p:spPr bwMode="auto">
          <a:xfrm>
            <a:off x="3886863" y="2090737"/>
            <a:ext cx="4809462" cy="3952875"/>
          </a:xfrm>
          <a:prstGeom prst="rect">
            <a:avLst/>
          </a:prstGeom>
          <a:noFill/>
          <a:ln w="9525">
            <a:noFill/>
            <a:miter lim="800000"/>
            <a:headEnd/>
            <a:tailEnd/>
          </a:ln>
        </p:spPr>
      </p:pic>
      <p:sp>
        <p:nvSpPr>
          <p:cNvPr id="2" name="TextBox 1">
            <a:extLst>
              <a:ext uri="{FF2B5EF4-FFF2-40B4-BE49-F238E27FC236}">
                <a16:creationId xmlns:a16="http://schemas.microsoft.com/office/drawing/2014/main" id="{3B138C79-AB5E-BC88-33E0-FB9ADA9D4398}"/>
              </a:ext>
            </a:extLst>
          </p:cNvPr>
          <p:cNvSpPr txBox="1"/>
          <p:nvPr/>
        </p:nvSpPr>
        <p:spPr>
          <a:xfrm>
            <a:off x="555101" y="5334000"/>
            <a:ext cx="4474099" cy="1569660"/>
          </a:xfrm>
          <a:prstGeom prst="rect">
            <a:avLst/>
          </a:prstGeom>
          <a:noFill/>
        </p:spPr>
        <p:txBody>
          <a:bodyPr wrap="square" rtlCol="0">
            <a:spAutoFit/>
          </a:bodyPr>
          <a:lstStyle/>
          <a:p>
            <a:pPr algn="l"/>
            <a:r>
              <a:rPr lang="en-US" sz="1600" dirty="0"/>
              <a:t>This view assumes a network consists of hosts only.</a:t>
            </a:r>
          </a:p>
          <a:p>
            <a:pPr algn="l"/>
            <a:endParaRPr lang="en-US" sz="1600" dirty="0"/>
          </a:p>
          <a:p>
            <a:pPr algn="l"/>
            <a:r>
              <a:rPr lang="en-US" sz="1600" dirty="0"/>
              <a:t>Reasons to build infra-structure (simpler nodes than full fledge hosts)…  </a:t>
            </a:r>
          </a:p>
        </p:txBody>
      </p:sp>
    </p:spTree>
    <p:extLst>
      <p:ext uri="{BB962C8B-B14F-4D97-AF65-F5344CB8AC3E}">
        <p14:creationId xmlns:p14="http://schemas.microsoft.com/office/powerpoint/2010/main" val="29035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lgn="ctr"/>
            <a:r>
              <a:rPr lang="en-US" altLang="en-US" dirty="0"/>
              <a:t>Switching Network</a:t>
            </a:r>
          </a:p>
        </p:txBody>
      </p:sp>
      <p:grpSp>
        <p:nvGrpSpPr>
          <p:cNvPr id="2" name="Group 1">
            <a:extLst>
              <a:ext uri="{FF2B5EF4-FFF2-40B4-BE49-F238E27FC236}">
                <a16:creationId xmlns:a16="http://schemas.microsoft.com/office/drawing/2014/main" id="{3156BFA7-2A25-48CC-937B-361A31D6F934}"/>
              </a:ext>
            </a:extLst>
          </p:cNvPr>
          <p:cNvGrpSpPr/>
          <p:nvPr/>
        </p:nvGrpSpPr>
        <p:grpSpPr>
          <a:xfrm>
            <a:off x="4876800" y="2091633"/>
            <a:ext cx="3886200" cy="2327967"/>
            <a:chOff x="1676400" y="2286000"/>
            <a:chExt cx="5321300" cy="2784475"/>
          </a:xfrm>
        </p:grpSpPr>
        <p:sp>
          <p:nvSpPr>
            <p:cNvPr id="26626" name="Rectangle 2"/>
            <p:cNvSpPr>
              <a:spLocks noChangeArrowheads="1"/>
            </p:cNvSpPr>
            <p:nvPr/>
          </p:nvSpPr>
          <p:spPr bwMode="auto">
            <a:xfrm>
              <a:off x="4114800" y="47244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6627" name="Rectangle 32"/>
            <p:cNvSpPr>
              <a:spLocks noChangeArrowheads="1"/>
            </p:cNvSpPr>
            <p:nvPr/>
          </p:nvSpPr>
          <p:spPr bwMode="auto">
            <a:xfrm>
              <a:off x="4343400" y="30480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6628" name="Rectangle 33"/>
            <p:cNvSpPr>
              <a:spLocks noChangeArrowheads="1"/>
            </p:cNvSpPr>
            <p:nvPr/>
          </p:nvSpPr>
          <p:spPr bwMode="auto">
            <a:xfrm>
              <a:off x="5791200" y="37338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26629" name="Straight Connector 10"/>
            <p:cNvCxnSpPr>
              <a:cxnSpLocks noChangeShapeType="1"/>
              <a:endCxn id="26627" idx="1"/>
            </p:cNvCxnSpPr>
            <p:nvPr/>
          </p:nvCxnSpPr>
          <p:spPr bwMode="auto">
            <a:xfrm flipV="1">
              <a:off x="3505200" y="3200400"/>
              <a:ext cx="838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0" name="Straight Connector 12"/>
            <p:cNvCxnSpPr>
              <a:cxnSpLocks noChangeShapeType="1"/>
            </p:cNvCxnSpPr>
            <p:nvPr/>
          </p:nvCxnSpPr>
          <p:spPr bwMode="auto">
            <a:xfrm>
              <a:off x="6096000" y="3871913"/>
              <a:ext cx="609600"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1" name="Straight Connector 43"/>
            <p:cNvCxnSpPr>
              <a:cxnSpLocks noChangeShapeType="1"/>
              <a:stCxn id="26628" idx="2"/>
            </p:cNvCxnSpPr>
            <p:nvPr/>
          </p:nvCxnSpPr>
          <p:spPr bwMode="auto">
            <a:xfrm flipH="1">
              <a:off x="5867400" y="4038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2" name="Straight Connector 49"/>
            <p:cNvCxnSpPr>
              <a:cxnSpLocks noChangeShapeType="1"/>
            </p:cNvCxnSpPr>
            <p:nvPr/>
          </p:nvCxnSpPr>
          <p:spPr bwMode="auto">
            <a:xfrm flipH="1">
              <a:off x="4648200" y="26670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3" name="Straight Connector 53"/>
            <p:cNvCxnSpPr>
              <a:cxnSpLocks noChangeShapeType="1"/>
              <a:stCxn id="26626" idx="3"/>
              <a:endCxn id="26628" idx="1"/>
            </p:cNvCxnSpPr>
            <p:nvPr/>
          </p:nvCxnSpPr>
          <p:spPr bwMode="auto">
            <a:xfrm flipV="1">
              <a:off x="4419600" y="3886200"/>
              <a:ext cx="13716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4" name="Straight Connector 56"/>
            <p:cNvCxnSpPr>
              <a:cxnSpLocks noChangeShapeType="1"/>
              <a:stCxn id="26627" idx="3"/>
              <a:endCxn id="26628" idx="1"/>
            </p:cNvCxnSpPr>
            <p:nvPr/>
          </p:nvCxnSpPr>
          <p:spPr bwMode="auto">
            <a:xfrm>
              <a:off x="4648200" y="3200400"/>
              <a:ext cx="1143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5" name="Straight Connector 59"/>
            <p:cNvCxnSpPr>
              <a:cxnSpLocks noChangeShapeType="1"/>
            </p:cNvCxnSpPr>
            <p:nvPr/>
          </p:nvCxnSpPr>
          <p:spPr bwMode="auto">
            <a:xfrm>
              <a:off x="4114800" y="2743200"/>
              <a:ext cx="231775"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6" name="Straight Connector 62"/>
            <p:cNvCxnSpPr>
              <a:cxnSpLocks noChangeShapeType="1"/>
              <a:stCxn id="26649" idx="2"/>
              <a:endCxn id="26626" idx="1"/>
            </p:cNvCxnSpPr>
            <p:nvPr/>
          </p:nvCxnSpPr>
          <p:spPr bwMode="auto">
            <a:xfrm>
              <a:off x="3505200" y="4343400"/>
              <a:ext cx="6096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7" name="Straight Connector 67"/>
            <p:cNvCxnSpPr>
              <a:cxnSpLocks noChangeShapeType="1"/>
            </p:cNvCxnSpPr>
            <p:nvPr/>
          </p:nvCxnSpPr>
          <p:spPr bwMode="auto">
            <a:xfrm flipV="1">
              <a:off x="2895600" y="4267200"/>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26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616325"/>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9" name="Straight Connector 88"/>
            <p:cNvCxnSpPr>
              <a:cxnSpLocks noChangeShapeType="1"/>
              <a:stCxn id="26642" idx="3"/>
            </p:cNvCxnSpPr>
            <p:nvPr/>
          </p:nvCxnSpPr>
          <p:spPr bwMode="auto">
            <a:xfrm>
              <a:off x="2743200" y="35814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40" name="Straight Connector 90"/>
            <p:cNvCxnSpPr>
              <a:cxnSpLocks noChangeShapeType="1"/>
            </p:cNvCxnSpPr>
            <p:nvPr/>
          </p:nvCxnSpPr>
          <p:spPr bwMode="auto">
            <a:xfrm>
              <a:off x="2209800" y="3124200"/>
              <a:ext cx="231775"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41" name="Straight Connector 91"/>
            <p:cNvCxnSpPr>
              <a:cxnSpLocks noChangeShapeType="1"/>
            </p:cNvCxnSpPr>
            <p:nvPr/>
          </p:nvCxnSpPr>
          <p:spPr bwMode="auto">
            <a:xfrm flipH="1">
              <a:off x="1981200" y="3581400"/>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642" name="Rectangle 87"/>
            <p:cNvSpPr>
              <a:spLocks noChangeArrowheads="1"/>
            </p:cNvSpPr>
            <p:nvPr/>
          </p:nvSpPr>
          <p:spPr bwMode="auto">
            <a:xfrm>
              <a:off x="2438400" y="34290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pic>
          <p:nvPicPr>
            <p:cNvPr id="266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302125"/>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4384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2860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4958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9" name="Rectangle 36"/>
            <p:cNvSpPr>
              <a:spLocks noChangeArrowheads="1"/>
            </p:cNvSpPr>
            <p:nvPr/>
          </p:nvSpPr>
          <p:spPr bwMode="auto">
            <a:xfrm>
              <a:off x="3352800" y="40386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93" name="Oval 92"/>
          <p:cNvSpPr>
            <a:spLocks noChangeArrowheads="1"/>
          </p:cNvSpPr>
          <p:nvPr/>
        </p:nvSpPr>
        <p:spPr bwMode="auto">
          <a:xfrm>
            <a:off x="5808734" y="3367256"/>
            <a:ext cx="762000" cy="609600"/>
          </a:xfrm>
          <a:prstGeom prst="ellipse">
            <a:avLst/>
          </a:prstGeom>
          <a:noFill/>
          <a:ln w="1905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3" name="Group 121">
            <a:extLst>
              <a:ext uri="{FF2B5EF4-FFF2-40B4-BE49-F238E27FC236}">
                <a16:creationId xmlns:a16="http://schemas.microsoft.com/office/drawing/2014/main" id="{56E90224-FDA2-7693-2152-D1847B27A9CE}"/>
              </a:ext>
            </a:extLst>
          </p:cNvPr>
          <p:cNvGrpSpPr>
            <a:grpSpLocks/>
          </p:cNvGrpSpPr>
          <p:nvPr/>
        </p:nvGrpSpPr>
        <p:grpSpPr bwMode="auto">
          <a:xfrm>
            <a:off x="596613" y="2091633"/>
            <a:ext cx="3581400" cy="2667000"/>
            <a:chOff x="317500" y="2667000"/>
            <a:chExt cx="4622800" cy="2971800"/>
          </a:xfrm>
        </p:grpSpPr>
        <p:pic>
          <p:nvPicPr>
            <p:cNvPr id="4" name="Picture 4">
              <a:extLst>
                <a:ext uri="{FF2B5EF4-FFF2-40B4-BE49-F238E27FC236}">
                  <a16:creationId xmlns:a16="http://schemas.microsoft.com/office/drawing/2014/main" id="{3471D444-147D-9935-927C-7B58E843A0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 y="3683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AC0ED2F-2EEA-E1FD-1B4C-B5FF6A23F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683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0C1A753D-4250-AB07-7D6D-9FE7AF0C1A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7498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6A09FD33-3DF4-8D92-AE28-28A735A0C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7498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A03E95B-0A63-C18F-1195-92D16598A5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667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7D6323CA-D96C-C33C-D2B7-382D3E14E8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2667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FEA26DD1-E541-4190-9008-72F188014963}"/>
              </a:ext>
            </a:extLst>
          </p:cNvPr>
          <p:cNvGrpSpPr>
            <a:grpSpLocks/>
          </p:cNvGrpSpPr>
          <p:nvPr/>
        </p:nvGrpSpPr>
        <p:grpSpPr bwMode="auto">
          <a:xfrm>
            <a:off x="795051" y="2472633"/>
            <a:ext cx="2846387" cy="1789113"/>
            <a:chOff x="599818" y="3124200"/>
            <a:chExt cx="3673732" cy="1993900"/>
          </a:xfrm>
        </p:grpSpPr>
        <p:cxnSp>
          <p:nvCxnSpPr>
            <p:cNvPr id="11" name="Straight Connector 6">
              <a:extLst>
                <a:ext uri="{FF2B5EF4-FFF2-40B4-BE49-F238E27FC236}">
                  <a16:creationId xmlns:a16="http://schemas.microsoft.com/office/drawing/2014/main" id="{DE7CB730-6DF1-2B3B-B99B-BEDB357D6B60}"/>
                </a:ext>
              </a:extLst>
            </p:cNvPr>
            <p:cNvCxnSpPr>
              <a:cxnSpLocks noChangeShapeType="1"/>
            </p:cNvCxnSpPr>
            <p:nvPr/>
          </p:nvCxnSpPr>
          <p:spPr bwMode="auto">
            <a:xfrm>
              <a:off x="1135838" y="4088027"/>
              <a:ext cx="3071714" cy="1201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6">
              <a:extLst>
                <a:ext uri="{FF2B5EF4-FFF2-40B4-BE49-F238E27FC236}">
                  <a16:creationId xmlns:a16="http://schemas.microsoft.com/office/drawing/2014/main" id="{88CD4274-6DEF-79A7-DD91-185584E9FEEF}"/>
                </a:ext>
              </a:extLst>
            </p:cNvPr>
            <p:cNvCxnSpPr>
              <a:cxnSpLocks noChangeShapeType="1"/>
            </p:cNvCxnSpPr>
            <p:nvPr/>
          </p:nvCxnSpPr>
          <p:spPr bwMode="auto">
            <a:xfrm>
              <a:off x="1752600" y="3505200"/>
              <a:ext cx="1524000" cy="1295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6">
              <a:extLst>
                <a:ext uri="{FF2B5EF4-FFF2-40B4-BE49-F238E27FC236}">
                  <a16:creationId xmlns:a16="http://schemas.microsoft.com/office/drawing/2014/main" id="{043B6B2D-F754-B463-08C5-E588CF6668D1}"/>
                </a:ext>
              </a:extLst>
            </p:cNvPr>
            <p:cNvCxnSpPr>
              <a:cxnSpLocks noChangeShapeType="1"/>
            </p:cNvCxnSpPr>
            <p:nvPr/>
          </p:nvCxnSpPr>
          <p:spPr bwMode="auto">
            <a:xfrm flipH="1">
              <a:off x="1676400" y="3429000"/>
              <a:ext cx="167640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6">
              <a:extLst>
                <a:ext uri="{FF2B5EF4-FFF2-40B4-BE49-F238E27FC236}">
                  <a16:creationId xmlns:a16="http://schemas.microsoft.com/office/drawing/2014/main" id="{D66AAD7E-EAF8-96DA-6285-E20941154B85}"/>
                </a:ext>
              </a:extLst>
            </p:cNvPr>
            <p:cNvCxnSpPr>
              <a:cxnSpLocks noChangeShapeType="1"/>
            </p:cNvCxnSpPr>
            <p:nvPr/>
          </p:nvCxnSpPr>
          <p:spPr bwMode="auto">
            <a:xfrm>
              <a:off x="1752600" y="5105400"/>
              <a:ext cx="1447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5" name="Straight Connector 6">
              <a:extLst>
                <a:ext uri="{FF2B5EF4-FFF2-40B4-BE49-F238E27FC236}">
                  <a16:creationId xmlns:a16="http://schemas.microsoft.com/office/drawing/2014/main" id="{D8010530-CF70-9E51-EEB5-80B39E366488}"/>
                </a:ext>
              </a:extLst>
            </p:cNvPr>
            <p:cNvCxnSpPr>
              <a:cxnSpLocks noChangeShapeType="1"/>
            </p:cNvCxnSpPr>
            <p:nvPr/>
          </p:nvCxnSpPr>
          <p:spPr bwMode="auto">
            <a:xfrm>
              <a:off x="599818" y="4569941"/>
              <a:ext cx="626964" cy="4819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6" name="Straight Connector 6">
              <a:extLst>
                <a:ext uri="{FF2B5EF4-FFF2-40B4-BE49-F238E27FC236}">
                  <a16:creationId xmlns:a16="http://schemas.microsoft.com/office/drawing/2014/main" id="{5820D6B5-92A6-DD5E-BFBD-A5297AB682DF}"/>
                </a:ext>
              </a:extLst>
            </p:cNvPr>
            <p:cNvCxnSpPr>
              <a:cxnSpLocks noChangeShapeType="1"/>
            </p:cNvCxnSpPr>
            <p:nvPr/>
          </p:nvCxnSpPr>
          <p:spPr bwMode="auto">
            <a:xfrm flipH="1">
              <a:off x="1090637" y="3505200"/>
              <a:ext cx="433363" cy="50250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6">
              <a:extLst>
                <a:ext uri="{FF2B5EF4-FFF2-40B4-BE49-F238E27FC236}">
                  <a16:creationId xmlns:a16="http://schemas.microsoft.com/office/drawing/2014/main" id="{FB3674FB-EC75-3DDA-B815-7EA80EF88205}"/>
                </a:ext>
              </a:extLst>
            </p:cNvPr>
            <p:cNvCxnSpPr>
              <a:cxnSpLocks noChangeShapeType="1"/>
            </p:cNvCxnSpPr>
            <p:nvPr/>
          </p:nvCxnSpPr>
          <p:spPr bwMode="auto">
            <a:xfrm flipH="1">
              <a:off x="1828800" y="3124200"/>
              <a:ext cx="13716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8" name="Straight Connector 6">
              <a:extLst>
                <a:ext uri="{FF2B5EF4-FFF2-40B4-BE49-F238E27FC236}">
                  <a16:creationId xmlns:a16="http://schemas.microsoft.com/office/drawing/2014/main" id="{580B17F4-73A6-B1B6-BCA5-D9979036D2C7}"/>
                </a:ext>
              </a:extLst>
            </p:cNvPr>
            <p:cNvCxnSpPr>
              <a:cxnSpLocks noChangeShapeType="1"/>
            </p:cNvCxnSpPr>
            <p:nvPr/>
          </p:nvCxnSpPr>
          <p:spPr bwMode="auto">
            <a:xfrm>
              <a:off x="3657600" y="3505200"/>
              <a:ext cx="60325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9" name="Straight Connector 6">
              <a:extLst>
                <a:ext uri="{FF2B5EF4-FFF2-40B4-BE49-F238E27FC236}">
                  <a16:creationId xmlns:a16="http://schemas.microsoft.com/office/drawing/2014/main" id="{16DD6223-3424-9EA3-0857-3A49F4A812D9}"/>
                </a:ext>
              </a:extLst>
            </p:cNvPr>
            <p:cNvCxnSpPr>
              <a:cxnSpLocks noChangeShapeType="1"/>
            </p:cNvCxnSpPr>
            <p:nvPr/>
          </p:nvCxnSpPr>
          <p:spPr bwMode="auto">
            <a:xfrm flipH="1">
              <a:off x="3657600" y="4495800"/>
              <a:ext cx="615950" cy="6223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6">
              <a:extLst>
                <a:ext uri="{FF2B5EF4-FFF2-40B4-BE49-F238E27FC236}">
                  <a16:creationId xmlns:a16="http://schemas.microsoft.com/office/drawing/2014/main" id="{D1DC871A-4AD0-322E-B690-4CC6ECE76752}"/>
                </a:ext>
              </a:extLst>
            </p:cNvPr>
            <p:cNvCxnSpPr>
              <a:cxnSpLocks noChangeShapeType="1"/>
            </p:cNvCxnSpPr>
            <p:nvPr/>
          </p:nvCxnSpPr>
          <p:spPr bwMode="auto">
            <a:xfrm flipH="1">
              <a:off x="1752600" y="4191000"/>
              <a:ext cx="251460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6">
              <a:extLst>
                <a:ext uri="{FF2B5EF4-FFF2-40B4-BE49-F238E27FC236}">
                  <a16:creationId xmlns:a16="http://schemas.microsoft.com/office/drawing/2014/main" id="{D903916D-7BD2-701E-4100-E107BF587B55}"/>
                </a:ext>
              </a:extLst>
            </p:cNvPr>
            <p:cNvCxnSpPr>
              <a:cxnSpLocks noChangeShapeType="1"/>
            </p:cNvCxnSpPr>
            <p:nvPr/>
          </p:nvCxnSpPr>
          <p:spPr bwMode="auto">
            <a:xfrm>
              <a:off x="1600200" y="3429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3F77C802-E661-DFDD-DBE3-3256339E24A9}"/>
                </a:ext>
              </a:extLst>
            </p:cNvPr>
            <p:cNvCxnSpPr>
              <a:cxnSpLocks noChangeShapeType="1"/>
            </p:cNvCxnSpPr>
            <p:nvPr/>
          </p:nvCxnSpPr>
          <p:spPr bwMode="auto">
            <a:xfrm>
              <a:off x="3429000" y="3429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3" name="Straight Connector 6">
              <a:extLst>
                <a:ext uri="{FF2B5EF4-FFF2-40B4-BE49-F238E27FC236}">
                  <a16:creationId xmlns:a16="http://schemas.microsoft.com/office/drawing/2014/main" id="{499BFB6C-1B02-BAC2-4985-B9D98244993F}"/>
                </a:ext>
              </a:extLst>
            </p:cNvPr>
            <p:cNvCxnSpPr>
              <a:cxnSpLocks noChangeShapeType="1"/>
            </p:cNvCxnSpPr>
            <p:nvPr/>
          </p:nvCxnSpPr>
          <p:spPr bwMode="auto">
            <a:xfrm flipH="1">
              <a:off x="1066800" y="3429000"/>
              <a:ext cx="228600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 name="Straight Connector 6">
              <a:extLst>
                <a:ext uri="{FF2B5EF4-FFF2-40B4-BE49-F238E27FC236}">
                  <a16:creationId xmlns:a16="http://schemas.microsoft.com/office/drawing/2014/main" id="{9432963B-D2C3-620B-45BD-C390A7CBB2BC}"/>
                </a:ext>
              </a:extLst>
            </p:cNvPr>
            <p:cNvCxnSpPr>
              <a:cxnSpLocks noChangeShapeType="1"/>
            </p:cNvCxnSpPr>
            <p:nvPr/>
          </p:nvCxnSpPr>
          <p:spPr bwMode="auto">
            <a:xfrm>
              <a:off x="990600" y="4114800"/>
              <a:ext cx="22098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5" name="Straight Connector 6">
              <a:extLst>
                <a:ext uri="{FF2B5EF4-FFF2-40B4-BE49-F238E27FC236}">
                  <a16:creationId xmlns:a16="http://schemas.microsoft.com/office/drawing/2014/main" id="{0943415E-ADBD-66FA-BA31-AFD785E2E887}"/>
                </a:ext>
              </a:extLst>
            </p:cNvPr>
            <p:cNvCxnSpPr>
              <a:cxnSpLocks noChangeShapeType="1"/>
            </p:cNvCxnSpPr>
            <p:nvPr/>
          </p:nvCxnSpPr>
          <p:spPr bwMode="auto">
            <a:xfrm>
              <a:off x="1676400" y="3429000"/>
              <a:ext cx="251460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pic>
        <p:nvPicPr>
          <p:cNvPr id="26" name="Picture 7">
            <a:extLst>
              <a:ext uri="{FF2B5EF4-FFF2-40B4-BE49-F238E27FC236}">
                <a16:creationId xmlns:a16="http://schemas.microsoft.com/office/drawing/2014/main" id="{E9AE2E36-F137-41A1-BA5D-92957D1B3E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8482" y="2876985"/>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a:extLst>
              <a:ext uri="{FF2B5EF4-FFF2-40B4-BE49-F238E27FC236}">
                <a16:creationId xmlns:a16="http://schemas.microsoft.com/office/drawing/2014/main" id="{61E01779-4417-DC2D-70EA-99E9D72ABF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7358" y="3425274"/>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
            <a:extLst>
              <a:ext uri="{FF2B5EF4-FFF2-40B4-BE49-F238E27FC236}">
                <a16:creationId xmlns:a16="http://schemas.microsoft.com/office/drawing/2014/main" id="{771A9697-DFE8-2857-3DC4-E0BE5BA9A1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0258" y="4032434"/>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a:extLst>
              <a:ext uri="{FF2B5EF4-FFF2-40B4-BE49-F238E27FC236}">
                <a16:creationId xmlns:a16="http://schemas.microsoft.com/office/drawing/2014/main" id="{1F718BE7-B6D6-2A08-96A9-AFB58ECD9F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9669" y="2645669"/>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
            <a:extLst>
              <a:ext uri="{FF2B5EF4-FFF2-40B4-BE49-F238E27FC236}">
                <a16:creationId xmlns:a16="http://schemas.microsoft.com/office/drawing/2014/main" id="{F41C4A28-16F9-D2AC-24C1-4F8631BE97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4506" y="3097306"/>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312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93"/>
                                        </p:tgtEl>
                                      </p:cBhvr>
                                    </p:animEffect>
                                    <p:set>
                                      <p:cBhvr>
                                        <p:cTn id="23" dur="1" fill="hold">
                                          <p:stCondLst>
                                            <p:cond delay="4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3"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Routers Forward Packets</a:t>
            </a:r>
          </a:p>
        </p:txBody>
      </p:sp>
      <p:sp>
        <p:nvSpPr>
          <p:cNvPr id="3" name="Content Placeholder 2"/>
          <p:cNvSpPr>
            <a:spLocks noGrp="1"/>
          </p:cNvSpPr>
          <p:nvPr>
            <p:ph idx="1"/>
          </p:nvPr>
        </p:nvSpPr>
        <p:spPr>
          <a:xfrm>
            <a:off x="457200" y="1191765"/>
            <a:ext cx="8229600" cy="2618235"/>
          </a:xfrm>
        </p:spPr>
        <p:txBody>
          <a:bodyPr/>
          <a:lstStyle/>
          <a:p>
            <a:r>
              <a:rPr lang="en-US" dirty="0"/>
              <a:t>Routers determine the next hop for a packet based on the destination IP address</a:t>
            </a:r>
          </a:p>
          <a:p>
            <a:r>
              <a:rPr lang="en-US" dirty="0"/>
              <a:t>Routing algorithms ensure packets follow the shortest path from source to destination</a:t>
            </a:r>
          </a:p>
          <a:p>
            <a:r>
              <a:rPr lang="en-US" dirty="0"/>
              <a:t>Each router constantly update a routing table specifying the next hop for each destination address</a:t>
            </a:r>
          </a:p>
        </p:txBody>
      </p:sp>
      <p:graphicFrame>
        <p:nvGraphicFramePr>
          <p:cNvPr id="38" name="Table 37"/>
          <p:cNvGraphicFramePr>
            <a:graphicFrameLocks noGrp="1"/>
          </p:cNvGraphicFramePr>
          <p:nvPr>
            <p:extLst>
              <p:ext uri="{D42A27DB-BD31-4B8C-83A1-F6EECF244321}">
                <p14:modId xmlns:p14="http://schemas.microsoft.com/office/powerpoint/2010/main" val="799081191"/>
              </p:ext>
            </p:extLst>
          </p:nvPr>
        </p:nvGraphicFramePr>
        <p:xfrm>
          <a:off x="6442743" y="5108123"/>
          <a:ext cx="2651760" cy="1683932"/>
        </p:xfrm>
        <a:graphic>
          <a:graphicData uri="http://schemas.openxmlformats.org/drawingml/2006/table">
            <a:tbl>
              <a:tblPr firstRow="1" bandRow="1">
                <a:tableStyleId>{125E5076-3810-47DD-B79F-674D7AD40C01}</a:tableStyleId>
              </a:tblPr>
              <a:tblGrid>
                <a:gridCol w="1473200">
                  <a:extLst>
                    <a:ext uri="{9D8B030D-6E8A-4147-A177-3AD203B41FA5}">
                      <a16:colId xmlns:a16="http://schemas.microsoft.com/office/drawing/2014/main" val="20000"/>
                    </a:ext>
                  </a:extLst>
                </a:gridCol>
                <a:gridCol w="1178560">
                  <a:extLst>
                    <a:ext uri="{9D8B030D-6E8A-4147-A177-3AD203B41FA5}">
                      <a16:colId xmlns:a16="http://schemas.microsoft.com/office/drawing/2014/main" val="20001"/>
                    </a:ext>
                  </a:extLst>
                </a:gridCol>
              </a:tblGrid>
              <a:tr h="464636">
                <a:tc>
                  <a:txBody>
                    <a:bodyPr/>
                    <a:lstStyle/>
                    <a:p>
                      <a:r>
                        <a:rPr lang="en-US" sz="1400" dirty="0">
                          <a:solidFill>
                            <a:schemeClr val="bg1"/>
                          </a:solidFill>
                        </a:rPr>
                        <a:t>Destination </a:t>
                      </a:r>
                    </a:p>
                  </a:txBody>
                  <a:tcPr marT="45732" marB="45732">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a:txBody>
                    <a:bodyPr/>
                    <a:lstStyle/>
                    <a:p>
                      <a:r>
                        <a:rPr lang="en-US" sz="1400" dirty="0">
                          <a:solidFill>
                            <a:srgbClr val="FFFFFF"/>
                          </a:solidFill>
                        </a:rPr>
                        <a:t>Next</a:t>
                      </a:r>
                      <a:r>
                        <a:rPr lang="en-US" sz="1400" baseline="0" dirty="0">
                          <a:solidFill>
                            <a:srgbClr val="FFFFFF"/>
                          </a:solidFill>
                        </a:rPr>
                        <a:t> Hop</a:t>
                      </a:r>
                      <a:endParaRPr lang="en-US" sz="1400" dirty="0">
                        <a:solidFill>
                          <a:srgbClr val="FFFFFF"/>
                        </a:solidFill>
                      </a:endParaRPr>
                    </a:p>
                  </a:txBody>
                  <a:tcPr marT="45732" marB="45732">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0000"/>
                  </a:ext>
                </a:extLst>
              </a:tr>
              <a:tr h="285282">
                <a:tc>
                  <a:txBody>
                    <a:bodyPr/>
                    <a:lstStyle/>
                    <a:p>
                      <a:r>
                        <a:rPr lang="en-US" altLang="en-US" sz="1400" dirty="0">
                          <a:latin typeface="Arial" panose="020B0604020202020204" pitchFamily="34" charset="0"/>
                        </a:rPr>
                        <a:t>169.229.60.1</a:t>
                      </a:r>
                      <a:endParaRPr lang="en-US" sz="1400" dirty="0">
                        <a:solidFill>
                          <a:schemeClr val="tx1"/>
                        </a:solidFill>
                      </a:endParaRPr>
                    </a:p>
                  </a:txBody>
                  <a:tcPr marT="45732" marB="45732">
                    <a:lnL w="12700" cap="flat" cmpd="sng" algn="ctr">
                      <a:solidFill>
                        <a:srgbClr val="000000"/>
                      </a:solidFill>
                      <a:prstDash val="solid"/>
                      <a:round/>
                      <a:headEnd type="none" w="med" len="med"/>
                      <a:tailEnd type="none" w="med" len="med"/>
                    </a:lnL>
                  </a:tcPr>
                </a:tc>
                <a:tc>
                  <a:txBody>
                    <a:bodyPr/>
                    <a:lstStyle/>
                    <a:p>
                      <a:r>
                        <a:rPr lang="en-US" sz="1400" dirty="0">
                          <a:solidFill>
                            <a:schemeClr val="tx1"/>
                          </a:solidFill>
                        </a:rPr>
                        <a:t>4</a:t>
                      </a:r>
                    </a:p>
                  </a:txBody>
                  <a:tcPr marT="45732" marB="45732">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1"/>
                  </a:ext>
                </a:extLst>
              </a:tr>
              <a:tr h="285282">
                <a:tc>
                  <a:txBody>
                    <a:bodyPr/>
                    <a:lstStyle/>
                    <a:p>
                      <a:r>
                        <a:rPr lang="en-US" altLang="en-US" sz="1400" dirty="0">
                          <a:latin typeface="Arial" panose="020B0604020202020204" pitchFamily="34" charset="0"/>
                        </a:rPr>
                        <a:t>16.129.123.1</a:t>
                      </a:r>
                      <a:endParaRPr lang="en-US" sz="1400" dirty="0">
                        <a:solidFill>
                          <a:schemeClr val="tx1"/>
                        </a:solidFill>
                      </a:endParaRPr>
                    </a:p>
                  </a:txBody>
                  <a:tcPr marT="45732" marB="45732">
                    <a:lnL w="12700" cap="flat" cmpd="sng" algn="ctr">
                      <a:solidFill>
                        <a:srgbClr val="000000"/>
                      </a:solidFill>
                      <a:prstDash val="solid"/>
                      <a:round/>
                      <a:headEnd type="none" w="med" len="med"/>
                      <a:tailEnd type="none" w="med" len="med"/>
                    </a:lnL>
                  </a:tcPr>
                </a:tc>
                <a:tc>
                  <a:txBody>
                    <a:bodyPr/>
                    <a:lstStyle/>
                    <a:p>
                      <a:r>
                        <a:rPr lang="en-US" sz="1400" dirty="0">
                          <a:solidFill>
                            <a:schemeClr val="tx1"/>
                          </a:solidFill>
                        </a:rPr>
                        <a:t>5</a:t>
                      </a:r>
                    </a:p>
                  </a:txBody>
                  <a:tcPr marT="45732" marB="45732">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2"/>
                  </a:ext>
                </a:extLst>
              </a:tr>
              <a:tr h="285282">
                <a:tc>
                  <a:txBody>
                    <a:bodyPr/>
                    <a:lstStyle/>
                    <a:p>
                      <a:r>
                        <a:rPr lang="en-US" altLang="en-US" sz="1400" dirty="0">
                          <a:latin typeface="Arial" panose="020B0604020202020204" pitchFamily="34" charset="0"/>
                        </a:rPr>
                        <a:t>169.229.60.32</a:t>
                      </a:r>
                      <a:endParaRPr lang="en-US" sz="1400" dirty="0">
                        <a:solidFill>
                          <a:schemeClr val="tx1"/>
                        </a:solidFill>
                      </a:endParaRPr>
                    </a:p>
                  </a:txBody>
                  <a:tcPr marT="45732" marB="45732">
                    <a:lnL w="12700" cap="flat" cmpd="sng" algn="ctr">
                      <a:solidFill>
                        <a:srgbClr val="000000"/>
                      </a:solidFill>
                      <a:prstDash val="solid"/>
                      <a:round/>
                      <a:headEnd type="none" w="med" len="med"/>
                      <a:tailEnd type="none" w="med" len="med"/>
                    </a:lnL>
                  </a:tcPr>
                </a:tc>
                <a:tc>
                  <a:txBody>
                    <a:bodyPr/>
                    <a:lstStyle/>
                    <a:p>
                      <a:r>
                        <a:rPr lang="en-US" sz="1400" dirty="0">
                          <a:solidFill>
                            <a:schemeClr val="tx1"/>
                          </a:solidFill>
                        </a:rPr>
                        <a:t>2</a:t>
                      </a:r>
                    </a:p>
                  </a:txBody>
                  <a:tcPr marT="45732" marB="45732">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3"/>
                  </a:ext>
                </a:extLst>
              </a:tr>
              <a:tr h="285282">
                <a:tc>
                  <a:txBody>
                    <a:bodyPr/>
                    <a:lstStyle/>
                    <a:p>
                      <a:r>
                        <a:rPr lang="en-US" altLang="en-US" sz="1400" dirty="0">
                          <a:latin typeface="Arial" panose="020B0604020202020204" pitchFamily="34" charset="0"/>
                        </a:rPr>
                        <a:t>110.19.116.102</a:t>
                      </a:r>
                      <a:endParaRPr lang="en-US" sz="1400" dirty="0">
                        <a:solidFill>
                          <a:schemeClr val="tx1"/>
                        </a:solidFill>
                      </a:endParaRPr>
                    </a:p>
                  </a:txBody>
                  <a:tcPr marT="45732" marB="45732">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tcPr>
                </a:tc>
                <a:tc>
                  <a:txBody>
                    <a:bodyPr/>
                    <a:lstStyle/>
                    <a:p>
                      <a:r>
                        <a:rPr lang="en-US" sz="1400" dirty="0">
                          <a:solidFill>
                            <a:schemeClr val="tx1"/>
                          </a:solidFill>
                        </a:rPr>
                        <a:t>3</a:t>
                      </a:r>
                    </a:p>
                  </a:txBody>
                  <a:tcPr marT="45732" marB="45732">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9" name="Rounded Rectangle 38"/>
          <p:cNvSpPr/>
          <p:nvPr/>
        </p:nvSpPr>
        <p:spPr>
          <a:xfrm>
            <a:off x="6343651" y="6121841"/>
            <a:ext cx="2872740" cy="427807"/>
          </a:xfrm>
          <a:prstGeom prst="roundRect">
            <a:avLst/>
          </a:prstGeom>
          <a:solidFill>
            <a:srgbClr val="FFC000">
              <a:alpha val="24000"/>
            </a:srgb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 name="Picture 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293" y="5383266"/>
            <a:ext cx="599625" cy="39028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2" name="Picture 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292" y="4515958"/>
            <a:ext cx="599625" cy="39028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43" name="TextBox 12"/>
          <p:cNvSpPr txBox="1">
            <a:spLocks noChangeArrowheads="1"/>
          </p:cNvSpPr>
          <p:nvPr/>
        </p:nvSpPr>
        <p:spPr bwMode="auto">
          <a:xfrm>
            <a:off x="5998616" y="4516861"/>
            <a:ext cx="935585" cy="35031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algn="ctr" eaLnBrk="1" hangingPunct="1"/>
            <a:r>
              <a:rPr lang="en-US" sz="1400" dirty="0">
                <a:latin typeface="+mj-lt"/>
              </a:rPr>
              <a:t>to </a:t>
            </a:r>
            <a:r>
              <a:rPr lang="en-US" altLang="en-US" sz="1400" dirty="0">
                <a:latin typeface="+mj-lt"/>
              </a:rPr>
              <a:t>169.229.60.32</a:t>
            </a:r>
            <a:endParaRPr lang="en-US" sz="1400" dirty="0">
              <a:latin typeface="+mj-lt"/>
            </a:endParaRPr>
          </a:p>
          <a:p>
            <a:pPr algn="ctr" eaLnBrk="1" hangingPunct="1"/>
            <a:endParaRPr lang="en-US" dirty="0"/>
          </a:p>
        </p:txBody>
      </p:sp>
      <p:cxnSp>
        <p:nvCxnSpPr>
          <p:cNvPr id="44" name="Straight Arrow Connector 43"/>
          <p:cNvCxnSpPr/>
          <p:nvPr/>
        </p:nvCxnSpPr>
        <p:spPr>
          <a:xfrm>
            <a:off x="2710164" y="5468478"/>
            <a:ext cx="738000" cy="904"/>
          </a:xfrm>
          <a:prstGeom prst="straightConnector1">
            <a:avLst/>
          </a:prstGeom>
          <a:ln w="12700">
            <a:solidFill>
              <a:schemeClr val="tx1"/>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a:spLocks noChangeArrowheads="1"/>
          </p:cNvSpPr>
          <p:nvPr/>
        </p:nvSpPr>
        <p:spPr bwMode="auto">
          <a:xfrm>
            <a:off x="7277843" y="4809295"/>
            <a:ext cx="1083072" cy="192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600" dirty="0"/>
              <a:t>Routing Table</a:t>
            </a:r>
          </a:p>
        </p:txBody>
      </p:sp>
      <p:cxnSp>
        <p:nvCxnSpPr>
          <p:cNvPr id="46" name="Straight Connector 45"/>
          <p:cNvCxnSpPr/>
          <p:nvPr/>
        </p:nvCxnSpPr>
        <p:spPr>
          <a:xfrm rot="10800000" flipV="1">
            <a:off x="3891543" y="4776150"/>
            <a:ext cx="1060874" cy="650481"/>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59792" y="4689419"/>
            <a:ext cx="299812" cy="904"/>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flipH="1" flipV="1">
            <a:off x="5096312" y="4429170"/>
            <a:ext cx="173462" cy="1922"/>
          </a:xfrm>
          <a:prstGeom prst="line">
            <a:avLst/>
          </a:prstGeom>
          <a:ln w="50800" cmpd="dbl"/>
        </p:spPr>
        <p:style>
          <a:lnRef idx="1">
            <a:schemeClr val="accent1"/>
          </a:lnRef>
          <a:fillRef idx="0">
            <a:schemeClr val="accent1"/>
          </a:fillRef>
          <a:effectRef idx="0">
            <a:schemeClr val="accent1"/>
          </a:effectRef>
          <a:fontRef idx="minor">
            <a:schemeClr val="tx1"/>
          </a:fontRef>
        </p:style>
      </p:cxnSp>
      <p:sp>
        <p:nvSpPr>
          <p:cNvPr id="49" name="TextBox 10"/>
          <p:cNvSpPr txBox="1">
            <a:spLocks noChangeArrowheads="1"/>
          </p:cNvSpPr>
          <p:nvPr/>
        </p:nvSpPr>
        <p:spPr bwMode="auto">
          <a:xfrm>
            <a:off x="4767917" y="4819516"/>
            <a:ext cx="857156" cy="22766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dirty="0">
                <a:solidFill>
                  <a:srgbClr val="000090"/>
                </a:solidFill>
              </a:rPr>
              <a:t>switch#2</a:t>
            </a:r>
          </a:p>
        </p:txBody>
      </p:sp>
      <p:pic>
        <p:nvPicPr>
          <p:cNvPr id="50" name="Picture 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563" y="6241924"/>
            <a:ext cx="599625" cy="39028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52" name="Straight Connector 51"/>
          <p:cNvCxnSpPr/>
          <p:nvPr/>
        </p:nvCxnSpPr>
        <p:spPr>
          <a:xfrm flipH="1" flipV="1">
            <a:off x="3845418" y="5686824"/>
            <a:ext cx="866271" cy="607115"/>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0800000">
            <a:off x="5219064" y="6457847"/>
            <a:ext cx="230625" cy="903"/>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flipV="1">
            <a:off x="4481064" y="6503020"/>
            <a:ext cx="230625" cy="85826"/>
          </a:xfrm>
          <a:prstGeom prst="line">
            <a:avLst/>
          </a:prstGeom>
          <a:ln w="50800" cmpd="dbl"/>
        </p:spPr>
        <p:style>
          <a:lnRef idx="1">
            <a:schemeClr val="accent1"/>
          </a:lnRef>
          <a:fillRef idx="0">
            <a:schemeClr val="accent1"/>
          </a:fillRef>
          <a:effectRef idx="0">
            <a:schemeClr val="accent1"/>
          </a:effectRef>
          <a:fontRef idx="minor">
            <a:schemeClr val="tx1"/>
          </a:fontRef>
        </p:style>
      </p:cxnSp>
      <p:sp>
        <p:nvSpPr>
          <p:cNvPr id="55" name="TextBox 51"/>
          <p:cNvSpPr txBox="1">
            <a:spLocks noChangeArrowheads="1"/>
          </p:cNvSpPr>
          <p:nvPr/>
        </p:nvSpPr>
        <p:spPr bwMode="auto">
          <a:xfrm>
            <a:off x="4527189" y="6545481"/>
            <a:ext cx="857156" cy="22766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a:solidFill>
                  <a:srgbClr val="000090"/>
                </a:solidFill>
              </a:rPr>
              <a:t>switch#3</a:t>
            </a:r>
          </a:p>
        </p:txBody>
      </p:sp>
      <p:pic>
        <p:nvPicPr>
          <p:cNvPr id="56" name="Picture 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294" y="6250574"/>
            <a:ext cx="599625" cy="39028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7" name="Picture 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294" y="4515958"/>
            <a:ext cx="599625" cy="39028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8" name="Picture 2" descr="C:\Documents and Settings\spratnas\Local Settings\Temporary Internet Files\Content.IE5\CLEFC5EZ\MCj044173800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919" y="5296535"/>
            <a:ext cx="461250" cy="43365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9" name="Picture 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69" y="5469997"/>
            <a:ext cx="415125" cy="26019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60" name="Straight Connector 59"/>
          <p:cNvCxnSpPr>
            <a:stCxn id="59" idx="3"/>
            <a:endCxn id="41" idx="1"/>
          </p:cNvCxnSpPr>
          <p:nvPr/>
        </p:nvCxnSpPr>
        <p:spPr>
          <a:xfrm flipV="1">
            <a:off x="2323294" y="5578410"/>
            <a:ext cx="1106999" cy="21683"/>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830668" y="5665141"/>
            <a:ext cx="691875" cy="628798"/>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0800000">
            <a:off x="2830668" y="4819516"/>
            <a:ext cx="691875" cy="607116"/>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V="1">
            <a:off x="2788683" y="6549992"/>
            <a:ext cx="130096" cy="138375"/>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046544" y="6554132"/>
            <a:ext cx="322875" cy="173462"/>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2236563" y="6114959"/>
            <a:ext cx="173462" cy="184500"/>
          </a:xfrm>
          <a:prstGeom prst="line">
            <a:avLst/>
          </a:prstGeom>
          <a:ln w="50800" cmpd="dbl"/>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09600" y="5311817"/>
            <a:ext cx="1999332" cy="216828"/>
            <a:chOff x="-1078479" y="3378065"/>
            <a:chExt cx="3302963" cy="381001"/>
          </a:xfrm>
        </p:grpSpPr>
        <p:sp>
          <p:nvSpPr>
            <p:cNvPr id="69" name="Rectangle 68"/>
            <p:cNvSpPr/>
            <p:nvPr/>
          </p:nvSpPr>
          <p:spPr bwMode="auto">
            <a:xfrm>
              <a:off x="-1078479" y="3378066"/>
              <a:ext cx="1604963" cy="3810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t>111010010</a:t>
              </a:r>
              <a:endParaRPr lang="en-US" sz="2800" dirty="0"/>
            </a:p>
          </p:txBody>
        </p:sp>
        <p:sp>
          <p:nvSpPr>
            <p:cNvPr id="70" name="Rectangle 69"/>
            <p:cNvSpPr/>
            <p:nvPr/>
          </p:nvSpPr>
          <p:spPr bwMode="auto">
            <a:xfrm>
              <a:off x="432823" y="3378065"/>
              <a:ext cx="1791661" cy="38100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1100" dirty="0">
                  <a:latin typeface="Arial" panose="020B0604020202020204" pitchFamily="34" charset="0"/>
                </a:rPr>
                <a:t>169.229.60.32</a:t>
              </a:r>
              <a:endParaRPr lang="en-US" sz="1100" dirty="0">
                <a:solidFill>
                  <a:schemeClr val="tx1"/>
                </a:solidFill>
              </a:endParaRPr>
            </a:p>
          </p:txBody>
        </p:sp>
      </p:grpSp>
      <p:sp>
        <p:nvSpPr>
          <p:cNvPr id="67" name="TextBox 48"/>
          <p:cNvSpPr txBox="1">
            <a:spLocks noChangeArrowheads="1"/>
          </p:cNvSpPr>
          <p:nvPr/>
        </p:nvSpPr>
        <p:spPr bwMode="auto">
          <a:xfrm>
            <a:off x="2231044" y="6554132"/>
            <a:ext cx="857156" cy="22766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a:solidFill>
                  <a:srgbClr val="000090"/>
                </a:solidFill>
              </a:rPr>
              <a:t>switch#5</a:t>
            </a:r>
          </a:p>
        </p:txBody>
      </p:sp>
      <p:sp>
        <p:nvSpPr>
          <p:cNvPr id="68" name="TextBox 55"/>
          <p:cNvSpPr txBox="1">
            <a:spLocks noChangeArrowheads="1"/>
          </p:cNvSpPr>
          <p:nvPr/>
        </p:nvSpPr>
        <p:spPr bwMode="auto">
          <a:xfrm>
            <a:off x="2138794" y="4819516"/>
            <a:ext cx="857156" cy="22766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dirty="0">
                <a:solidFill>
                  <a:srgbClr val="000090"/>
                </a:solidFill>
              </a:rPr>
              <a:t>switch#4</a:t>
            </a:r>
          </a:p>
        </p:txBody>
      </p:sp>
      <p:cxnSp>
        <p:nvCxnSpPr>
          <p:cNvPr id="71" name="Straight Arrow Connector 70"/>
          <p:cNvCxnSpPr>
            <a:cxnSpLocks/>
            <a:stCxn id="41" idx="0"/>
          </p:cNvCxnSpPr>
          <p:nvPr/>
        </p:nvCxnSpPr>
        <p:spPr>
          <a:xfrm flipV="1">
            <a:off x="3730106" y="4689419"/>
            <a:ext cx="1113791" cy="693847"/>
          </a:xfrm>
          <a:prstGeom prst="straightConnector1">
            <a:avLst/>
          </a:prstGeom>
          <a:ln w="12700">
            <a:solidFill>
              <a:schemeClr val="tx1"/>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10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p:bldP spid="4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128"/>
              </a:rPr>
              <a:t>Open System Interconnection (OSI)</a:t>
            </a:r>
            <a:endParaRPr lang="en-US" dirty="0"/>
          </a:p>
        </p:txBody>
      </p:sp>
      <p:sp>
        <p:nvSpPr>
          <p:cNvPr id="3" name="Content Placeholder 2"/>
          <p:cNvSpPr>
            <a:spLocks noGrp="1"/>
          </p:cNvSpPr>
          <p:nvPr>
            <p:ph idx="1"/>
          </p:nvPr>
        </p:nvSpPr>
        <p:spPr/>
        <p:txBody>
          <a:bodyPr/>
          <a:lstStyle/>
          <a:p>
            <a:r>
              <a:rPr lang="en-US" dirty="0"/>
              <a:t>Conceptual model of the International Organization for Standardization (ISO)</a:t>
            </a:r>
          </a:p>
          <a:p>
            <a:r>
              <a:rPr lang="en-US" dirty="0"/>
              <a:t>Each layer accomplishes different tasks</a:t>
            </a:r>
          </a:p>
          <a:p>
            <a:r>
              <a:rPr lang="en-US" dirty="0"/>
              <a:t>Well defined interfaces across layers</a:t>
            </a:r>
            <a:endParaRPr lang="en-US" altLang="en-US" dirty="0"/>
          </a:p>
          <a:p>
            <a:r>
              <a:rPr lang="en-US" altLang="en-US" dirty="0"/>
              <a:t>Layers interacts with peer’</a:t>
            </a:r>
            <a:r>
              <a:rPr lang="en-US" altLang="ja-JP" dirty="0"/>
              <a:t>s corresponding layer</a:t>
            </a:r>
            <a:r>
              <a:rPr lang="en-US" dirty="0"/>
              <a:t>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a:spLocks noChangeArrowheads="1"/>
          </p:cNvSpPr>
          <p:nvPr/>
        </p:nvSpPr>
        <p:spPr bwMode="auto">
          <a:xfrm>
            <a:off x="990600" y="4555599"/>
            <a:ext cx="1703388" cy="38100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5" name="Text Box 5"/>
          <p:cNvSpPr txBox="1">
            <a:spLocks noChangeArrowheads="1"/>
          </p:cNvSpPr>
          <p:nvPr/>
        </p:nvSpPr>
        <p:spPr bwMode="auto">
          <a:xfrm>
            <a:off x="1157288" y="4539724"/>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Transport</a:t>
            </a:r>
          </a:p>
        </p:txBody>
      </p:sp>
      <p:sp>
        <p:nvSpPr>
          <p:cNvPr id="6" name="Rectangle 5"/>
          <p:cNvSpPr>
            <a:spLocks noChangeArrowheads="1"/>
          </p:cNvSpPr>
          <p:nvPr/>
        </p:nvSpPr>
        <p:spPr bwMode="auto">
          <a:xfrm>
            <a:off x="990600" y="4936599"/>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7" name="Text Box 7"/>
          <p:cNvSpPr txBox="1">
            <a:spLocks noChangeArrowheads="1"/>
          </p:cNvSpPr>
          <p:nvPr/>
        </p:nvSpPr>
        <p:spPr bwMode="auto">
          <a:xfrm>
            <a:off x="1249363" y="4920724"/>
            <a:ext cx="118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dirty="0">
                <a:latin typeface="Arial" panose="020B0604020202020204" pitchFamily="34" charset="0"/>
              </a:rPr>
              <a:t>Network</a:t>
            </a:r>
          </a:p>
        </p:txBody>
      </p:sp>
      <p:sp>
        <p:nvSpPr>
          <p:cNvPr id="8" name="Rectangle 7"/>
          <p:cNvSpPr>
            <a:spLocks noChangeArrowheads="1"/>
          </p:cNvSpPr>
          <p:nvPr/>
        </p:nvSpPr>
        <p:spPr bwMode="auto">
          <a:xfrm>
            <a:off x="990600" y="5317599"/>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9" name="Text Box 9"/>
          <p:cNvSpPr txBox="1">
            <a:spLocks noChangeArrowheads="1"/>
          </p:cNvSpPr>
          <p:nvPr/>
        </p:nvSpPr>
        <p:spPr bwMode="auto">
          <a:xfrm>
            <a:off x="1255713" y="530172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Datalink</a:t>
            </a:r>
          </a:p>
        </p:txBody>
      </p:sp>
      <p:sp>
        <p:nvSpPr>
          <p:cNvPr id="10" name="Rectangle 9"/>
          <p:cNvSpPr>
            <a:spLocks noChangeArrowheads="1"/>
          </p:cNvSpPr>
          <p:nvPr/>
        </p:nvSpPr>
        <p:spPr bwMode="auto">
          <a:xfrm>
            <a:off x="990600" y="5698599"/>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1" name="Text Box 11"/>
          <p:cNvSpPr txBox="1">
            <a:spLocks noChangeArrowheads="1"/>
          </p:cNvSpPr>
          <p:nvPr/>
        </p:nvSpPr>
        <p:spPr bwMode="auto">
          <a:xfrm>
            <a:off x="1235075" y="5682724"/>
            <a:ext cx="121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Physical</a:t>
            </a:r>
          </a:p>
        </p:txBody>
      </p:sp>
      <p:sp>
        <p:nvSpPr>
          <p:cNvPr id="12" name="Rectangle 11"/>
          <p:cNvSpPr>
            <a:spLocks noChangeArrowheads="1"/>
          </p:cNvSpPr>
          <p:nvPr/>
        </p:nvSpPr>
        <p:spPr bwMode="auto">
          <a:xfrm>
            <a:off x="6400800" y="4555599"/>
            <a:ext cx="1703388" cy="38100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3" name="Text Box 13"/>
          <p:cNvSpPr txBox="1">
            <a:spLocks noChangeArrowheads="1"/>
          </p:cNvSpPr>
          <p:nvPr/>
        </p:nvSpPr>
        <p:spPr bwMode="auto">
          <a:xfrm>
            <a:off x="6567488" y="4539724"/>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Transport</a:t>
            </a:r>
          </a:p>
        </p:txBody>
      </p:sp>
      <p:sp>
        <p:nvSpPr>
          <p:cNvPr id="14" name="Rectangle 13"/>
          <p:cNvSpPr>
            <a:spLocks noChangeArrowheads="1"/>
          </p:cNvSpPr>
          <p:nvPr/>
        </p:nvSpPr>
        <p:spPr bwMode="auto">
          <a:xfrm>
            <a:off x="6400800" y="4936599"/>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5" name="Text Box 15"/>
          <p:cNvSpPr txBox="1">
            <a:spLocks noChangeArrowheads="1"/>
          </p:cNvSpPr>
          <p:nvPr/>
        </p:nvSpPr>
        <p:spPr bwMode="auto">
          <a:xfrm>
            <a:off x="6659563" y="4920724"/>
            <a:ext cx="118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Network</a:t>
            </a:r>
          </a:p>
        </p:txBody>
      </p:sp>
      <p:sp>
        <p:nvSpPr>
          <p:cNvPr id="16" name="Rectangle 15"/>
          <p:cNvSpPr>
            <a:spLocks noChangeArrowheads="1"/>
          </p:cNvSpPr>
          <p:nvPr/>
        </p:nvSpPr>
        <p:spPr bwMode="auto">
          <a:xfrm>
            <a:off x="6400800" y="5317599"/>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7" name="Text Box 17"/>
          <p:cNvSpPr txBox="1">
            <a:spLocks noChangeArrowheads="1"/>
          </p:cNvSpPr>
          <p:nvPr/>
        </p:nvSpPr>
        <p:spPr bwMode="auto">
          <a:xfrm>
            <a:off x="6665913" y="530172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Datalink</a:t>
            </a:r>
          </a:p>
        </p:txBody>
      </p:sp>
      <p:sp>
        <p:nvSpPr>
          <p:cNvPr id="18" name="Rectangle 17"/>
          <p:cNvSpPr>
            <a:spLocks noChangeArrowheads="1"/>
          </p:cNvSpPr>
          <p:nvPr/>
        </p:nvSpPr>
        <p:spPr bwMode="auto">
          <a:xfrm>
            <a:off x="6400800" y="5698599"/>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9" name="Text Box 19"/>
          <p:cNvSpPr txBox="1">
            <a:spLocks noChangeArrowheads="1"/>
          </p:cNvSpPr>
          <p:nvPr/>
        </p:nvSpPr>
        <p:spPr bwMode="auto">
          <a:xfrm>
            <a:off x="6645275" y="5682724"/>
            <a:ext cx="121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Physical</a:t>
            </a:r>
          </a:p>
        </p:txBody>
      </p:sp>
      <p:sp>
        <p:nvSpPr>
          <p:cNvPr id="20" name="Rectangle 19"/>
          <p:cNvSpPr>
            <a:spLocks noChangeArrowheads="1"/>
          </p:cNvSpPr>
          <p:nvPr/>
        </p:nvSpPr>
        <p:spPr bwMode="auto">
          <a:xfrm>
            <a:off x="3630613" y="4936599"/>
            <a:ext cx="1703387"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21" name="Text Box 21"/>
          <p:cNvSpPr txBox="1">
            <a:spLocks noChangeArrowheads="1"/>
          </p:cNvSpPr>
          <p:nvPr/>
        </p:nvSpPr>
        <p:spPr bwMode="auto">
          <a:xfrm>
            <a:off x="3889375" y="4920724"/>
            <a:ext cx="1185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Network</a:t>
            </a:r>
          </a:p>
        </p:txBody>
      </p:sp>
      <p:sp>
        <p:nvSpPr>
          <p:cNvPr id="22" name="Rectangle 21"/>
          <p:cNvSpPr>
            <a:spLocks noChangeArrowheads="1"/>
          </p:cNvSpPr>
          <p:nvPr/>
        </p:nvSpPr>
        <p:spPr bwMode="auto">
          <a:xfrm>
            <a:off x="3630613" y="5317599"/>
            <a:ext cx="1703387"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23" name="Text Box 23"/>
          <p:cNvSpPr txBox="1">
            <a:spLocks noChangeArrowheads="1"/>
          </p:cNvSpPr>
          <p:nvPr/>
        </p:nvSpPr>
        <p:spPr bwMode="auto">
          <a:xfrm>
            <a:off x="3895725" y="530172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Datalink</a:t>
            </a:r>
          </a:p>
        </p:txBody>
      </p:sp>
      <p:sp>
        <p:nvSpPr>
          <p:cNvPr id="24" name="Rectangle 23"/>
          <p:cNvSpPr>
            <a:spLocks noChangeArrowheads="1"/>
          </p:cNvSpPr>
          <p:nvPr/>
        </p:nvSpPr>
        <p:spPr bwMode="auto">
          <a:xfrm>
            <a:off x="3630613" y="5698599"/>
            <a:ext cx="1703387"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25" name="Text Box 25"/>
          <p:cNvSpPr txBox="1">
            <a:spLocks noChangeArrowheads="1"/>
          </p:cNvSpPr>
          <p:nvPr/>
        </p:nvSpPr>
        <p:spPr bwMode="auto">
          <a:xfrm>
            <a:off x="3875088" y="5682724"/>
            <a:ext cx="1214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Physical</a:t>
            </a:r>
          </a:p>
        </p:txBody>
      </p:sp>
      <p:cxnSp>
        <p:nvCxnSpPr>
          <p:cNvPr id="26" name="AutoShape 26"/>
          <p:cNvCxnSpPr>
            <a:cxnSpLocks noChangeShapeType="1"/>
            <a:stCxn id="10" idx="3"/>
            <a:endCxn id="24" idx="1"/>
          </p:cNvCxnSpPr>
          <p:nvPr/>
        </p:nvCxnSpPr>
        <p:spPr bwMode="auto">
          <a:xfrm>
            <a:off x="2706688" y="5889099"/>
            <a:ext cx="911225"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7" name="AutoShape 27"/>
          <p:cNvCxnSpPr>
            <a:cxnSpLocks noChangeShapeType="1"/>
            <a:stCxn id="8" idx="3"/>
            <a:endCxn id="22" idx="1"/>
          </p:cNvCxnSpPr>
          <p:nvPr/>
        </p:nvCxnSpPr>
        <p:spPr bwMode="auto">
          <a:xfrm>
            <a:off x="2706688" y="5508099"/>
            <a:ext cx="911225"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8" name="AutoShape 28"/>
          <p:cNvCxnSpPr>
            <a:cxnSpLocks noChangeShapeType="1"/>
            <a:stCxn id="6" idx="3"/>
            <a:endCxn id="20" idx="1"/>
          </p:cNvCxnSpPr>
          <p:nvPr/>
        </p:nvCxnSpPr>
        <p:spPr bwMode="auto">
          <a:xfrm>
            <a:off x="2706688" y="5127099"/>
            <a:ext cx="911225"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29" name="AutoShape 29"/>
          <p:cNvCxnSpPr>
            <a:cxnSpLocks noChangeShapeType="1"/>
            <a:stCxn id="24" idx="3"/>
            <a:endCxn id="18" idx="1"/>
          </p:cNvCxnSpPr>
          <p:nvPr/>
        </p:nvCxnSpPr>
        <p:spPr bwMode="auto">
          <a:xfrm>
            <a:off x="5346700" y="5889099"/>
            <a:ext cx="1041400"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30" name="AutoShape 30"/>
          <p:cNvCxnSpPr>
            <a:cxnSpLocks noChangeShapeType="1"/>
            <a:stCxn id="22" idx="3"/>
            <a:endCxn id="16" idx="1"/>
          </p:cNvCxnSpPr>
          <p:nvPr/>
        </p:nvCxnSpPr>
        <p:spPr bwMode="auto">
          <a:xfrm>
            <a:off x="5346700" y="5508099"/>
            <a:ext cx="1041400"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31" name="AutoShape 31"/>
          <p:cNvCxnSpPr>
            <a:cxnSpLocks noChangeShapeType="1"/>
            <a:stCxn id="20" idx="3"/>
            <a:endCxn id="14" idx="1"/>
          </p:cNvCxnSpPr>
          <p:nvPr/>
        </p:nvCxnSpPr>
        <p:spPr bwMode="auto">
          <a:xfrm>
            <a:off x="5346700" y="5127099"/>
            <a:ext cx="1041400"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32" name="AutoShape 32"/>
          <p:cNvCxnSpPr>
            <a:cxnSpLocks noChangeShapeType="1"/>
            <a:stCxn id="4" idx="3"/>
            <a:endCxn id="12" idx="1"/>
          </p:cNvCxnSpPr>
          <p:nvPr/>
        </p:nvCxnSpPr>
        <p:spPr bwMode="auto">
          <a:xfrm>
            <a:off x="2706688" y="4746099"/>
            <a:ext cx="36814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nvGrpSpPr>
          <p:cNvPr id="33" name="Group 32"/>
          <p:cNvGrpSpPr>
            <a:grpSpLocks/>
          </p:cNvGrpSpPr>
          <p:nvPr/>
        </p:nvGrpSpPr>
        <p:grpSpPr bwMode="auto">
          <a:xfrm>
            <a:off x="990600" y="4194850"/>
            <a:ext cx="7113590" cy="396875"/>
            <a:chOff x="647" y="2280"/>
            <a:chExt cx="4481" cy="250"/>
          </a:xfrm>
        </p:grpSpPr>
        <p:sp>
          <p:nvSpPr>
            <p:cNvPr id="37" name="Rectangle 36"/>
            <p:cNvSpPr>
              <a:spLocks noChangeArrowheads="1"/>
            </p:cNvSpPr>
            <p:nvPr/>
          </p:nvSpPr>
          <p:spPr bwMode="auto">
            <a:xfrm>
              <a:off x="647" y="2280"/>
              <a:ext cx="1073" cy="24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38" name="Text Box 35"/>
            <p:cNvSpPr txBox="1">
              <a:spLocks noChangeArrowheads="1"/>
            </p:cNvSpPr>
            <p:nvPr/>
          </p:nvSpPr>
          <p:spPr bwMode="auto">
            <a:xfrm>
              <a:off x="695" y="2280"/>
              <a:ext cx="9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Application</a:t>
              </a:r>
            </a:p>
          </p:txBody>
        </p:sp>
        <p:sp>
          <p:nvSpPr>
            <p:cNvPr id="39" name="Rectangle 38"/>
            <p:cNvSpPr>
              <a:spLocks noChangeArrowheads="1"/>
            </p:cNvSpPr>
            <p:nvPr/>
          </p:nvSpPr>
          <p:spPr bwMode="auto">
            <a:xfrm>
              <a:off x="4055" y="2280"/>
              <a:ext cx="1073" cy="24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0" name="Text Box 37"/>
            <p:cNvSpPr txBox="1">
              <a:spLocks noChangeArrowheads="1"/>
            </p:cNvSpPr>
            <p:nvPr/>
          </p:nvSpPr>
          <p:spPr bwMode="auto">
            <a:xfrm>
              <a:off x="4076" y="2280"/>
              <a:ext cx="9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Application</a:t>
              </a:r>
            </a:p>
          </p:txBody>
        </p:sp>
        <p:cxnSp>
          <p:nvCxnSpPr>
            <p:cNvPr id="41" name="AutoShape 38"/>
            <p:cNvCxnSpPr>
              <a:cxnSpLocks noChangeShapeType="1"/>
              <a:stCxn id="37" idx="3"/>
              <a:endCxn id="40" idx="1"/>
            </p:cNvCxnSpPr>
            <p:nvPr/>
          </p:nvCxnSpPr>
          <p:spPr bwMode="auto">
            <a:xfrm>
              <a:off x="1728" y="2400"/>
              <a:ext cx="2348" cy="5"/>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sp>
        <p:nvSpPr>
          <p:cNvPr id="34" name="Text Box 39"/>
          <p:cNvSpPr txBox="1">
            <a:spLocks noChangeArrowheads="1"/>
          </p:cNvSpPr>
          <p:nvPr/>
        </p:nvSpPr>
        <p:spPr bwMode="auto">
          <a:xfrm>
            <a:off x="1341445" y="6231999"/>
            <a:ext cx="1000110" cy="3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r>
              <a:rPr lang="en-US" altLang="en-US" dirty="0">
                <a:latin typeface="Arial" panose="020B0604020202020204" pitchFamily="34" charset="0"/>
              </a:rPr>
              <a:t>Host A</a:t>
            </a:r>
          </a:p>
        </p:txBody>
      </p:sp>
      <p:sp>
        <p:nvSpPr>
          <p:cNvPr id="35" name="Text Box 40"/>
          <p:cNvSpPr txBox="1">
            <a:spLocks noChangeArrowheads="1"/>
          </p:cNvSpPr>
          <p:nvPr/>
        </p:nvSpPr>
        <p:spPr bwMode="auto">
          <a:xfrm>
            <a:off x="6748488" y="6231999"/>
            <a:ext cx="1009600" cy="3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r>
              <a:rPr lang="en-US" altLang="en-US">
                <a:latin typeface="Arial" panose="020B0604020202020204" pitchFamily="34" charset="0"/>
              </a:rPr>
              <a:t>Host B</a:t>
            </a:r>
          </a:p>
        </p:txBody>
      </p:sp>
      <p:sp>
        <p:nvSpPr>
          <p:cNvPr id="36" name="Text Box 41"/>
          <p:cNvSpPr txBox="1">
            <a:spLocks noChangeArrowheads="1"/>
          </p:cNvSpPr>
          <p:nvPr/>
        </p:nvSpPr>
        <p:spPr bwMode="auto">
          <a:xfrm>
            <a:off x="3976713" y="6231999"/>
            <a:ext cx="1009600" cy="3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r>
              <a:rPr lang="en-US" altLang="en-US">
                <a:latin typeface="Arial" panose="020B0604020202020204" pitchFamily="34" charset="0"/>
              </a:rPr>
              <a:t>Router</a:t>
            </a:r>
          </a:p>
        </p:txBody>
      </p:sp>
    </p:spTree>
    <p:extLst>
      <p:ext uri="{BB962C8B-B14F-4D97-AF65-F5344CB8AC3E}">
        <p14:creationId xmlns:p14="http://schemas.microsoft.com/office/powerpoint/2010/main" val="3170048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128"/>
              </a:rPr>
              <a:t>Open System Interconnection (OSI)</a:t>
            </a:r>
            <a:endParaRPr lang="en-US" dirty="0"/>
          </a:p>
        </p:txBody>
      </p:sp>
      <p:sp>
        <p:nvSpPr>
          <p:cNvPr id="3" name="Content Placeholder 2"/>
          <p:cNvSpPr>
            <a:spLocks noGrp="1"/>
          </p:cNvSpPr>
          <p:nvPr>
            <p:ph idx="1"/>
          </p:nvPr>
        </p:nvSpPr>
        <p:spPr/>
        <p:txBody>
          <a:bodyPr/>
          <a:lstStyle/>
          <a:p>
            <a:r>
              <a:rPr lang="en-US" dirty="0"/>
              <a:t>Lower two layers implemented in all network devices (routers have 3 layers, switches 2)</a:t>
            </a:r>
          </a:p>
          <a:p>
            <a:r>
              <a:rPr lang="en-US" dirty="0"/>
              <a:t>Top two layers implemented only at hosts</a:t>
            </a:r>
          </a:p>
          <a:p>
            <a:pPr>
              <a:lnSpc>
                <a:spcPct val="90000"/>
              </a:lnSpc>
            </a:pPr>
            <a:r>
              <a:rPr lang="en-US" altLang="en-US" dirty="0"/>
              <a:t>Communication goes down to physical network</a:t>
            </a:r>
          </a:p>
          <a:p>
            <a:pPr>
              <a:lnSpc>
                <a:spcPct val="90000"/>
              </a:lnSpc>
            </a:pPr>
            <a:r>
              <a:rPr lang="en-US" altLang="en-US" dirty="0"/>
              <a:t>Then up to relevant layer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2" name="Rectangle 41"/>
          <p:cNvSpPr>
            <a:spLocks noChangeArrowheads="1"/>
          </p:cNvSpPr>
          <p:nvPr/>
        </p:nvSpPr>
        <p:spPr bwMode="auto">
          <a:xfrm>
            <a:off x="1015206" y="4343400"/>
            <a:ext cx="1703388" cy="38100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3" name="Text Box 5"/>
          <p:cNvSpPr txBox="1">
            <a:spLocks noChangeArrowheads="1"/>
          </p:cNvSpPr>
          <p:nvPr/>
        </p:nvSpPr>
        <p:spPr bwMode="auto">
          <a:xfrm>
            <a:off x="1181894" y="4327525"/>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Transport</a:t>
            </a:r>
          </a:p>
        </p:txBody>
      </p:sp>
      <p:sp>
        <p:nvSpPr>
          <p:cNvPr id="44" name="Rectangle 43"/>
          <p:cNvSpPr>
            <a:spLocks noChangeArrowheads="1"/>
          </p:cNvSpPr>
          <p:nvPr/>
        </p:nvSpPr>
        <p:spPr bwMode="auto">
          <a:xfrm>
            <a:off x="1015206" y="4724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5" name="Text Box 7"/>
          <p:cNvSpPr txBox="1">
            <a:spLocks noChangeArrowheads="1"/>
          </p:cNvSpPr>
          <p:nvPr/>
        </p:nvSpPr>
        <p:spPr bwMode="auto">
          <a:xfrm>
            <a:off x="1273969" y="4708525"/>
            <a:ext cx="118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Network</a:t>
            </a:r>
          </a:p>
        </p:txBody>
      </p:sp>
      <p:sp>
        <p:nvSpPr>
          <p:cNvPr id="46" name="Rectangle 45"/>
          <p:cNvSpPr>
            <a:spLocks noChangeArrowheads="1"/>
          </p:cNvSpPr>
          <p:nvPr/>
        </p:nvSpPr>
        <p:spPr bwMode="auto">
          <a:xfrm>
            <a:off x="1015206" y="5105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7" name="Text Box 9"/>
          <p:cNvSpPr txBox="1">
            <a:spLocks noChangeArrowheads="1"/>
          </p:cNvSpPr>
          <p:nvPr/>
        </p:nvSpPr>
        <p:spPr bwMode="auto">
          <a:xfrm>
            <a:off x="1280319" y="5089525"/>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Datalink</a:t>
            </a:r>
          </a:p>
        </p:txBody>
      </p:sp>
      <p:sp>
        <p:nvSpPr>
          <p:cNvPr id="48" name="Rectangle 47"/>
          <p:cNvSpPr>
            <a:spLocks noChangeArrowheads="1"/>
          </p:cNvSpPr>
          <p:nvPr/>
        </p:nvSpPr>
        <p:spPr bwMode="auto">
          <a:xfrm>
            <a:off x="1015206" y="5486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9" name="Text Box 11"/>
          <p:cNvSpPr txBox="1">
            <a:spLocks noChangeArrowheads="1"/>
          </p:cNvSpPr>
          <p:nvPr/>
        </p:nvSpPr>
        <p:spPr bwMode="auto">
          <a:xfrm>
            <a:off x="1259681" y="5470525"/>
            <a:ext cx="121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Physical</a:t>
            </a:r>
          </a:p>
        </p:txBody>
      </p:sp>
      <p:sp>
        <p:nvSpPr>
          <p:cNvPr id="50" name="Rectangle 49"/>
          <p:cNvSpPr>
            <a:spLocks noChangeArrowheads="1"/>
          </p:cNvSpPr>
          <p:nvPr/>
        </p:nvSpPr>
        <p:spPr bwMode="auto">
          <a:xfrm>
            <a:off x="6425406" y="4343400"/>
            <a:ext cx="1703388" cy="38100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51" name="Text Box 13"/>
          <p:cNvSpPr txBox="1">
            <a:spLocks noChangeArrowheads="1"/>
          </p:cNvSpPr>
          <p:nvPr/>
        </p:nvSpPr>
        <p:spPr bwMode="auto">
          <a:xfrm>
            <a:off x="6592094" y="4327525"/>
            <a:ext cx="1370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Transport</a:t>
            </a:r>
          </a:p>
        </p:txBody>
      </p:sp>
      <p:sp>
        <p:nvSpPr>
          <p:cNvPr id="52" name="Rectangle 51"/>
          <p:cNvSpPr>
            <a:spLocks noChangeArrowheads="1"/>
          </p:cNvSpPr>
          <p:nvPr/>
        </p:nvSpPr>
        <p:spPr bwMode="auto">
          <a:xfrm>
            <a:off x="6425406" y="4724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53" name="Text Box 15"/>
          <p:cNvSpPr txBox="1">
            <a:spLocks noChangeArrowheads="1"/>
          </p:cNvSpPr>
          <p:nvPr/>
        </p:nvSpPr>
        <p:spPr bwMode="auto">
          <a:xfrm>
            <a:off x="6684169" y="4708525"/>
            <a:ext cx="118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Network</a:t>
            </a:r>
          </a:p>
        </p:txBody>
      </p:sp>
      <p:sp>
        <p:nvSpPr>
          <p:cNvPr id="54" name="Rectangle 53"/>
          <p:cNvSpPr>
            <a:spLocks noChangeArrowheads="1"/>
          </p:cNvSpPr>
          <p:nvPr/>
        </p:nvSpPr>
        <p:spPr bwMode="auto">
          <a:xfrm>
            <a:off x="6425406" y="5105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55" name="Text Box 17"/>
          <p:cNvSpPr txBox="1">
            <a:spLocks noChangeArrowheads="1"/>
          </p:cNvSpPr>
          <p:nvPr/>
        </p:nvSpPr>
        <p:spPr bwMode="auto">
          <a:xfrm>
            <a:off x="6690519" y="5089525"/>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Datalink</a:t>
            </a:r>
          </a:p>
        </p:txBody>
      </p:sp>
      <p:sp>
        <p:nvSpPr>
          <p:cNvPr id="56" name="Rectangle 55"/>
          <p:cNvSpPr>
            <a:spLocks noChangeArrowheads="1"/>
          </p:cNvSpPr>
          <p:nvPr/>
        </p:nvSpPr>
        <p:spPr bwMode="auto">
          <a:xfrm>
            <a:off x="6425406" y="5486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57" name="Text Box 19"/>
          <p:cNvSpPr txBox="1">
            <a:spLocks noChangeArrowheads="1"/>
          </p:cNvSpPr>
          <p:nvPr/>
        </p:nvSpPr>
        <p:spPr bwMode="auto">
          <a:xfrm>
            <a:off x="6669881" y="5470525"/>
            <a:ext cx="121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Physical</a:t>
            </a:r>
          </a:p>
        </p:txBody>
      </p:sp>
      <p:sp>
        <p:nvSpPr>
          <p:cNvPr id="58" name="Rectangle 57"/>
          <p:cNvSpPr>
            <a:spLocks noChangeArrowheads="1"/>
          </p:cNvSpPr>
          <p:nvPr/>
        </p:nvSpPr>
        <p:spPr bwMode="auto">
          <a:xfrm>
            <a:off x="3745706" y="4724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59" name="Text Box 21"/>
          <p:cNvSpPr txBox="1">
            <a:spLocks noChangeArrowheads="1"/>
          </p:cNvSpPr>
          <p:nvPr/>
        </p:nvSpPr>
        <p:spPr bwMode="auto">
          <a:xfrm>
            <a:off x="4004469" y="4708525"/>
            <a:ext cx="118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Network</a:t>
            </a:r>
          </a:p>
        </p:txBody>
      </p:sp>
      <p:sp>
        <p:nvSpPr>
          <p:cNvPr id="60" name="Rectangle 59"/>
          <p:cNvSpPr>
            <a:spLocks noChangeArrowheads="1"/>
          </p:cNvSpPr>
          <p:nvPr/>
        </p:nvSpPr>
        <p:spPr bwMode="auto">
          <a:xfrm>
            <a:off x="3745706" y="5105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61" name="Text Box 23"/>
          <p:cNvSpPr txBox="1">
            <a:spLocks noChangeArrowheads="1"/>
          </p:cNvSpPr>
          <p:nvPr/>
        </p:nvSpPr>
        <p:spPr bwMode="auto">
          <a:xfrm>
            <a:off x="4012406" y="5089525"/>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Datalink</a:t>
            </a:r>
          </a:p>
        </p:txBody>
      </p:sp>
      <p:sp>
        <p:nvSpPr>
          <p:cNvPr id="62" name="Rectangle 61"/>
          <p:cNvSpPr>
            <a:spLocks noChangeArrowheads="1"/>
          </p:cNvSpPr>
          <p:nvPr/>
        </p:nvSpPr>
        <p:spPr bwMode="auto">
          <a:xfrm>
            <a:off x="3745706" y="5486400"/>
            <a:ext cx="1703388" cy="381000"/>
          </a:xfrm>
          <a:prstGeom prst="rect">
            <a:avLst/>
          </a:prstGeom>
          <a:solidFill>
            <a:srgbClr val="99CCFF"/>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63" name="Text Box 25"/>
          <p:cNvSpPr txBox="1">
            <a:spLocks noChangeArrowheads="1"/>
          </p:cNvSpPr>
          <p:nvPr/>
        </p:nvSpPr>
        <p:spPr bwMode="auto">
          <a:xfrm>
            <a:off x="3990181" y="5470525"/>
            <a:ext cx="121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Physical</a:t>
            </a:r>
          </a:p>
        </p:txBody>
      </p:sp>
      <p:cxnSp>
        <p:nvCxnSpPr>
          <p:cNvPr id="64" name="AutoShape 26"/>
          <p:cNvCxnSpPr>
            <a:cxnSpLocks noChangeShapeType="1"/>
            <a:stCxn id="48" idx="3"/>
            <a:endCxn id="62" idx="1"/>
          </p:cNvCxnSpPr>
          <p:nvPr/>
        </p:nvCxnSpPr>
        <p:spPr bwMode="auto">
          <a:xfrm>
            <a:off x="2731294" y="5676900"/>
            <a:ext cx="10017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65" name="AutoShape 27"/>
          <p:cNvCxnSpPr>
            <a:cxnSpLocks noChangeShapeType="1"/>
            <a:stCxn id="46" idx="3"/>
            <a:endCxn id="60" idx="1"/>
          </p:cNvCxnSpPr>
          <p:nvPr/>
        </p:nvCxnSpPr>
        <p:spPr bwMode="auto">
          <a:xfrm>
            <a:off x="2731294" y="5295900"/>
            <a:ext cx="10017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66" name="AutoShape 28"/>
          <p:cNvCxnSpPr>
            <a:cxnSpLocks noChangeShapeType="1"/>
            <a:stCxn id="44" idx="3"/>
            <a:endCxn id="58" idx="1"/>
          </p:cNvCxnSpPr>
          <p:nvPr/>
        </p:nvCxnSpPr>
        <p:spPr bwMode="auto">
          <a:xfrm>
            <a:off x="2731294" y="4914900"/>
            <a:ext cx="10017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67" name="AutoShape 29"/>
          <p:cNvCxnSpPr>
            <a:cxnSpLocks noChangeShapeType="1"/>
            <a:stCxn id="62" idx="3"/>
            <a:endCxn id="56" idx="1"/>
          </p:cNvCxnSpPr>
          <p:nvPr/>
        </p:nvCxnSpPr>
        <p:spPr bwMode="auto">
          <a:xfrm>
            <a:off x="5461794" y="5676900"/>
            <a:ext cx="9509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68" name="AutoShape 30"/>
          <p:cNvCxnSpPr>
            <a:cxnSpLocks noChangeShapeType="1"/>
            <a:stCxn id="60" idx="3"/>
            <a:endCxn id="54" idx="1"/>
          </p:cNvCxnSpPr>
          <p:nvPr/>
        </p:nvCxnSpPr>
        <p:spPr bwMode="auto">
          <a:xfrm>
            <a:off x="5461794" y="5295900"/>
            <a:ext cx="9509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69" name="AutoShape 31"/>
          <p:cNvCxnSpPr>
            <a:cxnSpLocks noChangeShapeType="1"/>
            <a:stCxn id="58" idx="3"/>
            <a:endCxn id="52" idx="1"/>
          </p:cNvCxnSpPr>
          <p:nvPr/>
        </p:nvCxnSpPr>
        <p:spPr bwMode="auto">
          <a:xfrm>
            <a:off x="5461794" y="4914900"/>
            <a:ext cx="9509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70" name="AutoShape 32"/>
          <p:cNvCxnSpPr>
            <a:cxnSpLocks noChangeShapeType="1"/>
            <a:stCxn id="42" idx="3"/>
            <a:endCxn id="50" idx="1"/>
          </p:cNvCxnSpPr>
          <p:nvPr/>
        </p:nvCxnSpPr>
        <p:spPr bwMode="auto">
          <a:xfrm>
            <a:off x="2731294" y="4533900"/>
            <a:ext cx="3681412" cy="0"/>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nvGrpSpPr>
          <p:cNvPr id="71" name="Group 70"/>
          <p:cNvGrpSpPr>
            <a:grpSpLocks/>
          </p:cNvGrpSpPr>
          <p:nvPr/>
        </p:nvGrpSpPr>
        <p:grpSpPr bwMode="auto">
          <a:xfrm>
            <a:off x="1015206" y="3962400"/>
            <a:ext cx="7113590" cy="396875"/>
            <a:chOff x="647" y="2280"/>
            <a:chExt cx="4481" cy="250"/>
          </a:xfrm>
        </p:grpSpPr>
        <p:sp>
          <p:nvSpPr>
            <p:cNvPr id="76" name="Rectangle 75"/>
            <p:cNvSpPr>
              <a:spLocks noChangeArrowheads="1"/>
            </p:cNvSpPr>
            <p:nvPr/>
          </p:nvSpPr>
          <p:spPr bwMode="auto">
            <a:xfrm>
              <a:off x="647" y="2280"/>
              <a:ext cx="1073" cy="24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77" name="Text Box 35"/>
            <p:cNvSpPr txBox="1">
              <a:spLocks noChangeArrowheads="1"/>
            </p:cNvSpPr>
            <p:nvPr/>
          </p:nvSpPr>
          <p:spPr bwMode="auto">
            <a:xfrm>
              <a:off x="695" y="2280"/>
              <a:ext cx="9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Application</a:t>
              </a:r>
            </a:p>
          </p:txBody>
        </p:sp>
        <p:sp>
          <p:nvSpPr>
            <p:cNvPr id="78" name="Rectangle 77"/>
            <p:cNvSpPr>
              <a:spLocks noChangeArrowheads="1"/>
            </p:cNvSpPr>
            <p:nvPr/>
          </p:nvSpPr>
          <p:spPr bwMode="auto">
            <a:xfrm>
              <a:off x="4055" y="2280"/>
              <a:ext cx="1073" cy="240"/>
            </a:xfrm>
            <a:prstGeom prst="rect">
              <a:avLst/>
            </a:prstGeom>
            <a:solidFill>
              <a:srgbClr val="FFFFCC"/>
            </a:solidFill>
            <a:ln w="25400">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79" name="Text Box 37"/>
            <p:cNvSpPr txBox="1">
              <a:spLocks noChangeArrowheads="1"/>
            </p:cNvSpPr>
            <p:nvPr/>
          </p:nvSpPr>
          <p:spPr bwMode="auto">
            <a:xfrm>
              <a:off x="4076" y="2280"/>
              <a:ext cx="9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a:latin typeface="Arial" panose="020B0604020202020204" pitchFamily="34" charset="0"/>
                </a:rPr>
                <a:t>Application</a:t>
              </a:r>
            </a:p>
          </p:txBody>
        </p:sp>
        <p:cxnSp>
          <p:nvCxnSpPr>
            <p:cNvPr id="80" name="AutoShape 38"/>
            <p:cNvCxnSpPr>
              <a:cxnSpLocks noChangeShapeType="1"/>
              <a:stCxn id="76" idx="3"/>
              <a:endCxn id="79" idx="1"/>
            </p:cNvCxnSpPr>
            <p:nvPr/>
          </p:nvCxnSpPr>
          <p:spPr bwMode="auto">
            <a:xfrm>
              <a:off x="1728" y="2400"/>
              <a:ext cx="2348" cy="5"/>
            </a:xfrm>
            <a:prstGeom prst="straightConnector1">
              <a:avLst/>
            </a:prstGeom>
            <a:noFill/>
            <a:ln w="1905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grpSp>
      <p:sp>
        <p:nvSpPr>
          <p:cNvPr id="75" name="Freeform 74"/>
          <p:cNvSpPr>
            <a:spLocks/>
          </p:cNvSpPr>
          <p:nvPr/>
        </p:nvSpPr>
        <p:spPr bwMode="auto">
          <a:xfrm>
            <a:off x="1828800" y="3878107"/>
            <a:ext cx="5486400" cy="1822450"/>
          </a:xfrm>
          <a:custGeom>
            <a:avLst/>
            <a:gdLst>
              <a:gd name="T0" fmla="*/ 0 w 2352"/>
              <a:gd name="T1" fmla="*/ 0 h 1968"/>
              <a:gd name="T2" fmla="*/ 0 w 2352"/>
              <a:gd name="T3" fmla="*/ 2147483647 h 1968"/>
              <a:gd name="T4" fmla="*/ 2147483647 w 2352"/>
              <a:gd name="T5" fmla="*/ 2147483647 h 1968"/>
              <a:gd name="T6" fmla="*/ 2147483647 w 2352"/>
              <a:gd name="T7" fmla="*/ 2147483647 h 1968"/>
              <a:gd name="T8" fmla="*/ 2147483647 w 2352"/>
              <a:gd name="T9" fmla="*/ 2147483647 h 1968"/>
              <a:gd name="T10" fmla="*/ 2147483647 w 2352"/>
              <a:gd name="T11" fmla="*/ 2147483647 h 1968"/>
              <a:gd name="T12" fmla="*/ 2147483647 w 2352"/>
              <a:gd name="T13" fmla="*/ 2147483647 h 1968"/>
              <a:gd name="T14" fmla="*/ 2147483647 w 2352"/>
              <a:gd name="T15" fmla="*/ 2147483647 h 1968"/>
              <a:gd name="T16" fmla="*/ 2147483647 w 2352"/>
              <a:gd name="T17" fmla="*/ 2147483647 h 1968"/>
              <a:gd name="T18" fmla="*/ 2147483647 w 2352"/>
              <a:gd name="T19" fmla="*/ 0 h 1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52"/>
              <a:gd name="T31" fmla="*/ 0 h 1968"/>
              <a:gd name="T32" fmla="*/ 2352 w 2352"/>
              <a:gd name="T33" fmla="*/ 1968 h 1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52" h="1968">
                <a:moveTo>
                  <a:pt x="0" y="0"/>
                </a:moveTo>
                <a:lnTo>
                  <a:pt x="0" y="1824"/>
                </a:lnTo>
                <a:lnTo>
                  <a:pt x="96" y="1968"/>
                </a:lnTo>
                <a:lnTo>
                  <a:pt x="864" y="1968"/>
                </a:lnTo>
                <a:lnTo>
                  <a:pt x="864" y="1200"/>
                </a:lnTo>
                <a:lnTo>
                  <a:pt x="1488" y="1200"/>
                </a:lnTo>
                <a:lnTo>
                  <a:pt x="1488" y="1968"/>
                </a:lnTo>
                <a:lnTo>
                  <a:pt x="2256" y="1968"/>
                </a:lnTo>
                <a:lnTo>
                  <a:pt x="2352" y="1824"/>
                </a:lnTo>
                <a:lnTo>
                  <a:pt x="2352" y="0"/>
                </a:lnTo>
              </a:path>
            </a:pathLst>
          </a:custGeom>
          <a:ln>
            <a:headEnd/>
            <a:tailEnd type="triangle" w="med" len="med"/>
          </a:ln>
        </p:spPr>
        <p:style>
          <a:lnRef idx="3">
            <a:schemeClr val="accent6"/>
          </a:lnRef>
          <a:fillRef idx="0">
            <a:schemeClr val="accent6"/>
          </a:fillRef>
          <a:effectRef idx="2">
            <a:schemeClr val="accent6"/>
          </a:effectRef>
          <a:fontRef idx="minor">
            <a:schemeClr val="tx1"/>
          </a:fontRef>
        </p:style>
        <p:txBody>
          <a:bodyPr lIns="90488" tIns="44450" rIns="90488" bIns="44450"/>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81" name="Text Box 39"/>
          <p:cNvSpPr txBox="1">
            <a:spLocks noChangeArrowheads="1"/>
          </p:cNvSpPr>
          <p:nvPr/>
        </p:nvSpPr>
        <p:spPr bwMode="auto">
          <a:xfrm>
            <a:off x="1341445" y="6019800"/>
            <a:ext cx="1000110" cy="3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r>
              <a:rPr lang="en-US" altLang="en-US">
                <a:latin typeface="Arial" panose="020B0604020202020204" pitchFamily="34" charset="0"/>
              </a:rPr>
              <a:t>Host A</a:t>
            </a:r>
          </a:p>
        </p:txBody>
      </p:sp>
      <p:sp>
        <p:nvSpPr>
          <p:cNvPr id="82" name="Text Box 40"/>
          <p:cNvSpPr txBox="1">
            <a:spLocks noChangeArrowheads="1"/>
          </p:cNvSpPr>
          <p:nvPr/>
        </p:nvSpPr>
        <p:spPr bwMode="auto">
          <a:xfrm>
            <a:off x="6748488" y="6019800"/>
            <a:ext cx="1009600" cy="3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r>
              <a:rPr lang="en-US" altLang="en-US">
                <a:latin typeface="Arial" panose="020B0604020202020204" pitchFamily="34" charset="0"/>
              </a:rPr>
              <a:t>Host B</a:t>
            </a:r>
          </a:p>
        </p:txBody>
      </p:sp>
      <p:sp>
        <p:nvSpPr>
          <p:cNvPr id="83" name="Text Box 41"/>
          <p:cNvSpPr txBox="1">
            <a:spLocks noChangeArrowheads="1"/>
          </p:cNvSpPr>
          <p:nvPr/>
        </p:nvSpPr>
        <p:spPr bwMode="auto">
          <a:xfrm>
            <a:off x="3976713" y="6019800"/>
            <a:ext cx="1009600" cy="39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r>
              <a:rPr lang="en-US" altLang="en-US">
                <a:latin typeface="Arial" panose="020B0604020202020204" pitchFamily="34" charset="0"/>
              </a:rPr>
              <a:t>Router</a:t>
            </a:r>
          </a:p>
        </p:txBody>
      </p:sp>
    </p:spTree>
    <p:extLst>
      <p:ext uri="{BB962C8B-B14F-4D97-AF65-F5344CB8AC3E}">
        <p14:creationId xmlns:p14="http://schemas.microsoft.com/office/powerpoint/2010/main" val="16868469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Protocol Layer: Encapsulation</a:t>
            </a:r>
          </a:p>
        </p:txBody>
      </p:sp>
      <p:sp>
        <p:nvSpPr>
          <p:cNvPr id="23555" name="Rectangle 3"/>
          <p:cNvSpPr>
            <a:spLocks noGrp="1" noChangeArrowheads="1"/>
          </p:cNvSpPr>
          <p:nvPr>
            <p:ph idx="1"/>
          </p:nvPr>
        </p:nvSpPr>
        <p:spPr/>
        <p:txBody>
          <a:bodyPr/>
          <a:lstStyle/>
          <a:p>
            <a:r>
              <a:rPr lang="en-US" sz="2400" dirty="0"/>
              <a:t>Each lower layer adds its own </a:t>
            </a:r>
            <a:r>
              <a:rPr lang="en-US" sz="2400" u="sng" dirty="0"/>
              <a:t>header</a:t>
            </a:r>
            <a:r>
              <a:rPr lang="en-US" sz="2400" dirty="0"/>
              <a:t> (with control information) to the message to transmit and removes it on receive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Layers split and join messages, etc.</a:t>
            </a:r>
          </a:p>
        </p:txBody>
      </p:sp>
      <p:pic>
        <p:nvPicPr>
          <p:cNvPr id="23556" name="Picture 2"/>
          <p:cNvPicPr>
            <a:picLocks noChangeAspect="1" noChangeArrowheads="1"/>
          </p:cNvPicPr>
          <p:nvPr/>
        </p:nvPicPr>
        <p:blipFill>
          <a:blip r:embed="rId2" cstate="print"/>
          <a:srcRect/>
          <a:stretch>
            <a:fillRect/>
          </a:stretch>
        </p:blipFill>
        <p:spPr bwMode="auto">
          <a:xfrm>
            <a:off x="1628775" y="1981200"/>
            <a:ext cx="5886450" cy="3671523"/>
          </a:xfrm>
          <a:prstGeom prst="rect">
            <a:avLst/>
          </a:prstGeom>
          <a:noFill/>
          <a:ln w="9525">
            <a:noFill/>
            <a:miter lim="800000"/>
            <a:headEnd/>
            <a:tailEnd/>
          </a:ln>
        </p:spPr>
      </p:pic>
      <p:sp>
        <p:nvSpPr>
          <p:cNvPr id="2" name="Text Box 49">
            <a:extLst>
              <a:ext uri="{FF2B5EF4-FFF2-40B4-BE49-F238E27FC236}">
                <a16:creationId xmlns:a16="http://schemas.microsoft.com/office/drawing/2014/main" id="{3C050C47-E3E6-EF98-0F39-A7749F8E59EB}"/>
              </a:ext>
            </a:extLst>
          </p:cNvPr>
          <p:cNvSpPr txBox="1">
            <a:spLocks noChangeArrowheads="1"/>
          </p:cNvSpPr>
          <p:nvPr/>
        </p:nvSpPr>
        <p:spPr bwMode="auto">
          <a:xfrm>
            <a:off x="440531" y="6061540"/>
            <a:ext cx="8415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eaLnBrk="1" hangingPunct="1">
              <a:spcBef>
                <a:spcPct val="50000"/>
              </a:spcBef>
            </a:pPr>
            <a:r>
              <a:rPr lang="en-US" altLang="en-US" dirty="0">
                <a:latin typeface="Arial" panose="020B0604020202020204" pitchFamily="34" charset="0"/>
              </a:rPr>
              <a:t>Common case: 20 bytes TCP header + 20 bytes IP header </a:t>
            </a:r>
            <a:br>
              <a:rPr lang="en-US" altLang="en-US" dirty="0">
                <a:latin typeface="Arial" panose="020B0604020202020204" pitchFamily="34" charset="0"/>
              </a:rPr>
            </a:br>
            <a:r>
              <a:rPr lang="en-US" altLang="en-US" dirty="0">
                <a:latin typeface="Arial" panose="020B0604020202020204" pitchFamily="34" charset="0"/>
              </a:rPr>
              <a:t>+ 14 bytes Ethernet header = </a:t>
            </a:r>
            <a:r>
              <a:rPr lang="en-US" altLang="en-US" i="1" dirty="0">
                <a:latin typeface="Arial" panose="020B0604020202020204" pitchFamily="34" charset="0"/>
              </a:rPr>
              <a:t>54 bytes overhead</a:t>
            </a:r>
            <a:endParaRPr lang="en-US" altLang="en-US" dirty="0">
              <a:latin typeface="Arial" panose="020B0604020202020204" pitchFamily="34" charset="0"/>
            </a:endParaRPr>
          </a:p>
        </p:txBody>
      </p:sp>
    </p:spTree>
    <p:extLst>
      <p:ext uri="{BB962C8B-B14F-4D97-AF65-F5344CB8AC3E}">
        <p14:creationId xmlns:p14="http://schemas.microsoft.com/office/powerpoint/2010/main" val="718434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HTTP Connection</a:t>
            </a:r>
          </a:p>
        </p:txBody>
      </p:sp>
      <p:sp>
        <p:nvSpPr>
          <p:cNvPr id="4" name="Slide Number Placeholder 2"/>
          <p:cNvSpPr>
            <a:spLocks noGrp="1"/>
          </p:cNvSpPr>
          <p:nvPr/>
        </p:nvSpPr>
        <p:spPr bwMode="auto">
          <a:xfrm>
            <a:off x="402431" y="6243637"/>
            <a:ext cx="21336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000" b="0" kern="1200">
                <a:solidFill>
                  <a:schemeClr val="tx1"/>
                </a:solidFill>
                <a:latin typeface="Arial" panose="020B0604020202020204" pitchFamily="34"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eaLnBrk="1" hangingPunct="1"/>
            <a:fld id="{1BEB981D-A7D0-4E90-8A26-D151EDF1992E}" type="slidenum">
              <a:rPr lang="en-US" altLang="en-US" sz="1400" b="0">
                <a:latin typeface="Times New Roman" panose="02020603050405020304" pitchFamily="18" charset="0"/>
              </a:rPr>
              <a:pPr algn="l" eaLnBrk="1" hangingPunct="1"/>
              <a:t>107</a:t>
            </a:fld>
            <a:endParaRPr lang="en-US" altLang="en-US" sz="1400" b="0">
              <a:latin typeface="Times New Roman" panose="02020603050405020304" pitchFamily="18" charset="0"/>
            </a:endParaRPr>
          </a:p>
        </p:txBody>
      </p:sp>
      <p:sp>
        <p:nvSpPr>
          <p:cNvPr id="5" name="Rectangle 4"/>
          <p:cNvSpPr>
            <a:spLocks noChangeArrowheads="1"/>
          </p:cNvSpPr>
          <p:nvPr/>
        </p:nvSpPr>
        <p:spPr bwMode="auto">
          <a:xfrm>
            <a:off x="638969" y="1735137"/>
            <a:ext cx="914400" cy="582613"/>
          </a:xfrm>
          <a:prstGeom prst="rect">
            <a:avLst/>
          </a:prstGeom>
          <a:solidFill>
            <a:srgbClr val="FF7C80"/>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6" name="Rectangle 5"/>
          <p:cNvSpPr>
            <a:spLocks noChangeArrowheads="1"/>
          </p:cNvSpPr>
          <p:nvPr/>
        </p:nvSpPr>
        <p:spPr bwMode="auto">
          <a:xfrm>
            <a:off x="648494" y="2927350"/>
            <a:ext cx="914400" cy="582612"/>
          </a:xfrm>
          <a:prstGeom prst="rect">
            <a:avLst/>
          </a:prstGeom>
          <a:solidFill>
            <a:srgbClr val="FFFF99"/>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7" name="Text Box 5"/>
          <p:cNvSpPr txBox="1">
            <a:spLocks noChangeArrowheads="1"/>
          </p:cNvSpPr>
          <p:nvPr/>
        </p:nvSpPr>
        <p:spPr bwMode="auto">
          <a:xfrm>
            <a:off x="751681" y="1835150"/>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HTTP</a:t>
            </a:r>
          </a:p>
        </p:txBody>
      </p:sp>
      <p:sp>
        <p:nvSpPr>
          <p:cNvPr id="8" name="Text Box 6"/>
          <p:cNvSpPr txBox="1">
            <a:spLocks noChangeArrowheads="1"/>
          </p:cNvSpPr>
          <p:nvPr/>
        </p:nvSpPr>
        <p:spPr bwMode="auto">
          <a:xfrm>
            <a:off x="835819" y="3025775"/>
            <a:ext cx="60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TCP</a:t>
            </a:r>
          </a:p>
        </p:txBody>
      </p:sp>
      <p:grpSp>
        <p:nvGrpSpPr>
          <p:cNvPr id="9" name="Group 8"/>
          <p:cNvGrpSpPr>
            <a:grpSpLocks/>
          </p:cNvGrpSpPr>
          <p:nvPr/>
        </p:nvGrpSpPr>
        <p:grpSpPr bwMode="auto">
          <a:xfrm>
            <a:off x="634206" y="4114800"/>
            <a:ext cx="914400" cy="582612"/>
            <a:chOff x="323" y="2664"/>
            <a:chExt cx="576" cy="367"/>
          </a:xfrm>
        </p:grpSpPr>
        <p:sp>
          <p:nvSpPr>
            <p:cNvPr id="72" name="Rectangle 71"/>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73" name="Text Box 9"/>
            <p:cNvSpPr txBox="1">
              <a:spLocks noChangeArrowheads="1"/>
            </p:cNvSpPr>
            <p:nvPr/>
          </p:nvSpPr>
          <p:spPr bwMode="auto">
            <a:xfrm>
              <a:off x="500" y="2729"/>
              <a:ext cx="244" cy="23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IP</a:t>
              </a:r>
            </a:p>
          </p:txBody>
        </p:sp>
      </p:grpSp>
      <p:sp>
        <p:nvSpPr>
          <p:cNvPr id="10" name="Rectangle 9"/>
          <p:cNvSpPr>
            <a:spLocks noChangeArrowheads="1"/>
          </p:cNvSpPr>
          <p:nvPr/>
        </p:nvSpPr>
        <p:spPr bwMode="auto">
          <a:xfrm>
            <a:off x="615156" y="5345112"/>
            <a:ext cx="906463" cy="606425"/>
          </a:xfrm>
          <a:prstGeom prst="rect">
            <a:avLst/>
          </a:prstGeom>
          <a:solidFill>
            <a:srgbClr val="CCFFCC"/>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1" name="Text Box 11"/>
          <p:cNvSpPr txBox="1">
            <a:spLocks noChangeArrowheads="1"/>
          </p:cNvSpPr>
          <p:nvPr/>
        </p:nvSpPr>
        <p:spPr bwMode="auto">
          <a:xfrm>
            <a:off x="624681" y="5383212"/>
            <a:ext cx="895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lnSpc>
                <a:spcPct val="90000"/>
              </a:lnSpc>
            </a:pPr>
            <a:r>
              <a:rPr lang="en-US" altLang="en-US" sz="1600" b="0">
                <a:latin typeface="Times New Roman" panose="02020603050405020304" pitchFamily="18" charset="0"/>
              </a:rPr>
              <a:t>Ethernet</a:t>
            </a:r>
          </a:p>
          <a:p>
            <a:pPr algn="ctr">
              <a:lnSpc>
                <a:spcPct val="90000"/>
              </a:lnSpc>
            </a:pPr>
            <a:r>
              <a:rPr lang="en-US" altLang="en-US" sz="1600" b="0">
                <a:latin typeface="Times New Roman" panose="02020603050405020304" pitchFamily="18" charset="0"/>
              </a:rPr>
              <a:t>interface</a:t>
            </a:r>
          </a:p>
        </p:txBody>
      </p:sp>
      <p:sp>
        <p:nvSpPr>
          <p:cNvPr id="12" name="Line 12"/>
          <p:cNvSpPr>
            <a:spLocks noChangeShapeType="1"/>
          </p:cNvSpPr>
          <p:nvPr/>
        </p:nvSpPr>
        <p:spPr bwMode="auto">
          <a:xfrm>
            <a:off x="1092994" y="2309812"/>
            <a:ext cx="0"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13" name="Line 13"/>
          <p:cNvSpPr>
            <a:spLocks noChangeShapeType="1"/>
          </p:cNvSpPr>
          <p:nvPr/>
        </p:nvSpPr>
        <p:spPr bwMode="auto">
          <a:xfrm>
            <a:off x="1092994" y="3516312"/>
            <a:ext cx="0"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14" name="Line 14"/>
          <p:cNvSpPr>
            <a:spLocks noChangeShapeType="1"/>
          </p:cNvSpPr>
          <p:nvPr/>
        </p:nvSpPr>
        <p:spPr bwMode="auto">
          <a:xfrm>
            <a:off x="1092994" y="4708525"/>
            <a:ext cx="0"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15" name="Rectangle 14"/>
          <p:cNvSpPr>
            <a:spLocks noChangeArrowheads="1"/>
          </p:cNvSpPr>
          <p:nvPr/>
        </p:nvSpPr>
        <p:spPr bwMode="auto">
          <a:xfrm>
            <a:off x="483394" y="1533525"/>
            <a:ext cx="1303337" cy="4848225"/>
          </a:xfrm>
          <a:prstGeom prst="rect">
            <a:avLst/>
          </a:prstGeom>
          <a:noFill/>
          <a:ln w="9525">
            <a:solidFill>
              <a:srgbClr val="3333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6" name="Rectangle 15"/>
          <p:cNvSpPr>
            <a:spLocks noChangeArrowheads="1"/>
          </p:cNvSpPr>
          <p:nvPr/>
        </p:nvSpPr>
        <p:spPr bwMode="auto">
          <a:xfrm>
            <a:off x="7593806" y="1735137"/>
            <a:ext cx="914400" cy="582613"/>
          </a:xfrm>
          <a:prstGeom prst="rect">
            <a:avLst/>
          </a:prstGeom>
          <a:solidFill>
            <a:srgbClr val="FF7C80"/>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7" name="Rectangle 16"/>
          <p:cNvSpPr>
            <a:spLocks noChangeArrowheads="1"/>
          </p:cNvSpPr>
          <p:nvPr/>
        </p:nvSpPr>
        <p:spPr bwMode="auto">
          <a:xfrm>
            <a:off x="7603331" y="2927350"/>
            <a:ext cx="914400" cy="582612"/>
          </a:xfrm>
          <a:prstGeom prst="rect">
            <a:avLst/>
          </a:prstGeom>
          <a:solidFill>
            <a:srgbClr val="FFFF99"/>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8" name="Rectangle 17"/>
          <p:cNvSpPr>
            <a:spLocks noChangeArrowheads="1"/>
          </p:cNvSpPr>
          <p:nvPr/>
        </p:nvSpPr>
        <p:spPr bwMode="auto">
          <a:xfrm>
            <a:off x="7589044" y="4114800"/>
            <a:ext cx="914400" cy="582612"/>
          </a:xfrm>
          <a:prstGeom prst="rect">
            <a:avLst/>
          </a:prstGeom>
          <a:solidFill>
            <a:srgbClr val="FFCC00"/>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19" name="Rectangle 18"/>
          <p:cNvSpPr>
            <a:spLocks noChangeArrowheads="1"/>
          </p:cNvSpPr>
          <p:nvPr/>
        </p:nvSpPr>
        <p:spPr bwMode="auto">
          <a:xfrm>
            <a:off x="7604919" y="5305425"/>
            <a:ext cx="906462" cy="606425"/>
          </a:xfrm>
          <a:prstGeom prst="rect">
            <a:avLst/>
          </a:prstGeom>
          <a:solidFill>
            <a:srgbClr val="CCFFCC"/>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20" name="Text Box 20"/>
          <p:cNvSpPr txBox="1">
            <a:spLocks noChangeArrowheads="1"/>
          </p:cNvSpPr>
          <p:nvPr/>
        </p:nvSpPr>
        <p:spPr bwMode="auto">
          <a:xfrm>
            <a:off x="7706519" y="1835150"/>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HTTP</a:t>
            </a:r>
          </a:p>
        </p:txBody>
      </p:sp>
      <p:sp>
        <p:nvSpPr>
          <p:cNvPr id="21" name="Text Box 21"/>
          <p:cNvSpPr txBox="1">
            <a:spLocks noChangeArrowheads="1"/>
          </p:cNvSpPr>
          <p:nvPr/>
        </p:nvSpPr>
        <p:spPr bwMode="auto">
          <a:xfrm>
            <a:off x="7790656" y="3025775"/>
            <a:ext cx="60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TCP</a:t>
            </a:r>
          </a:p>
        </p:txBody>
      </p:sp>
      <p:sp>
        <p:nvSpPr>
          <p:cNvPr id="22" name="Text Box 22"/>
          <p:cNvSpPr txBox="1">
            <a:spLocks noChangeArrowheads="1"/>
          </p:cNvSpPr>
          <p:nvPr/>
        </p:nvSpPr>
        <p:spPr bwMode="auto">
          <a:xfrm>
            <a:off x="7885906" y="4230687"/>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IP</a:t>
            </a:r>
          </a:p>
        </p:txBody>
      </p:sp>
      <p:sp>
        <p:nvSpPr>
          <p:cNvPr id="23" name="Text Box 23"/>
          <p:cNvSpPr txBox="1">
            <a:spLocks noChangeArrowheads="1"/>
          </p:cNvSpPr>
          <p:nvPr/>
        </p:nvSpPr>
        <p:spPr bwMode="auto">
          <a:xfrm>
            <a:off x="7630319" y="5345112"/>
            <a:ext cx="895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lnSpc>
                <a:spcPct val="90000"/>
              </a:lnSpc>
            </a:pPr>
            <a:r>
              <a:rPr lang="en-US" altLang="en-US" sz="1600" b="0">
                <a:latin typeface="Times New Roman" panose="02020603050405020304" pitchFamily="18" charset="0"/>
              </a:rPr>
              <a:t>Ethernet</a:t>
            </a:r>
          </a:p>
          <a:p>
            <a:pPr algn="ctr">
              <a:lnSpc>
                <a:spcPct val="90000"/>
              </a:lnSpc>
            </a:pPr>
            <a:r>
              <a:rPr lang="en-US" altLang="en-US" sz="1600" b="0">
                <a:latin typeface="Times New Roman" panose="02020603050405020304" pitchFamily="18" charset="0"/>
              </a:rPr>
              <a:t>interface</a:t>
            </a:r>
          </a:p>
        </p:txBody>
      </p:sp>
      <p:sp>
        <p:nvSpPr>
          <p:cNvPr id="24" name="Line 24"/>
          <p:cNvSpPr>
            <a:spLocks noChangeShapeType="1"/>
          </p:cNvSpPr>
          <p:nvPr/>
        </p:nvSpPr>
        <p:spPr bwMode="auto">
          <a:xfrm>
            <a:off x="8047831" y="2309812"/>
            <a:ext cx="0"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25" name="Line 25"/>
          <p:cNvSpPr>
            <a:spLocks noChangeShapeType="1"/>
          </p:cNvSpPr>
          <p:nvPr/>
        </p:nvSpPr>
        <p:spPr bwMode="auto">
          <a:xfrm>
            <a:off x="8047831" y="3516312"/>
            <a:ext cx="0"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26" name="Line 26"/>
          <p:cNvSpPr>
            <a:spLocks noChangeShapeType="1"/>
          </p:cNvSpPr>
          <p:nvPr/>
        </p:nvSpPr>
        <p:spPr bwMode="auto">
          <a:xfrm>
            <a:off x="8047831" y="4708525"/>
            <a:ext cx="0"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27" name="Rectangle 26"/>
          <p:cNvSpPr>
            <a:spLocks noChangeArrowheads="1"/>
          </p:cNvSpPr>
          <p:nvPr/>
        </p:nvSpPr>
        <p:spPr bwMode="auto">
          <a:xfrm>
            <a:off x="7438231" y="1533525"/>
            <a:ext cx="1303338" cy="4848225"/>
          </a:xfrm>
          <a:prstGeom prst="rect">
            <a:avLst/>
          </a:prstGeom>
          <a:noFill/>
          <a:ln w="9525">
            <a:solidFill>
              <a:srgbClr val="3333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28" name="Line 28"/>
          <p:cNvSpPr>
            <a:spLocks noChangeShapeType="1"/>
          </p:cNvSpPr>
          <p:nvPr/>
        </p:nvSpPr>
        <p:spPr bwMode="auto">
          <a:xfrm>
            <a:off x="1085056" y="5930900"/>
            <a:ext cx="0" cy="3730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29" name="Line 29"/>
          <p:cNvSpPr>
            <a:spLocks noChangeShapeType="1"/>
          </p:cNvSpPr>
          <p:nvPr/>
        </p:nvSpPr>
        <p:spPr bwMode="auto">
          <a:xfrm>
            <a:off x="753269" y="6303962"/>
            <a:ext cx="23272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grpSp>
        <p:nvGrpSpPr>
          <p:cNvPr id="30" name="Group 29"/>
          <p:cNvGrpSpPr>
            <a:grpSpLocks/>
          </p:cNvGrpSpPr>
          <p:nvPr/>
        </p:nvGrpSpPr>
        <p:grpSpPr bwMode="auto">
          <a:xfrm>
            <a:off x="2850356" y="4143375"/>
            <a:ext cx="914400" cy="582612"/>
            <a:chOff x="323" y="2664"/>
            <a:chExt cx="576" cy="367"/>
          </a:xfrm>
        </p:grpSpPr>
        <p:sp>
          <p:nvSpPr>
            <p:cNvPr id="70" name="Rectangle 69"/>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71" name="Text Box 32"/>
            <p:cNvSpPr txBox="1">
              <a:spLocks noChangeArrowheads="1"/>
            </p:cNvSpPr>
            <p:nvPr/>
          </p:nvSpPr>
          <p:spPr bwMode="auto">
            <a:xfrm>
              <a:off x="500" y="2729"/>
              <a:ext cx="244" cy="23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IP</a:t>
              </a:r>
            </a:p>
          </p:txBody>
        </p:sp>
      </p:grpSp>
      <p:grpSp>
        <p:nvGrpSpPr>
          <p:cNvPr id="31" name="Group 30"/>
          <p:cNvGrpSpPr>
            <a:grpSpLocks/>
          </p:cNvGrpSpPr>
          <p:nvPr/>
        </p:nvGrpSpPr>
        <p:grpSpPr bwMode="auto">
          <a:xfrm>
            <a:off x="5495131" y="4143375"/>
            <a:ext cx="914400" cy="582612"/>
            <a:chOff x="323" y="2664"/>
            <a:chExt cx="576" cy="367"/>
          </a:xfrm>
        </p:grpSpPr>
        <p:sp>
          <p:nvSpPr>
            <p:cNvPr id="68" name="Rectangle 67"/>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69" name="Text Box 35"/>
            <p:cNvSpPr txBox="1">
              <a:spLocks noChangeArrowheads="1"/>
            </p:cNvSpPr>
            <p:nvPr/>
          </p:nvSpPr>
          <p:spPr bwMode="auto">
            <a:xfrm>
              <a:off x="500" y="2729"/>
              <a:ext cx="244" cy="23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b="0">
                  <a:latin typeface="Times New Roman" panose="02020603050405020304" pitchFamily="18" charset="0"/>
                </a:rPr>
                <a:t>IP</a:t>
              </a:r>
            </a:p>
          </p:txBody>
        </p:sp>
      </p:grpSp>
      <p:sp>
        <p:nvSpPr>
          <p:cNvPr id="32" name="Rectangle 31"/>
          <p:cNvSpPr>
            <a:spLocks noChangeArrowheads="1"/>
          </p:cNvSpPr>
          <p:nvPr/>
        </p:nvSpPr>
        <p:spPr bwMode="auto">
          <a:xfrm>
            <a:off x="2251869" y="5345112"/>
            <a:ext cx="906462" cy="606425"/>
          </a:xfrm>
          <a:prstGeom prst="rect">
            <a:avLst/>
          </a:prstGeom>
          <a:solidFill>
            <a:srgbClr val="CCFFCC"/>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33" name="Text Box 37"/>
          <p:cNvSpPr txBox="1">
            <a:spLocks noChangeArrowheads="1"/>
          </p:cNvSpPr>
          <p:nvPr/>
        </p:nvSpPr>
        <p:spPr bwMode="auto">
          <a:xfrm>
            <a:off x="2253456" y="5345112"/>
            <a:ext cx="895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lnSpc>
                <a:spcPct val="90000"/>
              </a:lnSpc>
            </a:pPr>
            <a:r>
              <a:rPr lang="en-US" altLang="en-US" sz="1600" b="0">
                <a:latin typeface="Times New Roman" panose="02020603050405020304" pitchFamily="18" charset="0"/>
              </a:rPr>
              <a:t>Ethernet</a:t>
            </a:r>
          </a:p>
          <a:p>
            <a:pPr algn="ctr">
              <a:lnSpc>
                <a:spcPct val="90000"/>
              </a:lnSpc>
            </a:pPr>
            <a:r>
              <a:rPr lang="en-US" altLang="en-US" sz="1600" b="0">
                <a:latin typeface="Times New Roman" panose="02020603050405020304" pitchFamily="18" charset="0"/>
              </a:rPr>
              <a:t>interface</a:t>
            </a:r>
          </a:p>
        </p:txBody>
      </p:sp>
      <p:grpSp>
        <p:nvGrpSpPr>
          <p:cNvPr id="34" name="Group 33"/>
          <p:cNvGrpSpPr>
            <a:grpSpLocks/>
          </p:cNvGrpSpPr>
          <p:nvPr/>
        </p:nvGrpSpPr>
        <p:grpSpPr bwMode="auto">
          <a:xfrm>
            <a:off x="6150769" y="5319712"/>
            <a:ext cx="912812" cy="606425"/>
            <a:chOff x="323" y="3421"/>
            <a:chExt cx="580" cy="367"/>
          </a:xfrm>
        </p:grpSpPr>
        <p:sp>
          <p:nvSpPr>
            <p:cNvPr id="66" name="Rectangle 65"/>
            <p:cNvSpPr>
              <a:spLocks noChangeArrowheads="1"/>
            </p:cNvSpPr>
            <p:nvPr/>
          </p:nvSpPr>
          <p:spPr bwMode="auto">
            <a:xfrm>
              <a:off x="323" y="3421"/>
              <a:ext cx="576" cy="367"/>
            </a:xfrm>
            <a:prstGeom prst="rect">
              <a:avLst/>
            </a:prstGeom>
            <a:solidFill>
              <a:srgbClr val="CCFFCC"/>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67" name="Text Box 40"/>
            <p:cNvSpPr txBox="1">
              <a:spLocks noChangeArrowheads="1"/>
            </p:cNvSpPr>
            <p:nvPr/>
          </p:nvSpPr>
          <p:spPr bwMode="auto">
            <a:xfrm>
              <a:off x="334" y="3429"/>
              <a:ext cx="569" cy="32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lnSpc>
                  <a:spcPct val="90000"/>
                </a:lnSpc>
              </a:pPr>
              <a:r>
                <a:rPr lang="en-US" altLang="en-US" sz="1600" b="0">
                  <a:latin typeface="Times New Roman" panose="02020603050405020304" pitchFamily="18" charset="0"/>
                </a:rPr>
                <a:t>Ethernet</a:t>
              </a:r>
            </a:p>
            <a:p>
              <a:pPr algn="ctr">
                <a:lnSpc>
                  <a:spcPct val="90000"/>
                </a:lnSpc>
              </a:pPr>
              <a:r>
                <a:rPr lang="en-US" altLang="en-US" sz="1600" b="0">
                  <a:latin typeface="Times New Roman" panose="02020603050405020304" pitchFamily="18" charset="0"/>
                </a:rPr>
                <a:t>interface</a:t>
              </a:r>
            </a:p>
          </p:txBody>
        </p:sp>
      </p:grpSp>
      <p:sp>
        <p:nvSpPr>
          <p:cNvPr id="35" name="Line 41"/>
          <p:cNvSpPr>
            <a:spLocks noChangeShapeType="1"/>
          </p:cNvSpPr>
          <p:nvPr/>
        </p:nvSpPr>
        <p:spPr bwMode="auto">
          <a:xfrm flipH="1">
            <a:off x="2690019" y="5959475"/>
            <a:ext cx="1587"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36" name="Line 42"/>
          <p:cNvSpPr>
            <a:spLocks noChangeShapeType="1"/>
          </p:cNvSpPr>
          <p:nvPr/>
        </p:nvSpPr>
        <p:spPr bwMode="auto">
          <a:xfrm flipH="1">
            <a:off x="2670969" y="4722812"/>
            <a:ext cx="541337"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37" name="Line 43"/>
          <p:cNvSpPr>
            <a:spLocks noChangeShapeType="1"/>
          </p:cNvSpPr>
          <p:nvPr/>
        </p:nvSpPr>
        <p:spPr bwMode="auto">
          <a:xfrm>
            <a:off x="3474244" y="4737100"/>
            <a:ext cx="541337"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38" name="Rectangle 37"/>
          <p:cNvSpPr>
            <a:spLocks noChangeArrowheads="1"/>
          </p:cNvSpPr>
          <p:nvPr/>
        </p:nvSpPr>
        <p:spPr bwMode="auto">
          <a:xfrm>
            <a:off x="3559969" y="5319712"/>
            <a:ext cx="906462" cy="606425"/>
          </a:xfrm>
          <a:prstGeom prst="rect">
            <a:avLst/>
          </a:prstGeom>
          <a:solidFill>
            <a:srgbClr val="CCFFCC"/>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39" name="Text Box 45"/>
          <p:cNvSpPr txBox="1">
            <a:spLocks noChangeArrowheads="1"/>
          </p:cNvSpPr>
          <p:nvPr/>
        </p:nvSpPr>
        <p:spPr bwMode="auto">
          <a:xfrm>
            <a:off x="3582194" y="5345112"/>
            <a:ext cx="895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lnSpc>
                <a:spcPct val="90000"/>
              </a:lnSpc>
            </a:pPr>
            <a:r>
              <a:rPr lang="en-US" altLang="en-US" sz="1600" b="0">
                <a:latin typeface="Times New Roman" panose="02020603050405020304" pitchFamily="18" charset="0"/>
              </a:rPr>
              <a:t>SONET</a:t>
            </a:r>
          </a:p>
          <a:p>
            <a:pPr algn="ctr">
              <a:lnSpc>
                <a:spcPct val="90000"/>
              </a:lnSpc>
            </a:pPr>
            <a:r>
              <a:rPr lang="en-US" altLang="en-US" sz="1600" b="0">
                <a:latin typeface="Times New Roman" panose="02020603050405020304" pitchFamily="18" charset="0"/>
              </a:rPr>
              <a:t>interface</a:t>
            </a:r>
          </a:p>
        </p:txBody>
      </p:sp>
      <p:sp>
        <p:nvSpPr>
          <p:cNvPr id="40" name="Rectangle 39"/>
          <p:cNvSpPr>
            <a:spLocks noChangeArrowheads="1"/>
          </p:cNvSpPr>
          <p:nvPr/>
        </p:nvSpPr>
        <p:spPr bwMode="auto">
          <a:xfrm>
            <a:off x="4834731" y="5332412"/>
            <a:ext cx="906463" cy="606425"/>
          </a:xfrm>
          <a:prstGeom prst="rect">
            <a:avLst/>
          </a:prstGeom>
          <a:solidFill>
            <a:srgbClr val="CCFFCC"/>
          </a:solidFill>
          <a:ln w="9525">
            <a:solidFill>
              <a:schemeClr val="tx1"/>
            </a:solidFill>
            <a:miter lim="800000"/>
            <a:headEnd/>
            <a:tailEnd/>
          </a:ln>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1" name="Text Box 47"/>
          <p:cNvSpPr txBox="1">
            <a:spLocks noChangeArrowheads="1"/>
          </p:cNvSpPr>
          <p:nvPr/>
        </p:nvSpPr>
        <p:spPr bwMode="auto">
          <a:xfrm>
            <a:off x="4849019" y="5383212"/>
            <a:ext cx="895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lnSpc>
                <a:spcPct val="90000"/>
              </a:lnSpc>
            </a:pPr>
            <a:r>
              <a:rPr lang="en-US" altLang="en-US" sz="1600" b="0">
                <a:latin typeface="Times New Roman" panose="02020603050405020304" pitchFamily="18" charset="0"/>
              </a:rPr>
              <a:t>SONET</a:t>
            </a:r>
          </a:p>
          <a:p>
            <a:pPr algn="ctr">
              <a:lnSpc>
                <a:spcPct val="90000"/>
              </a:lnSpc>
            </a:pPr>
            <a:r>
              <a:rPr lang="en-US" altLang="en-US" sz="1600" b="0">
                <a:latin typeface="Times New Roman" panose="02020603050405020304" pitchFamily="18" charset="0"/>
              </a:rPr>
              <a:t>interface</a:t>
            </a:r>
          </a:p>
        </p:txBody>
      </p:sp>
      <p:sp>
        <p:nvSpPr>
          <p:cNvPr id="42" name="Line 48"/>
          <p:cNvSpPr>
            <a:spLocks noChangeShapeType="1"/>
          </p:cNvSpPr>
          <p:nvPr/>
        </p:nvSpPr>
        <p:spPr bwMode="auto">
          <a:xfrm flipH="1">
            <a:off x="6625431" y="5919787"/>
            <a:ext cx="0" cy="3603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43" name="Line 49"/>
          <p:cNvSpPr>
            <a:spLocks noChangeShapeType="1"/>
          </p:cNvSpPr>
          <p:nvPr/>
        </p:nvSpPr>
        <p:spPr bwMode="auto">
          <a:xfrm flipH="1">
            <a:off x="6168231" y="6265862"/>
            <a:ext cx="23272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44" name="Line 50"/>
          <p:cNvSpPr>
            <a:spLocks noChangeShapeType="1"/>
          </p:cNvSpPr>
          <p:nvPr/>
        </p:nvSpPr>
        <p:spPr bwMode="auto">
          <a:xfrm>
            <a:off x="8077994" y="5922962"/>
            <a:ext cx="1587"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45" name="Line 51"/>
          <p:cNvSpPr>
            <a:spLocks noChangeShapeType="1"/>
          </p:cNvSpPr>
          <p:nvPr/>
        </p:nvSpPr>
        <p:spPr bwMode="auto">
          <a:xfrm flipH="1">
            <a:off x="5247481" y="4749800"/>
            <a:ext cx="541338" cy="6223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46" name="Line 52"/>
          <p:cNvSpPr>
            <a:spLocks noChangeShapeType="1"/>
          </p:cNvSpPr>
          <p:nvPr/>
        </p:nvSpPr>
        <p:spPr bwMode="auto">
          <a:xfrm>
            <a:off x="6065044" y="4749800"/>
            <a:ext cx="527050" cy="5953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47" name="Rectangle 46"/>
          <p:cNvSpPr>
            <a:spLocks noChangeArrowheads="1"/>
          </p:cNvSpPr>
          <p:nvPr/>
        </p:nvSpPr>
        <p:spPr bwMode="auto">
          <a:xfrm>
            <a:off x="2089944" y="3943350"/>
            <a:ext cx="2522537" cy="2162175"/>
          </a:xfrm>
          <a:prstGeom prst="rect">
            <a:avLst/>
          </a:prstGeom>
          <a:noFill/>
          <a:ln w="254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8" name="Rectangle 47"/>
          <p:cNvSpPr>
            <a:spLocks noChangeArrowheads="1"/>
          </p:cNvSpPr>
          <p:nvPr/>
        </p:nvSpPr>
        <p:spPr bwMode="auto">
          <a:xfrm>
            <a:off x="4722019" y="3943350"/>
            <a:ext cx="2522537" cy="2162175"/>
          </a:xfrm>
          <a:prstGeom prst="rect">
            <a:avLst/>
          </a:prstGeom>
          <a:noFill/>
          <a:ln w="254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endParaRPr lang="en-US" altLang="en-US"/>
          </a:p>
        </p:txBody>
      </p:sp>
      <p:sp>
        <p:nvSpPr>
          <p:cNvPr id="49" name="Line 55"/>
          <p:cNvSpPr>
            <a:spLocks noChangeShapeType="1"/>
          </p:cNvSpPr>
          <p:nvPr/>
        </p:nvSpPr>
        <p:spPr bwMode="auto">
          <a:xfrm flipH="1">
            <a:off x="3999706" y="5921375"/>
            <a:ext cx="1588"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50" name="Line 56"/>
          <p:cNvSpPr>
            <a:spLocks noChangeShapeType="1"/>
          </p:cNvSpPr>
          <p:nvPr/>
        </p:nvSpPr>
        <p:spPr bwMode="auto">
          <a:xfrm flipH="1">
            <a:off x="5260181" y="5934075"/>
            <a:ext cx="1588"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51" name="Line 57"/>
          <p:cNvSpPr>
            <a:spLocks noChangeShapeType="1"/>
          </p:cNvSpPr>
          <p:nvPr/>
        </p:nvSpPr>
        <p:spPr bwMode="auto">
          <a:xfrm>
            <a:off x="4017169" y="6265862"/>
            <a:ext cx="124618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52" name="Text Box 58"/>
          <p:cNvSpPr txBox="1">
            <a:spLocks noChangeArrowheads="1"/>
          </p:cNvSpPr>
          <p:nvPr/>
        </p:nvSpPr>
        <p:spPr bwMode="auto">
          <a:xfrm>
            <a:off x="805656" y="1157287"/>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a:solidFill>
                  <a:srgbClr val="3333FF"/>
                </a:solidFill>
                <a:latin typeface="Times New Roman" panose="02020603050405020304" pitchFamily="18" charset="0"/>
              </a:rPr>
              <a:t>host</a:t>
            </a:r>
          </a:p>
        </p:txBody>
      </p:sp>
      <p:sp>
        <p:nvSpPr>
          <p:cNvPr id="53" name="Text Box 59"/>
          <p:cNvSpPr txBox="1">
            <a:spLocks noChangeArrowheads="1"/>
          </p:cNvSpPr>
          <p:nvPr/>
        </p:nvSpPr>
        <p:spPr bwMode="auto">
          <a:xfrm>
            <a:off x="7760494" y="1143000"/>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a:solidFill>
                  <a:srgbClr val="3333FF"/>
                </a:solidFill>
                <a:latin typeface="Times New Roman" panose="02020603050405020304" pitchFamily="18" charset="0"/>
              </a:rPr>
              <a:t>host</a:t>
            </a:r>
          </a:p>
        </p:txBody>
      </p:sp>
      <p:sp>
        <p:nvSpPr>
          <p:cNvPr id="54" name="Text Box 60"/>
          <p:cNvSpPr txBox="1">
            <a:spLocks noChangeArrowheads="1"/>
          </p:cNvSpPr>
          <p:nvPr/>
        </p:nvSpPr>
        <p:spPr bwMode="auto">
          <a:xfrm>
            <a:off x="2926556" y="3540125"/>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a:solidFill>
                  <a:srgbClr val="FF0000"/>
                </a:solidFill>
                <a:latin typeface="Times New Roman" panose="02020603050405020304" pitchFamily="18" charset="0"/>
              </a:rPr>
              <a:t>router</a:t>
            </a:r>
          </a:p>
        </p:txBody>
      </p:sp>
      <p:sp>
        <p:nvSpPr>
          <p:cNvPr id="55" name="Text Box 61"/>
          <p:cNvSpPr txBox="1">
            <a:spLocks noChangeArrowheads="1"/>
          </p:cNvSpPr>
          <p:nvPr/>
        </p:nvSpPr>
        <p:spPr bwMode="auto">
          <a:xfrm>
            <a:off x="5557044" y="3554412"/>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800">
                <a:solidFill>
                  <a:srgbClr val="FF0000"/>
                </a:solidFill>
                <a:latin typeface="Times New Roman" panose="02020603050405020304" pitchFamily="18" charset="0"/>
              </a:rPr>
              <a:t>router</a:t>
            </a:r>
          </a:p>
        </p:txBody>
      </p:sp>
      <p:sp>
        <p:nvSpPr>
          <p:cNvPr id="56" name="Line 62"/>
          <p:cNvSpPr>
            <a:spLocks noChangeShapeType="1"/>
          </p:cNvSpPr>
          <p:nvPr/>
        </p:nvSpPr>
        <p:spPr bwMode="auto">
          <a:xfrm>
            <a:off x="1564481" y="2032000"/>
            <a:ext cx="6040438" cy="0"/>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57" name="Line 63"/>
          <p:cNvSpPr>
            <a:spLocks noChangeShapeType="1"/>
          </p:cNvSpPr>
          <p:nvPr/>
        </p:nvSpPr>
        <p:spPr bwMode="auto">
          <a:xfrm>
            <a:off x="1593056" y="3222625"/>
            <a:ext cx="6040438" cy="0"/>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58" name="Text Box 64"/>
          <p:cNvSpPr txBox="1">
            <a:spLocks noChangeArrowheads="1"/>
          </p:cNvSpPr>
          <p:nvPr/>
        </p:nvSpPr>
        <p:spPr bwMode="auto">
          <a:xfrm>
            <a:off x="3950494" y="1663700"/>
            <a:ext cx="1498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600">
                <a:solidFill>
                  <a:srgbClr val="FF9900"/>
                </a:solidFill>
                <a:latin typeface="Times New Roman" panose="02020603050405020304" pitchFamily="18" charset="0"/>
              </a:rPr>
              <a:t>HTTP message</a:t>
            </a:r>
          </a:p>
        </p:txBody>
      </p:sp>
      <p:sp>
        <p:nvSpPr>
          <p:cNvPr id="59" name="Text Box 65"/>
          <p:cNvSpPr txBox="1">
            <a:spLocks noChangeArrowheads="1"/>
          </p:cNvSpPr>
          <p:nvPr/>
        </p:nvSpPr>
        <p:spPr bwMode="auto">
          <a:xfrm>
            <a:off x="4048919" y="2868612"/>
            <a:ext cx="1352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600">
                <a:solidFill>
                  <a:srgbClr val="FF9900"/>
                </a:solidFill>
                <a:latin typeface="Times New Roman" panose="02020603050405020304" pitchFamily="18" charset="0"/>
              </a:rPr>
              <a:t>TCP segment</a:t>
            </a:r>
          </a:p>
        </p:txBody>
      </p:sp>
      <p:sp>
        <p:nvSpPr>
          <p:cNvPr id="60" name="Line 66"/>
          <p:cNvSpPr>
            <a:spLocks noChangeShapeType="1"/>
          </p:cNvSpPr>
          <p:nvPr/>
        </p:nvSpPr>
        <p:spPr bwMode="auto">
          <a:xfrm flipV="1">
            <a:off x="1566069" y="4427537"/>
            <a:ext cx="1301750" cy="0"/>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61" name="Line 67"/>
          <p:cNvSpPr>
            <a:spLocks noChangeShapeType="1"/>
          </p:cNvSpPr>
          <p:nvPr/>
        </p:nvSpPr>
        <p:spPr bwMode="auto">
          <a:xfrm flipV="1">
            <a:off x="3796506" y="4441825"/>
            <a:ext cx="1744663" cy="0"/>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62" name="Line 68"/>
          <p:cNvSpPr>
            <a:spLocks noChangeShapeType="1"/>
          </p:cNvSpPr>
          <p:nvPr/>
        </p:nvSpPr>
        <p:spPr bwMode="auto">
          <a:xfrm flipV="1">
            <a:off x="6414294" y="4427537"/>
            <a:ext cx="1176337" cy="0"/>
          </a:xfrm>
          <a:prstGeom prst="line">
            <a:avLst/>
          </a:prstGeom>
          <a:noFill/>
          <a:ln w="952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endParaRPr lang="en-US"/>
          </a:p>
        </p:txBody>
      </p:sp>
      <p:sp>
        <p:nvSpPr>
          <p:cNvPr id="63" name="Text Box 69"/>
          <p:cNvSpPr txBox="1">
            <a:spLocks noChangeArrowheads="1"/>
          </p:cNvSpPr>
          <p:nvPr/>
        </p:nvSpPr>
        <p:spPr bwMode="auto">
          <a:xfrm>
            <a:off x="1721644" y="4100512"/>
            <a:ext cx="1014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600">
                <a:solidFill>
                  <a:srgbClr val="FF9900"/>
                </a:solidFill>
                <a:latin typeface="Times New Roman" panose="02020603050405020304" pitchFamily="18" charset="0"/>
              </a:rPr>
              <a:t>IP packet</a:t>
            </a:r>
          </a:p>
        </p:txBody>
      </p:sp>
      <p:sp>
        <p:nvSpPr>
          <p:cNvPr id="64" name="Text Box 70"/>
          <p:cNvSpPr txBox="1">
            <a:spLocks noChangeArrowheads="1"/>
          </p:cNvSpPr>
          <p:nvPr/>
        </p:nvSpPr>
        <p:spPr bwMode="auto">
          <a:xfrm>
            <a:off x="6542881" y="4129087"/>
            <a:ext cx="1014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600">
                <a:solidFill>
                  <a:srgbClr val="FF9900"/>
                </a:solidFill>
                <a:latin typeface="Times New Roman" panose="02020603050405020304" pitchFamily="18" charset="0"/>
              </a:rPr>
              <a:t>IP packet</a:t>
            </a:r>
          </a:p>
        </p:txBody>
      </p:sp>
      <p:sp>
        <p:nvSpPr>
          <p:cNvPr id="65" name="Text Box 71"/>
          <p:cNvSpPr txBox="1">
            <a:spLocks noChangeArrowheads="1"/>
          </p:cNvSpPr>
          <p:nvPr/>
        </p:nvSpPr>
        <p:spPr bwMode="auto">
          <a:xfrm>
            <a:off x="4145756" y="4114800"/>
            <a:ext cx="1014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l"/>
            <a:r>
              <a:rPr lang="en-US" altLang="en-US" sz="1600">
                <a:solidFill>
                  <a:srgbClr val="FF9900"/>
                </a:solidFill>
                <a:latin typeface="Times New Roman" panose="02020603050405020304" pitchFamily="18" charset="0"/>
              </a:rPr>
              <a:t>IP packet</a:t>
            </a:r>
          </a:p>
        </p:txBody>
      </p:sp>
    </p:spTree>
    <p:extLst>
      <p:ext uri="{BB962C8B-B14F-4D97-AF65-F5344CB8AC3E}">
        <p14:creationId xmlns:p14="http://schemas.microsoft.com/office/powerpoint/2010/main" val="5923670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76200" y="152400"/>
            <a:ext cx="7010400" cy="1143000"/>
          </a:xfrm>
        </p:spPr>
        <p:txBody>
          <a:bodyPr/>
          <a:lstStyle/>
          <a:p>
            <a:pPr eaLnBrk="1" hangingPunct="1"/>
            <a:r>
              <a:rPr lang="en-US" altLang="en-US"/>
              <a:t>Layers/Encapsulation </a:t>
            </a:r>
            <a:r>
              <a:rPr lang="en-US" altLang="en-US" dirty="0"/>
              <a:t>in HTTP</a:t>
            </a:r>
          </a:p>
        </p:txBody>
      </p:sp>
      <p:sp>
        <p:nvSpPr>
          <p:cNvPr id="45060" name="Rectangle 14"/>
          <p:cNvSpPr>
            <a:spLocks noChangeArrowheads="1"/>
          </p:cNvSpPr>
          <p:nvPr/>
        </p:nvSpPr>
        <p:spPr bwMode="auto">
          <a:xfrm>
            <a:off x="1730375" y="4267200"/>
            <a:ext cx="1317625" cy="457200"/>
          </a:xfrm>
          <a:prstGeom prst="rect">
            <a:avLst/>
          </a:prstGeom>
          <a:solidFill>
            <a:schemeClr val="accent1"/>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1" name="Rectangle 15"/>
          <p:cNvSpPr>
            <a:spLocks noChangeArrowheads="1"/>
          </p:cNvSpPr>
          <p:nvPr/>
        </p:nvSpPr>
        <p:spPr bwMode="auto">
          <a:xfrm>
            <a:off x="1730375" y="4724400"/>
            <a:ext cx="1317625" cy="457200"/>
          </a:xfrm>
          <a:prstGeom prst="rect">
            <a:avLst/>
          </a:prstGeom>
          <a:solidFill>
            <a:schemeClr val="folHlink"/>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2" name="Rectangle 16"/>
          <p:cNvSpPr>
            <a:spLocks noChangeArrowheads="1"/>
          </p:cNvSpPr>
          <p:nvPr/>
        </p:nvSpPr>
        <p:spPr bwMode="auto">
          <a:xfrm>
            <a:off x="6988175" y="4267200"/>
            <a:ext cx="1317625" cy="457200"/>
          </a:xfrm>
          <a:prstGeom prst="rect">
            <a:avLst/>
          </a:prstGeom>
          <a:solidFill>
            <a:srgbClr val="3C82C0"/>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3" name="Rectangle 17"/>
          <p:cNvSpPr>
            <a:spLocks noChangeArrowheads="1"/>
          </p:cNvSpPr>
          <p:nvPr/>
        </p:nvSpPr>
        <p:spPr bwMode="auto">
          <a:xfrm>
            <a:off x="6988175" y="4724400"/>
            <a:ext cx="1317625" cy="457200"/>
          </a:xfrm>
          <a:prstGeom prst="rect">
            <a:avLst/>
          </a:prstGeom>
          <a:solidFill>
            <a:schemeClr val="folHlink"/>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4" name="Rectangle 18"/>
          <p:cNvSpPr>
            <a:spLocks noChangeArrowheads="1"/>
          </p:cNvSpPr>
          <p:nvPr/>
        </p:nvSpPr>
        <p:spPr bwMode="auto">
          <a:xfrm>
            <a:off x="1730375" y="3429000"/>
            <a:ext cx="1317625" cy="8382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5" name="Rectangle 19"/>
          <p:cNvSpPr>
            <a:spLocks noChangeArrowheads="1"/>
          </p:cNvSpPr>
          <p:nvPr/>
        </p:nvSpPr>
        <p:spPr bwMode="auto">
          <a:xfrm>
            <a:off x="1730375" y="2743200"/>
            <a:ext cx="1317625" cy="685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6" name="Rectangle 20"/>
          <p:cNvSpPr>
            <a:spLocks noChangeArrowheads="1"/>
          </p:cNvSpPr>
          <p:nvPr/>
        </p:nvSpPr>
        <p:spPr bwMode="auto">
          <a:xfrm>
            <a:off x="6988175" y="3429000"/>
            <a:ext cx="1317625" cy="838200"/>
          </a:xfrm>
          <a:prstGeom prst="rect">
            <a:avLst/>
          </a:prstGeom>
          <a:solidFill>
            <a:srgbClr val="D64A49"/>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7" name="Rectangle 21"/>
          <p:cNvSpPr>
            <a:spLocks noChangeArrowheads="1"/>
          </p:cNvSpPr>
          <p:nvPr/>
        </p:nvSpPr>
        <p:spPr bwMode="auto">
          <a:xfrm>
            <a:off x="6988175" y="2743200"/>
            <a:ext cx="1317625" cy="685800"/>
          </a:xfrm>
          <a:prstGeom prst="rect">
            <a:avLst/>
          </a:prstGeom>
          <a:solidFill>
            <a:srgbClr val="00D164"/>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68" name="Line 22"/>
          <p:cNvSpPr>
            <a:spLocks noChangeShapeType="1"/>
          </p:cNvSpPr>
          <p:nvPr/>
        </p:nvSpPr>
        <p:spPr bwMode="auto">
          <a:xfrm>
            <a:off x="2286000" y="2438400"/>
            <a:ext cx="0" cy="2514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69" name="Line 23"/>
          <p:cNvSpPr>
            <a:spLocks noChangeShapeType="1"/>
          </p:cNvSpPr>
          <p:nvPr/>
        </p:nvSpPr>
        <p:spPr bwMode="auto">
          <a:xfrm flipV="1">
            <a:off x="7620000" y="2438400"/>
            <a:ext cx="0" cy="2514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0" name="Line 24"/>
          <p:cNvSpPr>
            <a:spLocks noChangeShapeType="1"/>
          </p:cNvSpPr>
          <p:nvPr/>
        </p:nvSpPr>
        <p:spPr bwMode="auto">
          <a:xfrm>
            <a:off x="2286000" y="5562600"/>
            <a:ext cx="53340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71" name="Line 25"/>
          <p:cNvSpPr>
            <a:spLocks noChangeShapeType="1"/>
          </p:cNvSpPr>
          <p:nvPr/>
        </p:nvSpPr>
        <p:spPr bwMode="auto">
          <a:xfrm>
            <a:off x="2286000" y="5181600"/>
            <a:ext cx="0" cy="381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2" name="Line 26"/>
          <p:cNvSpPr>
            <a:spLocks noChangeShapeType="1"/>
          </p:cNvSpPr>
          <p:nvPr/>
        </p:nvSpPr>
        <p:spPr bwMode="auto">
          <a:xfrm>
            <a:off x="7620000" y="5181600"/>
            <a:ext cx="0" cy="38100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5073" name="Group 52"/>
          <p:cNvGrpSpPr>
            <a:grpSpLocks/>
          </p:cNvGrpSpPr>
          <p:nvPr/>
        </p:nvGrpSpPr>
        <p:grpSpPr bwMode="auto">
          <a:xfrm>
            <a:off x="3214688" y="2895600"/>
            <a:ext cx="3643312" cy="2212975"/>
            <a:chOff x="3214131" y="2895600"/>
            <a:chExt cx="3643869" cy="2212760"/>
          </a:xfrm>
        </p:grpSpPr>
        <p:sp>
          <p:nvSpPr>
            <p:cNvPr id="45081" name="Rectangle 4"/>
            <p:cNvSpPr>
              <a:spLocks noChangeArrowheads="1"/>
            </p:cNvSpPr>
            <p:nvPr/>
          </p:nvSpPr>
          <p:spPr bwMode="auto">
            <a:xfrm>
              <a:off x="3255319" y="29718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2" name="Rectangle 5"/>
            <p:cNvSpPr>
              <a:spLocks noChangeArrowheads="1"/>
            </p:cNvSpPr>
            <p:nvPr/>
          </p:nvSpPr>
          <p:spPr bwMode="auto">
            <a:xfrm rot="10800000">
              <a:off x="3406132" y="37338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3" name="Rectangle 6"/>
            <p:cNvSpPr>
              <a:spLocks noChangeArrowheads="1"/>
            </p:cNvSpPr>
            <p:nvPr/>
          </p:nvSpPr>
          <p:spPr bwMode="auto">
            <a:xfrm rot="10800000">
              <a:off x="3219408" y="3733800"/>
              <a:ext cx="208005" cy="3048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4" name="Rectangle 7"/>
            <p:cNvSpPr>
              <a:spLocks noChangeArrowheads="1"/>
            </p:cNvSpPr>
            <p:nvPr/>
          </p:nvSpPr>
          <p:spPr bwMode="auto">
            <a:xfrm rot="10800000">
              <a:off x="3560119" y="43434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5" name="Rectangle 8"/>
            <p:cNvSpPr>
              <a:spLocks noChangeArrowheads="1"/>
            </p:cNvSpPr>
            <p:nvPr/>
          </p:nvSpPr>
          <p:spPr bwMode="auto">
            <a:xfrm rot="10800000">
              <a:off x="3304059" y="4343400"/>
              <a:ext cx="277341" cy="3048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6" name="Rectangle 9"/>
            <p:cNvSpPr>
              <a:spLocks noChangeArrowheads="1"/>
            </p:cNvSpPr>
            <p:nvPr/>
          </p:nvSpPr>
          <p:spPr bwMode="auto">
            <a:xfrm rot="10800000">
              <a:off x="3214131" y="4343400"/>
              <a:ext cx="138670" cy="304800"/>
            </a:xfrm>
            <a:prstGeom prst="rect">
              <a:avLst/>
            </a:prstGeom>
            <a:solidFill>
              <a:schemeClr val="accent1"/>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7" name="Rectangle 10"/>
            <p:cNvSpPr>
              <a:spLocks noChangeArrowheads="1"/>
            </p:cNvSpPr>
            <p:nvPr/>
          </p:nvSpPr>
          <p:spPr bwMode="auto">
            <a:xfrm rot="10800000">
              <a:off x="3788719" y="48006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8" name="Rectangle 11"/>
            <p:cNvSpPr>
              <a:spLocks noChangeArrowheads="1"/>
            </p:cNvSpPr>
            <p:nvPr/>
          </p:nvSpPr>
          <p:spPr bwMode="auto">
            <a:xfrm rot="10800000">
              <a:off x="3532659" y="4800600"/>
              <a:ext cx="277341" cy="3048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89" name="Rectangle 12"/>
            <p:cNvSpPr>
              <a:spLocks noChangeArrowheads="1"/>
            </p:cNvSpPr>
            <p:nvPr/>
          </p:nvSpPr>
          <p:spPr bwMode="auto">
            <a:xfrm rot="10800000">
              <a:off x="3304059" y="4800600"/>
              <a:ext cx="277341" cy="304800"/>
            </a:xfrm>
            <a:prstGeom prst="rect">
              <a:avLst/>
            </a:prstGeom>
            <a:solidFill>
              <a:schemeClr val="accent1"/>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0" name="Rectangle 13"/>
            <p:cNvSpPr>
              <a:spLocks noChangeArrowheads="1"/>
            </p:cNvSpPr>
            <p:nvPr/>
          </p:nvSpPr>
          <p:spPr bwMode="auto">
            <a:xfrm rot="10800000">
              <a:off x="3220995" y="4800600"/>
              <a:ext cx="208005" cy="304800"/>
            </a:xfrm>
            <a:prstGeom prst="rect">
              <a:avLst/>
            </a:prstGeom>
            <a:solidFill>
              <a:schemeClr val="folHlink"/>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1" name="Rectangle 27"/>
            <p:cNvSpPr>
              <a:spLocks noChangeArrowheads="1"/>
            </p:cNvSpPr>
            <p:nvPr/>
          </p:nvSpPr>
          <p:spPr bwMode="auto">
            <a:xfrm>
              <a:off x="6228706" y="29718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2" name="Rectangle 28"/>
            <p:cNvSpPr>
              <a:spLocks noChangeArrowheads="1"/>
            </p:cNvSpPr>
            <p:nvPr/>
          </p:nvSpPr>
          <p:spPr bwMode="auto">
            <a:xfrm rot="10800000">
              <a:off x="6303319" y="37338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3" name="Rectangle 29"/>
            <p:cNvSpPr>
              <a:spLocks noChangeArrowheads="1"/>
            </p:cNvSpPr>
            <p:nvPr/>
          </p:nvSpPr>
          <p:spPr bwMode="auto">
            <a:xfrm rot="10800000">
              <a:off x="6116595" y="3733800"/>
              <a:ext cx="208005" cy="3048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4" name="Rectangle 30"/>
            <p:cNvSpPr>
              <a:spLocks noChangeArrowheads="1"/>
            </p:cNvSpPr>
            <p:nvPr/>
          </p:nvSpPr>
          <p:spPr bwMode="auto">
            <a:xfrm rot="10800000">
              <a:off x="6303319" y="43434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5" name="Rectangle 31"/>
            <p:cNvSpPr>
              <a:spLocks noChangeArrowheads="1"/>
            </p:cNvSpPr>
            <p:nvPr/>
          </p:nvSpPr>
          <p:spPr bwMode="auto">
            <a:xfrm rot="10800000">
              <a:off x="6047259" y="4343400"/>
              <a:ext cx="277341" cy="3048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6" name="Rectangle 32"/>
            <p:cNvSpPr>
              <a:spLocks noChangeArrowheads="1"/>
            </p:cNvSpPr>
            <p:nvPr/>
          </p:nvSpPr>
          <p:spPr bwMode="auto">
            <a:xfrm rot="10800000">
              <a:off x="5957331" y="4343400"/>
              <a:ext cx="138670" cy="304800"/>
            </a:xfrm>
            <a:prstGeom prst="rect">
              <a:avLst/>
            </a:prstGeom>
            <a:solidFill>
              <a:schemeClr val="accent1"/>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7" name="Rectangle 33"/>
            <p:cNvSpPr>
              <a:spLocks noChangeArrowheads="1"/>
            </p:cNvSpPr>
            <p:nvPr/>
          </p:nvSpPr>
          <p:spPr bwMode="auto">
            <a:xfrm rot="10800000">
              <a:off x="6303319" y="4800600"/>
              <a:ext cx="554681" cy="304800"/>
            </a:xfrm>
            <a:prstGeom prst="rect">
              <a:avLst/>
            </a:prstGeom>
            <a:solidFill>
              <a:srgbClr val="00CC66"/>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8" name="Rectangle 34"/>
            <p:cNvSpPr>
              <a:spLocks noChangeArrowheads="1"/>
            </p:cNvSpPr>
            <p:nvPr/>
          </p:nvSpPr>
          <p:spPr bwMode="auto">
            <a:xfrm rot="10800000">
              <a:off x="6047259" y="4800600"/>
              <a:ext cx="277341" cy="304800"/>
            </a:xfrm>
            <a:prstGeom prst="rect">
              <a:avLst/>
            </a:prstGeom>
            <a:solidFill>
              <a:schemeClr val="accent2"/>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099" name="Rectangle 35"/>
            <p:cNvSpPr>
              <a:spLocks noChangeArrowheads="1"/>
            </p:cNvSpPr>
            <p:nvPr/>
          </p:nvSpPr>
          <p:spPr bwMode="auto">
            <a:xfrm rot="10800000">
              <a:off x="5818659" y="4800600"/>
              <a:ext cx="277341" cy="304800"/>
            </a:xfrm>
            <a:prstGeom prst="rect">
              <a:avLst/>
            </a:prstGeom>
            <a:solidFill>
              <a:schemeClr val="accent1"/>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100" name="Rectangle 36"/>
            <p:cNvSpPr>
              <a:spLocks noChangeArrowheads="1"/>
            </p:cNvSpPr>
            <p:nvPr/>
          </p:nvSpPr>
          <p:spPr bwMode="auto">
            <a:xfrm rot="10800000">
              <a:off x="5735595" y="4800600"/>
              <a:ext cx="208005" cy="304800"/>
            </a:xfrm>
            <a:prstGeom prst="rect">
              <a:avLst/>
            </a:prstGeom>
            <a:solidFill>
              <a:schemeClr val="folHlink"/>
            </a:solidFill>
            <a:ln w="9525">
              <a:solidFill>
                <a:schemeClr val="tx1"/>
              </a:solidFill>
              <a:miter lim="800000"/>
              <a:headEnd/>
              <a:tailEnd/>
            </a:ln>
          </p:spPr>
          <p:txBody>
            <a:bodyPr wrap="none"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endParaRPr lang="en-US" altLang="en-US"/>
            </a:p>
          </p:txBody>
        </p:sp>
        <p:sp>
          <p:nvSpPr>
            <p:cNvPr id="45101" name="Text Box 37"/>
            <p:cNvSpPr txBox="1">
              <a:spLocks noChangeArrowheads="1"/>
            </p:cNvSpPr>
            <p:nvPr/>
          </p:nvSpPr>
          <p:spPr bwMode="auto">
            <a:xfrm>
              <a:off x="4250463" y="2895600"/>
              <a:ext cx="1560084" cy="3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l"/>
              <a:r>
                <a:rPr lang="en-US" altLang="en-US" sz="1400">
                  <a:solidFill>
                    <a:srgbClr val="000000"/>
                  </a:solidFill>
                  <a:latin typeface="Arial" charset="0"/>
                </a:rPr>
                <a:t>Get index.html</a:t>
              </a:r>
            </a:p>
          </p:txBody>
        </p:sp>
        <p:sp>
          <p:nvSpPr>
            <p:cNvPr id="45102" name="Text Box 38"/>
            <p:cNvSpPr txBox="1">
              <a:spLocks noChangeArrowheads="1"/>
            </p:cNvSpPr>
            <p:nvPr/>
          </p:nvSpPr>
          <p:spPr bwMode="auto">
            <a:xfrm>
              <a:off x="4267097" y="3657600"/>
              <a:ext cx="1526816" cy="3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l"/>
              <a:r>
                <a:rPr lang="en-US" altLang="en-US" sz="1400">
                  <a:solidFill>
                    <a:srgbClr val="000000"/>
                  </a:solidFill>
                  <a:latin typeface="Arial" charset="0"/>
                </a:rPr>
                <a:t>Connection ID</a:t>
              </a:r>
            </a:p>
          </p:txBody>
        </p:sp>
        <p:sp>
          <p:nvSpPr>
            <p:cNvPr id="45103" name="Text Box 39"/>
            <p:cNvSpPr txBox="1">
              <a:spLocks noChangeArrowheads="1"/>
            </p:cNvSpPr>
            <p:nvPr/>
          </p:nvSpPr>
          <p:spPr bwMode="auto">
            <a:xfrm>
              <a:off x="4038600" y="4343400"/>
              <a:ext cx="1983811" cy="3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r>
                <a:rPr lang="en-US" altLang="en-US" sz="1400">
                  <a:solidFill>
                    <a:srgbClr val="000000"/>
                  </a:solidFill>
                  <a:latin typeface="Arial" charset="0"/>
                </a:rPr>
                <a:t>Source/Destination</a:t>
              </a:r>
            </a:p>
          </p:txBody>
        </p:sp>
        <p:sp>
          <p:nvSpPr>
            <p:cNvPr id="45104" name="Text Box 40"/>
            <p:cNvSpPr txBox="1">
              <a:spLocks noChangeArrowheads="1"/>
            </p:cNvSpPr>
            <p:nvPr/>
          </p:nvSpPr>
          <p:spPr bwMode="auto">
            <a:xfrm>
              <a:off x="4309995" y="4800600"/>
              <a:ext cx="1441021" cy="30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l"/>
              <a:r>
                <a:rPr lang="en-US" altLang="en-US" sz="1400">
                  <a:solidFill>
                    <a:srgbClr val="000000"/>
                  </a:solidFill>
                  <a:latin typeface="Arial" charset="0"/>
                </a:rPr>
                <a:t>Link Address</a:t>
              </a:r>
            </a:p>
          </p:txBody>
        </p:sp>
      </p:grpSp>
      <p:sp>
        <p:nvSpPr>
          <p:cNvPr id="45074" name="Text Box 41"/>
          <p:cNvSpPr txBox="1">
            <a:spLocks noChangeArrowheads="1"/>
          </p:cNvSpPr>
          <p:nvPr/>
        </p:nvSpPr>
        <p:spPr bwMode="auto">
          <a:xfrm>
            <a:off x="1779588" y="2057400"/>
            <a:ext cx="1344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l"/>
            <a:r>
              <a:rPr lang="en-US" altLang="en-US" sz="2400" b="0">
                <a:solidFill>
                  <a:srgbClr val="FF0000"/>
                </a:solidFill>
                <a:latin typeface="Arial" charset="0"/>
              </a:rPr>
              <a:t>User A</a:t>
            </a:r>
          </a:p>
        </p:txBody>
      </p:sp>
      <p:sp>
        <p:nvSpPr>
          <p:cNvPr id="45075" name="Text Box 42"/>
          <p:cNvSpPr txBox="1">
            <a:spLocks noChangeArrowheads="1"/>
          </p:cNvSpPr>
          <p:nvPr/>
        </p:nvSpPr>
        <p:spPr bwMode="auto">
          <a:xfrm>
            <a:off x="7086600" y="2057400"/>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2" rIns="91420" bIns="45712">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l"/>
            <a:r>
              <a:rPr lang="en-US" altLang="en-US" sz="2400" b="0">
                <a:solidFill>
                  <a:srgbClr val="FF0000"/>
                </a:solidFill>
                <a:latin typeface="Arial" charset="0"/>
              </a:rPr>
              <a:t>User B</a:t>
            </a:r>
          </a:p>
        </p:txBody>
      </p:sp>
      <p:pic>
        <p:nvPicPr>
          <p:cNvPr id="45076" name="Picture 43" descr="MCj030408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513" y="241300"/>
            <a:ext cx="184308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7" name="Rectangle 4"/>
          <p:cNvSpPr>
            <a:spLocks noChangeArrowheads="1"/>
          </p:cNvSpPr>
          <p:nvPr/>
        </p:nvSpPr>
        <p:spPr bwMode="auto">
          <a:xfrm>
            <a:off x="76200" y="4724400"/>
            <a:ext cx="167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2" rIns="91420" bIns="45712"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r" eaLnBrk="1" hangingPunct="1"/>
            <a:r>
              <a:rPr lang="en-US" altLang="en-US" sz="1800" b="0">
                <a:solidFill>
                  <a:srgbClr val="000000"/>
                </a:solidFill>
                <a:latin typeface="Arial" charset="0"/>
              </a:rPr>
              <a:t>Link hardware</a:t>
            </a:r>
          </a:p>
        </p:txBody>
      </p:sp>
      <p:sp>
        <p:nvSpPr>
          <p:cNvPr id="45078" name="Rectangle 5"/>
          <p:cNvSpPr>
            <a:spLocks noChangeArrowheads="1"/>
          </p:cNvSpPr>
          <p:nvPr/>
        </p:nvSpPr>
        <p:spPr bwMode="auto">
          <a:xfrm>
            <a:off x="0" y="4192588"/>
            <a:ext cx="16764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2" rIns="91420" bIns="45712"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r" eaLnBrk="1" hangingPunct="1"/>
            <a:r>
              <a:rPr lang="en-US" altLang="en-US" sz="1800" b="0">
                <a:solidFill>
                  <a:srgbClr val="000000"/>
                </a:solidFill>
                <a:latin typeface="Arial" charset="0"/>
              </a:rPr>
              <a:t>Host-to-host </a:t>
            </a:r>
          </a:p>
          <a:p>
            <a:pPr algn="r" eaLnBrk="1" hangingPunct="1"/>
            <a:r>
              <a:rPr lang="en-US" altLang="en-US" sz="1800" b="0">
                <a:solidFill>
                  <a:srgbClr val="000000"/>
                </a:solidFill>
                <a:latin typeface="Arial" charset="0"/>
              </a:rPr>
              <a:t>connectivity</a:t>
            </a:r>
          </a:p>
        </p:txBody>
      </p:sp>
      <p:sp>
        <p:nvSpPr>
          <p:cNvPr id="45079" name="Rectangle 6"/>
          <p:cNvSpPr>
            <a:spLocks noChangeArrowheads="1"/>
          </p:cNvSpPr>
          <p:nvPr/>
        </p:nvSpPr>
        <p:spPr bwMode="auto">
          <a:xfrm>
            <a:off x="0" y="3505200"/>
            <a:ext cx="167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2" rIns="91420" bIns="45712"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r" eaLnBrk="1" hangingPunct="1"/>
            <a:r>
              <a:rPr lang="en-US" altLang="en-US" sz="1800" b="0">
                <a:solidFill>
                  <a:srgbClr val="000000"/>
                </a:solidFill>
                <a:latin typeface="Arial" charset="0"/>
              </a:rPr>
              <a:t>App-to-app </a:t>
            </a:r>
          </a:p>
          <a:p>
            <a:pPr algn="r" eaLnBrk="1" hangingPunct="1"/>
            <a:r>
              <a:rPr lang="en-US" altLang="en-US" sz="1800" b="0">
                <a:solidFill>
                  <a:srgbClr val="000000"/>
                </a:solidFill>
                <a:latin typeface="Arial" charset="0"/>
              </a:rPr>
              <a:t>channels</a:t>
            </a:r>
          </a:p>
        </p:txBody>
      </p:sp>
      <p:sp>
        <p:nvSpPr>
          <p:cNvPr id="45080" name="Rectangle 7"/>
          <p:cNvSpPr>
            <a:spLocks noChangeArrowheads="1"/>
          </p:cNvSpPr>
          <p:nvPr/>
        </p:nvSpPr>
        <p:spPr bwMode="auto">
          <a:xfrm>
            <a:off x="0" y="2817813"/>
            <a:ext cx="16764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2" rIns="91420" bIns="45712" anchor="ct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algn="r" eaLnBrk="1" hangingPunct="1"/>
            <a:r>
              <a:rPr lang="en-US" altLang="en-US" sz="1800" b="0">
                <a:solidFill>
                  <a:srgbClr val="000000"/>
                </a:solidFill>
                <a:latin typeface="Arial" charset="0"/>
              </a:rPr>
              <a:t>Application</a:t>
            </a:r>
          </a:p>
        </p:txBody>
      </p:sp>
    </p:spTree>
    <p:extLst>
      <p:ext uri="{BB962C8B-B14F-4D97-AF65-F5344CB8AC3E}">
        <p14:creationId xmlns:p14="http://schemas.microsoft.com/office/powerpoint/2010/main" val="61095255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r>
              <a:rPr lang="en-US" altLang="en-US" sz="4200" dirty="0">
                <a:ea typeface="ＭＳ Ｐゴシック" charset="-128"/>
              </a:rPr>
              <a:t>Internet Protocol Layers</a:t>
            </a:r>
          </a:p>
        </p:txBody>
      </p:sp>
      <p:sp>
        <p:nvSpPr>
          <p:cNvPr id="5" name="Text Box 4"/>
          <p:cNvSpPr txBox="1">
            <a:spLocks noChangeArrowheads="1"/>
          </p:cNvSpPr>
          <p:nvPr/>
        </p:nvSpPr>
        <p:spPr bwMode="auto">
          <a:xfrm>
            <a:off x="5627688" y="2857500"/>
            <a:ext cx="2746375" cy="1143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p>
            <a:pPr eaLnBrk="0" hangingPunct="0">
              <a:spcBef>
                <a:spcPct val="50000"/>
              </a:spcBef>
              <a:buClr>
                <a:srgbClr val="FF0000"/>
              </a:buClr>
              <a:defRPr/>
            </a:pPr>
            <a:r>
              <a:rPr lang="nl-NL" sz="1400" b="1">
                <a:ea typeface="ＭＳ Ｐゴシック" charset="0"/>
                <a:cs typeface="ＭＳ Ｐゴシック" charset="0"/>
              </a:rPr>
              <a:t>application layer</a:t>
            </a:r>
          </a:p>
        </p:txBody>
      </p:sp>
      <p:grpSp>
        <p:nvGrpSpPr>
          <p:cNvPr id="6" name="Group 5"/>
          <p:cNvGrpSpPr>
            <a:grpSpLocks/>
          </p:cNvGrpSpPr>
          <p:nvPr/>
        </p:nvGrpSpPr>
        <p:grpSpPr bwMode="auto">
          <a:xfrm>
            <a:off x="5627688" y="4005263"/>
            <a:ext cx="2746375" cy="893762"/>
            <a:chOff x="768" y="2316"/>
            <a:chExt cx="1536" cy="563"/>
          </a:xfrm>
        </p:grpSpPr>
        <p:sp>
          <p:nvSpPr>
            <p:cNvPr id="7" name="Text Box 6"/>
            <p:cNvSpPr txBox="1">
              <a:spLocks noChangeArrowheads="1"/>
            </p:cNvSpPr>
            <p:nvPr/>
          </p:nvSpPr>
          <p:spPr bwMode="auto">
            <a:xfrm>
              <a:off x="768" y="2316"/>
              <a:ext cx="1536" cy="17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gn="ctr" eaLnBrk="0" hangingPunct="0">
                <a:spcBef>
                  <a:spcPct val="50000"/>
                </a:spcBef>
                <a:buClr>
                  <a:srgbClr val="FF0000"/>
                </a:buClr>
                <a:defRPr/>
              </a:pPr>
              <a:r>
                <a:rPr lang="nl-NL" sz="1200" b="1" dirty="0">
                  <a:ea typeface="ＭＳ Ｐゴシック" charset="0"/>
                  <a:cs typeface="ＭＳ Ｐゴシック" charset="0"/>
                </a:rPr>
                <a:t>transport </a:t>
              </a:r>
              <a:r>
                <a:rPr lang="nl-NL" sz="1200" b="1" dirty="0" err="1">
                  <a:ea typeface="ＭＳ Ｐゴシック" charset="0"/>
                  <a:cs typeface="ＭＳ Ｐゴシック" charset="0"/>
                </a:rPr>
                <a:t>layer</a:t>
              </a:r>
              <a:r>
                <a:rPr lang="nl-NL" sz="1200" b="1" dirty="0">
                  <a:ea typeface="ＭＳ Ｐゴシック" charset="0"/>
                  <a:cs typeface="ＭＳ Ｐゴシック" charset="0"/>
                </a:rPr>
                <a:t> (TCP/UDP)</a:t>
              </a:r>
            </a:p>
          </p:txBody>
        </p:sp>
        <p:sp>
          <p:nvSpPr>
            <p:cNvPr id="8" name="Text Box 7"/>
            <p:cNvSpPr txBox="1">
              <a:spLocks noChangeArrowheads="1"/>
            </p:cNvSpPr>
            <p:nvPr/>
          </p:nvSpPr>
          <p:spPr bwMode="auto">
            <a:xfrm>
              <a:off x="768" y="2508"/>
              <a:ext cx="1536" cy="19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gn="ctr" eaLnBrk="0" hangingPunct="0">
                <a:spcBef>
                  <a:spcPct val="50000"/>
                </a:spcBef>
                <a:buClr>
                  <a:srgbClr val="FF0000"/>
                </a:buClr>
                <a:defRPr/>
              </a:pPr>
              <a:r>
                <a:rPr lang="nl-NL" sz="1400" b="1">
                  <a:ea typeface="ＭＳ Ｐゴシック" charset="0"/>
                  <a:cs typeface="ＭＳ Ｐゴシック" charset="0"/>
                </a:rPr>
                <a:t>network layer (IP)</a:t>
              </a:r>
            </a:p>
          </p:txBody>
        </p:sp>
        <p:sp>
          <p:nvSpPr>
            <p:cNvPr id="9" name="Text Box 8"/>
            <p:cNvSpPr txBox="1">
              <a:spLocks noChangeArrowheads="1"/>
            </p:cNvSpPr>
            <p:nvPr/>
          </p:nvSpPr>
          <p:spPr bwMode="auto">
            <a:xfrm>
              <a:off x="768" y="2703"/>
              <a:ext cx="1536" cy="17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gn="ctr" eaLnBrk="0" hangingPunct="0">
                <a:spcBef>
                  <a:spcPct val="50000"/>
                </a:spcBef>
                <a:buClr>
                  <a:srgbClr val="FF0000"/>
                </a:buClr>
                <a:defRPr/>
              </a:pPr>
              <a:r>
                <a:rPr lang="nl-NL" sz="1200" b="1" dirty="0">
                  <a:ea typeface="ＭＳ Ｐゴシック" charset="0"/>
                  <a:cs typeface="ＭＳ Ｐゴシック" charset="0"/>
                </a:rPr>
                <a:t>link </a:t>
              </a:r>
              <a:r>
                <a:rPr lang="nl-NL" sz="1200" b="1" dirty="0" err="1">
                  <a:ea typeface="ＭＳ Ｐゴシック" charset="0"/>
                  <a:cs typeface="ＭＳ Ｐゴシック" charset="0"/>
                </a:rPr>
                <a:t>layer</a:t>
              </a:r>
              <a:r>
                <a:rPr lang="nl-NL" sz="1200" b="1" dirty="0">
                  <a:ea typeface="ＭＳ Ｐゴシック" charset="0"/>
                  <a:cs typeface="ＭＳ Ｐゴシック" charset="0"/>
                </a:rPr>
                <a:t> (e.g. ethernet)</a:t>
              </a:r>
            </a:p>
          </p:txBody>
        </p:sp>
      </p:grpSp>
      <p:sp>
        <p:nvSpPr>
          <p:cNvPr id="11" name="Text Box 10"/>
          <p:cNvSpPr txBox="1">
            <a:spLocks noChangeArrowheads="1"/>
          </p:cNvSpPr>
          <p:nvPr/>
        </p:nvSpPr>
        <p:spPr bwMode="auto">
          <a:xfrm>
            <a:off x="1063625" y="2867025"/>
            <a:ext cx="2593975" cy="1143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p>
            <a:pPr eaLnBrk="0" hangingPunct="0">
              <a:spcBef>
                <a:spcPct val="50000"/>
              </a:spcBef>
              <a:buClr>
                <a:srgbClr val="FF0000"/>
              </a:buClr>
              <a:defRPr/>
            </a:pPr>
            <a:r>
              <a:rPr lang="nl-NL" sz="1400" b="1">
                <a:ea typeface="ＭＳ Ｐゴシック" charset="0"/>
                <a:cs typeface="ＭＳ Ｐゴシック" charset="0"/>
              </a:rPr>
              <a:t>application layer</a:t>
            </a:r>
          </a:p>
        </p:txBody>
      </p:sp>
      <p:grpSp>
        <p:nvGrpSpPr>
          <p:cNvPr id="12" name="Group 11"/>
          <p:cNvGrpSpPr>
            <a:grpSpLocks/>
          </p:cNvGrpSpPr>
          <p:nvPr/>
        </p:nvGrpSpPr>
        <p:grpSpPr bwMode="auto">
          <a:xfrm>
            <a:off x="1063625" y="4014788"/>
            <a:ext cx="2593975" cy="893762"/>
            <a:chOff x="768" y="2316"/>
            <a:chExt cx="1536" cy="563"/>
          </a:xfrm>
        </p:grpSpPr>
        <p:sp>
          <p:nvSpPr>
            <p:cNvPr id="13" name="Text Box 12"/>
            <p:cNvSpPr txBox="1">
              <a:spLocks noChangeArrowheads="1"/>
            </p:cNvSpPr>
            <p:nvPr/>
          </p:nvSpPr>
          <p:spPr bwMode="auto">
            <a:xfrm>
              <a:off x="768" y="2316"/>
              <a:ext cx="1536" cy="17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gn="ctr" eaLnBrk="0" hangingPunct="0">
                <a:spcBef>
                  <a:spcPct val="50000"/>
                </a:spcBef>
                <a:buClr>
                  <a:srgbClr val="FF0000"/>
                </a:buClr>
                <a:defRPr/>
              </a:pPr>
              <a:r>
                <a:rPr lang="nl-NL" sz="1200" b="1" dirty="0">
                  <a:ea typeface="ＭＳ Ｐゴシック" charset="0"/>
                  <a:cs typeface="ＭＳ Ｐゴシック" charset="0"/>
                </a:rPr>
                <a:t>transport </a:t>
              </a:r>
              <a:r>
                <a:rPr lang="nl-NL" sz="1200" b="1" dirty="0" err="1">
                  <a:ea typeface="ＭＳ Ｐゴシック" charset="0"/>
                  <a:cs typeface="ＭＳ Ｐゴシック" charset="0"/>
                </a:rPr>
                <a:t>layer</a:t>
              </a:r>
              <a:r>
                <a:rPr lang="nl-NL" sz="1200" b="1" dirty="0">
                  <a:ea typeface="ＭＳ Ｐゴシック" charset="0"/>
                  <a:cs typeface="ＭＳ Ｐゴシック" charset="0"/>
                </a:rPr>
                <a:t> (TCP/UDP)</a:t>
              </a:r>
            </a:p>
          </p:txBody>
        </p:sp>
        <p:sp>
          <p:nvSpPr>
            <p:cNvPr id="14" name="Text Box 13"/>
            <p:cNvSpPr txBox="1">
              <a:spLocks noChangeArrowheads="1"/>
            </p:cNvSpPr>
            <p:nvPr/>
          </p:nvSpPr>
          <p:spPr bwMode="auto">
            <a:xfrm>
              <a:off x="768" y="2508"/>
              <a:ext cx="1536" cy="19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gn="ctr" eaLnBrk="0" hangingPunct="0">
                <a:spcBef>
                  <a:spcPct val="50000"/>
                </a:spcBef>
                <a:buClr>
                  <a:srgbClr val="FF0000"/>
                </a:buClr>
                <a:defRPr/>
              </a:pPr>
              <a:r>
                <a:rPr lang="nl-NL" sz="1400" b="1">
                  <a:ea typeface="ＭＳ Ｐゴシック" charset="0"/>
                  <a:cs typeface="ＭＳ Ｐゴシック" charset="0"/>
                </a:rPr>
                <a:t>network layer (IP)</a:t>
              </a:r>
            </a:p>
          </p:txBody>
        </p:sp>
        <p:sp>
          <p:nvSpPr>
            <p:cNvPr id="15" name="Text Box 14"/>
            <p:cNvSpPr txBox="1">
              <a:spLocks noChangeArrowheads="1"/>
            </p:cNvSpPr>
            <p:nvPr/>
          </p:nvSpPr>
          <p:spPr bwMode="auto">
            <a:xfrm>
              <a:off x="768" y="2703"/>
              <a:ext cx="1536" cy="17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gn="ctr" eaLnBrk="0" hangingPunct="0">
                <a:spcBef>
                  <a:spcPct val="50000"/>
                </a:spcBef>
                <a:buClr>
                  <a:srgbClr val="FF0000"/>
                </a:buClr>
                <a:defRPr/>
              </a:pPr>
              <a:r>
                <a:rPr lang="nl-NL" sz="1200" b="1" dirty="0">
                  <a:ea typeface="ＭＳ Ｐゴシック" charset="0"/>
                  <a:cs typeface="ＭＳ Ｐゴシック" charset="0"/>
                </a:rPr>
                <a:t>link </a:t>
              </a:r>
              <a:r>
                <a:rPr lang="nl-NL" sz="1200" b="1" dirty="0" err="1">
                  <a:ea typeface="ＭＳ Ｐゴシック" charset="0"/>
                  <a:cs typeface="ＭＳ Ｐゴシック" charset="0"/>
                </a:rPr>
                <a:t>layer</a:t>
              </a:r>
              <a:r>
                <a:rPr lang="nl-NL" sz="1200" b="1" dirty="0">
                  <a:ea typeface="ＭＳ Ｐゴシック" charset="0"/>
                  <a:cs typeface="ＭＳ Ｐゴシック" charset="0"/>
                </a:rPr>
                <a:t> (e.g. ethernet)</a:t>
              </a:r>
            </a:p>
          </p:txBody>
        </p:sp>
      </p:grpSp>
      <p:pic>
        <p:nvPicPr>
          <p:cNvPr id="18" name="Picture 18" descr="01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700213"/>
            <a:ext cx="1285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9"/>
          <p:cNvSpPr>
            <a:spLocks noChangeArrowheads="1"/>
          </p:cNvSpPr>
          <p:nvPr/>
        </p:nvSpPr>
        <p:spPr bwMode="auto">
          <a:xfrm>
            <a:off x="1196975" y="3124200"/>
            <a:ext cx="2330450" cy="522288"/>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spAutoFit/>
          </a:bodyPr>
          <a:lstStyle/>
          <a:p>
            <a:pPr algn="ctr" eaLnBrk="0" hangingPunct="0">
              <a:spcBef>
                <a:spcPct val="20000"/>
              </a:spcBef>
              <a:buClr>
                <a:srgbClr val="FF0000"/>
              </a:buClr>
              <a:defRPr/>
            </a:pPr>
            <a:r>
              <a:rPr lang="en-US" b="1" dirty="0">
                <a:ea typeface="ＭＳ Ｐゴシック" charset="0"/>
                <a:cs typeface="ＭＳ Ｐゴシック" charset="0"/>
              </a:rPr>
              <a:t>User Process</a:t>
            </a:r>
            <a:endParaRPr lang="ru-RU" b="1" dirty="0">
              <a:ea typeface="ＭＳ Ｐゴシック" charset="0"/>
              <a:cs typeface="ＭＳ Ｐゴシック" charset="0"/>
            </a:endParaRPr>
          </a:p>
        </p:txBody>
      </p:sp>
      <p:sp>
        <p:nvSpPr>
          <p:cNvPr id="20" name="Oval 20"/>
          <p:cNvSpPr>
            <a:spLocks noChangeArrowheads="1"/>
          </p:cNvSpPr>
          <p:nvPr/>
        </p:nvSpPr>
        <p:spPr bwMode="auto">
          <a:xfrm>
            <a:off x="5826125" y="3132138"/>
            <a:ext cx="2330450" cy="522287"/>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spAutoFit/>
          </a:bodyPr>
          <a:lstStyle/>
          <a:p>
            <a:pPr algn="ctr" eaLnBrk="0" hangingPunct="0">
              <a:spcBef>
                <a:spcPct val="20000"/>
              </a:spcBef>
              <a:buClr>
                <a:srgbClr val="FF0000"/>
              </a:buClr>
              <a:defRPr/>
            </a:pPr>
            <a:r>
              <a:rPr lang="en-US" b="1" dirty="0">
                <a:ea typeface="ＭＳ Ｐゴシック" charset="0"/>
                <a:cs typeface="ＭＳ Ｐゴシック" charset="0"/>
              </a:rPr>
              <a:t>User Process</a:t>
            </a:r>
            <a:endParaRPr lang="ru-RU" b="1" dirty="0">
              <a:ea typeface="ＭＳ Ｐゴシック" charset="0"/>
              <a:cs typeface="ＭＳ Ｐゴシック" charset="0"/>
            </a:endParaRPr>
          </a:p>
        </p:txBody>
      </p:sp>
      <p:pic>
        <p:nvPicPr>
          <p:cNvPr id="22" name="Picture 22" descr="01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681163"/>
            <a:ext cx="1285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3"/>
          <p:cNvSpPr>
            <a:spLocks noChangeArrowheads="1"/>
          </p:cNvSpPr>
          <p:nvPr/>
        </p:nvSpPr>
        <p:spPr bwMode="auto">
          <a:xfrm>
            <a:off x="1890712" y="3562350"/>
            <a:ext cx="1068277" cy="492125"/>
          </a:xfrm>
          <a:prstGeom prst="rect">
            <a:avLst/>
          </a:prstGeom>
          <a:solidFill>
            <a:schemeClr val="accent1">
              <a:lumMod val="40000"/>
              <a:lumOff val="60000"/>
            </a:schemeClr>
          </a:solidFill>
          <a:ln w="9525">
            <a:solidFill>
              <a:schemeClr val="tx1"/>
            </a:solidFill>
            <a:miter lim="800000"/>
            <a:headEnd/>
            <a:tailEnd/>
          </a:ln>
          <a:effectLst/>
        </p:spPr>
        <p:txBody>
          <a:bodyPr lIns="90000" tIns="46800" rIns="90000" bIns="46800" anchor="ctr"/>
          <a:lstStyle/>
          <a:p>
            <a:pPr algn="ctr" eaLnBrk="0" hangingPunct="0">
              <a:spcBef>
                <a:spcPct val="20000"/>
              </a:spcBef>
              <a:buClr>
                <a:srgbClr val="FF0000"/>
              </a:buClr>
              <a:defRPr/>
            </a:pPr>
            <a:r>
              <a:rPr lang="en-US" sz="1800" b="1" dirty="0">
                <a:ea typeface="ＭＳ Ｐゴシック" charset="0"/>
                <a:cs typeface="ＭＳ Ｐゴシック" charset="0"/>
              </a:rPr>
              <a:t>Socket</a:t>
            </a:r>
            <a:endParaRPr lang="ru-RU" sz="1800" b="1" dirty="0">
              <a:ea typeface="ＭＳ Ｐゴシック" charset="0"/>
              <a:cs typeface="ＭＳ Ｐゴシック" charset="0"/>
            </a:endParaRPr>
          </a:p>
        </p:txBody>
      </p:sp>
      <p:sp>
        <p:nvSpPr>
          <p:cNvPr id="25" name="Rectangle 25"/>
          <p:cNvSpPr>
            <a:spLocks noChangeArrowheads="1"/>
          </p:cNvSpPr>
          <p:nvPr/>
        </p:nvSpPr>
        <p:spPr bwMode="auto">
          <a:xfrm>
            <a:off x="6527799" y="3562350"/>
            <a:ext cx="1082675" cy="492125"/>
          </a:xfrm>
          <a:prstGeom prst="rect">
            <a:avLst/>
          </a:prstGeom>
          <a:solidFill>
            <a:schemeClr val="accent1">
              <a:lumMod val="40000"/>
              <a:lumOff val="60000"/>
            </a:schemeClr>
          </a:solidFill>
          <a:ln w="9525">
            <a:solidFill>
              <a:schemeClr val="tx1"/>
            </a:solidFill>
            <a:miter lim="800000"/>
            <a:headEnd/>
            <a:tailEnd/>
          </a:ln>
          <a:effectLst/>
        </p:spPr>
        <p:txBody>
          <a:bodyPr lIns="90000" tIns="46800" rIns="90000" bIns="46800" anchor="ctr"/>
          <a:lstStyle/>
          <a:p>
            <a:pPr algn="ctr" eaLnBrk="0" hangingPunct="0">
              <a:spcBef>
                <a:spcPct val="20000"/>
              </a:spcBef>
              <a:buClr>
                <a:srgbClr val="FF0000"/>
              </a:buClr>
              <a:defRPr/>
            </a:pPr>
            <a:r>
              <a:rPr lang="en-US" sz="1800" b="1" dirty="0">
                <a:ea typeface="ＭＳ Ｐゴシック" charset="0"/>
                <a:cs typeface="ＭＳ Ｐゴシック" charset="0"/>
              </a:rPr>
              <a:t>Socket</a:t>
            </a:r>
            <a:endParaRPr lang="ru-RU" sz="1800" b="1" dirty="0">
              <a:ea typeface="ＭＳ Ｐゴシック" charset="0"/>
              <a:cs typeface="ＭＳ Ｐゴシック" charset="0"/>
            </a:endParaRPr>
          </a:p>
        </p:txBody>
      </p:sp>
      <p:grpSp>
        <p:nvGrpSpPr>
          <p:cNvPr id="29" name="Group 29"/>
          <p:cNvGrpSpPr>
            <a:grpSpLocks/>
          </p:cNvGrpSpPr>
          <p:nvPr/>
        </p:nvGrpSpPr>
        <p:grpSpPr bwMode="auto">
          <a:xfrm>
            <a:off x="3427413" y="4508499"/>
            <a:ext cx="2468562" cy="401638"/>
            <a:chOff x="2404" y="2925"/>
            <a:chExt cx="1196" cy="253"/>
          </a:xfrm>
        </p:grpSpPr>
        <p:sp>
          <p:nvSpPr>
            <p:cNvPr id="30" name="Line 30"/>
            <p:cNvSpPr>
              <a:spLocks noChangeShapeType="1"/>
            </p:cNvSpPr>
            <p:nvPr/>
          </p:nvSpPr>
          <p:spPr bwMode="auto">
            <a:xfrm>
              <a:off x="2404" y="3129"/>
              <a:ext cx="1196" cy="0"/>
            </a:xfrm>
            <a:prstGeom prst="line">
              <a:avLst/>
            </a:prstGeom>
            <a:noFill/>
            <a:ln w="9525">
              <a:solidFill>
                <a:schemeClr val="tx1"/>
              </a:solidFill>
              <a:round/>
              <a:headEnd type="stealth" w="med" len="lg"/>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defRPr/>
              </a:pPr>
              <a:endParaRPr lang="en-US">
                <a:ea typeface="ＭＳ Ｐゴシック" charset="0"/>
                <a:cs typeface="ＭＳ Ｐゴシック" charset="0"/>
              </a:endParaRPr>
            </a:p>
          </p:txBody>
        </p:sp>
        <p:sp>
          <p:nvSpPr>
            <p:cNvPr id="31" name="Text Box 31"/>
            <p:cNvSpPr txBox="1">
              <a:spLocks noChangeArrowheads="1"/>
            </p:cNvSpPr>
            <p:nvPr/>
          </p:nvSpPr>
          <p:spPr bwMode="auto">
            <a:xfrm>
              <a:off x="2569" y="2925"/>
              <a:ext cx="865" cy="2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000" tIns="46800" rIns="90000" bIns="46800">
              <a:spAutoFit/>
            </a:bodyPr>
            <a:lstStyle/>
            <a:p>
              <a:pPr eaLnBrk="0" hangingPunct="0">
                <a:spcBef>
                  <a:spcPct val="20000"/>
                </a:spcBef>
                <a:buClr>
                  <a:srgbClr val="FF0000"/>
                </a:buClr>
                <a:defRPr/>
              </a:pPr>
              <a:r>
                <a:rPr lang="en-US" b="1" dirty="0">
                  <a:ea typeface="ＭＳ Ｐゴシック" charset="0"/>
                  <a:cs typeface="ＭＳ Ｐゴシック" charset="0"/>
                </a:rPr>
                <a:t>Internet</a:t>
              </a:r>
              <a:endParaRPr lang="ru-RU" b="1" dirty="0">
                <a:ea typeface="ＭＳ Ｐゴシック" charset="0"/>
                <a:cs typeface="ＭＳ Ｐゴシック" charset="0"/>
              </a:endParaRPr>
            </a:p>
          </p:txBody>
        </p:sp>
      </p:grpSp>
    </p:spTree>
    <p:extLst>
      <p:ext uri="{BB962C8B-B14F-4D97-AF65-F5344CB8AC3E}">
        <p14:creationId xmlns:p14="http://schemas.microsoft.com/office/powerpoint/2010/main" val="86345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Textbooks</a:t>
            </a:r>
          </a:p>
        </p:txBody>
      </p:sp>
      <p:sp>
        <p:nvSpPr>
          <p:cNvPr id="57347" name="Rectangle 3"/>
          <p:cNvSpPr>
            <a:spLocks noGrp="1" noChangeArrowheads="1"/>
          </p:cNvSpPr>
          <p:nvPr>
            <p:ph idx="1"/>
          </p:nvPr>
        </p:nvSpPr>
        <p:spPr/>
        <p:txBody>
          <a:bodyPr/>
          <a:lstStyle/>
          <a:p>
            <a:r>
              <a:rPr lang="en-US" altLang="en-US" sz="2800" dirty="0"/>
              <a:t>No required book</a:t>
            </a:r>
          </a:p>
          <a:p>
            <a:r>
              <a:rPr lang="en-US" altLang="en-US" sz="2800" dirty="0"/>
              <a:t>Books on reserve</a:t>
            </a:r>
          </a:p>
          <a:p>
            <a:pPr lvl="1"/>
            <a:r>
              <a:rPr lang="en-US" sz="2400" dirty="0"/>
              <a:t>Communication Networks: A Concise Introduction, Jean </a:t>
            </a:r>
            <a:r>
              <a:rPr lang="en-US" sz="2400" dirty="0" err="1"/>
              <a:t>Walrand</a:t>
            </a:r>
            <a:r>
              <a:rPr lang="en-US" sz="2400" dirty="0"/>
              <a:t> and </a:t>
            </a:r>
            <a:r>
              <a:rPr lang="en-US" sz="2400" dirty="0" err="1"/>
              <a:t>Shyam</a:t>
            </a:r>
            <a:r>
              <a:rPr lang="en-US" sz="2400" dirty="0"/>
              <a:t> Parekh</a:t>
            </a:r>
          </a:p>
          <a:p>
            <a:pPr lvl="1"/>
            <a:endParaRPr lang="en-US" altLang="en-US" sz="2400" i="1" dirty="0"/>
          </a:p>
          <a:p>
            <a:pPr lvl="1"/>
            <a:r>
              <a:rPr lang="en-US" altLang="en-US" sz="2400" i="1" dirty="0"/>
              <a:t>Computer Networking: A Top-Down Approach Featuring the Internet</a:t>
            </a:r>
            <a:r>
              <a:rPr lang="en-US" altLang="en-US" sz="2400" dirty="0"/>
              <a:t>, by Kurose and Ross </a:t>
            </a:r>
          </a:p>
          <a:p>
            <a:pPr lvl="1"/>
            <a:endParaRPr lang="en-US" altLang="en-US" sz="2400" i="1" dirty="0"/>
          </a:p>
          <a:p>
            <a:pPr lvl="1"/>
            <a:r>
              <a:rPr lang="en-US" altLang="en-US" sz="2400" i="1" dirty="0"/>
              <a:t>Computer Networks</a:t>
            </a:r>
            <a:r>
              <a:rPr lang="en-US" altLang="en-US" sz="2400" dirty="0"/>
              <a:t>, by Tanenbaum</a:t>
            </a:r>
          </a:p>
          <a:p>
            <a:pPr lvl="1"/>
            <a:endParaRPr lang="en-US" altLang="en-US" sz="2400" dirty="0"/>
          </a:p>
          <a:p>
            <a:pPr lvl="1"/>
            <a:endParaRPr lang="en-US" altLang="en-US" sz="2400" dirty="0"/>
          </a:p>
        </p:txBody>
      </p:sp>
    </p:spTree>
    <p:extLst>
      <p:ext uri="{BB962C8B-B14F-4D97-AF65-F5344CB8AC3E}">
        <p14:creationId xmlns:p14="http://schemas.microsoft.com/office/powerpoint/2010/main" val="3376397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7156449" y="469175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1074" name="Group 347"/>
          <p:cNvGrpSpPr>
            <a:grpSpLocks/>
          </p:cNvGrpSpPr>
          <p:nvPr/>
        </p:nvGrpSpPr>
        <p:grpSpPr bwMode="auto">
          <a:xfrm>
            <a:off x="7758112" y="545375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131077" name="Freeform 3"/>
          <p:cNvSpPr>
            <a:spLocks/>
          </p:cNvSpPr>
          <p:nvPr/>
        </p:nvSpPr>
        <p:spPr bwMode="auto">
          <a:xfrm>
            <a:off x="7307262" y="278199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1078" name="Group 180"/>
          <p:cNvGrpSpPr>
            <a:grpSpLocks/>
          </p:cNvGrpSpPr>
          <p:nvPr/>
        </p:nvGrpSpPr>
        <p:grpSpPr bwMode="auto">
          <a:xfrm>
            <a:off x="7507287" y="3289994"/>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131079" name="Freeform 2"/>
          <p:cNvSpPr>
            <a:spLocks/>
          </p:cNvSpPr>
          <p:nvPr/>
        </p:nvSpPr>
        <p:spPr bwMode="auto">
          <a:xfrm>
            <a:off x="3995737" y="198348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080" name="Text Box 8"/>
          <p:cNvSpPr txBox="1">
            <a:spLocks noChangeArrowheads="1"/>
          </p:cNvSpPr>
          <p:nvPr/>
        </p:nvSpPr>
        <p:spPr bwMode="auto">
          <a:xfrm>
            <a:off x="2894012" y="759519"/>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solidFill>
                  <a:srgbClr val="000099"/>
                </a:solidFill>
              </a:rPr>
              <a:t>source</a:t>
            </a:r>
          </a:p>
        </p:txBody>
      </p:sp>
      <p:sp>
        <p:nvSpPr>
          <p:cNvPr id="131081" name="Freeform 10"/>
          <p:cNvSpPr>
            <a:spLocks/>
          </p:cNvSpPr>
          <p:nvPr/>
        </p:nvSpPr>
        <p:spPr bwMode="auto">
          <a:xfrm>
            <a:off x="4046537" y="118655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82" name="Rectangle 23"/>
          <p:cNvSpPr>
            <a:spLocks noChangeArrowheads="1"/>
          </p:cNvSpPr>
          <p:nvPr/>
        </p:nvSpPr>
        <p:spPr bwMode="auto">
          <a:xfrm>
            <a:off x="2822574" y="119608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83" name="Rectangle 24"/>
          <p:cNvSpPr>
            <a:spLocks noChangeArrowheads="1"/>
          </p:cNvSpPr>
          <p:nvPr/>
        </p:nvSpPr>
        <p:spPr bwMode="auto">
          <a:xfrm>
            <a:off x="2774949" y="1267519"/>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84" name="Line 25"/>
          <p:cNvSpPr>
            <a:spLocks noChangeShapeType="1"/>
          </p:cNvSpPr>
          <p:nvPr/>
        </p:nvSpPr>
        <p:spPr bwMode="auto">
          <a:xfrm>
            <a:off x="2774949" y="158501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26"/>
          <p:cNvSpPr txBox="1">
            <a:spLocks noChangeArrowheads="1"/>
          </p:cNvSpPr>
          <p:nvPr/>
        </p:nvSpPr>
        <p:spPr bwMode="auto">
          <a:xfrm>
            <a:off x="2732087" y="1234181"/>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b="0" dirty="0"/>
              <a:t>application</a:t>
            </a:r>
          </a:p>
          <a:p>
            <a:pPr algn="ctr">
              <a:lnSpc>
                <a:spcPct val="110000"/>
              </a:lnSpc>
            </a:pPr>
            <a:r>
              <a:rPr lang="en-US" altLang="en-US" sz="1800" b="0" dirty="0"/>
              <a:t>transport</a:t>
            </a:r>
          </a:p>
          <a:p>
            <a:pPr algn="ctr">
              <a:lnSpc>
                <a:spcPct val="110000"/>
              </a:lnSpc>
            </a:pPr>
            <a:r>
              <a:rPr lang="en-US" altLang="en-US" sz="1800" b="0" dirty="0"/>
              <a:t>network</a:t>
            </a:r>
          </a:p>
          <a:p>
            <a:pPr algn="ctr">
              <a:lnSpc>
                <a:spcPct val="110000"/>
              </a:lnSpc>
            </a:pPr>
            <a:r>
              <a:rPr lang="en-US" altLang="en-US" sz="1800" b="0" dirty="0"/>
              <a:t>link</a:t>
            </a:r>
          </a:p>
          <a:p>
            <a:pPr algn="ctr">
              <a:lnSpc>
                <a:spcPct val="110000"/>
              </a:lnSpc>
            </a:pPr>
            <a:r>
              <a:rPr lang="en-US" altLang="en-US" sz="1800" b="0" dirty="0"/>
              <a:t>physical</a:t>
            </a:r>
          </a:p>
        </p:txBody>
      </p:sp>
      <p:sp>
        <p:nvSpPr>
          <p:cNvPr id="131086" name="Line 27"/>
          <p:cNvSpPr>
            <a:spLocks noChangeShapeType="1"/>
          </p:cNvSpPr>
          <p:nvPr/>
        </p:nvSpPr>
        <p:spPr bwMode="auto">
          <a:xfrm>
            <a:off x="2782887" y="190569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7" name="Line 28"/>
          <p:cNvSpPr>
            <a:spLocks noChangeShapeType="1"/>
          </p:cNvSpPr>
          <p:nvPr/>
        </p:nvSpPr>
        <p:spPr bwMode="auto">
          <a:xfrm>
            <a:off x="2787649" y="218668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88" name="Line 29"/>
          <p:cNvSpPr>
            <a:spLocks noChangeShapeType="1"/>
          </p:cNvSpPr>
          <p:nvPr/>
        </p:nvSpPr>
        <p:spPr bwMode="auto">
          <a:xfrm>
            <a:off x="2787649" y="246290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p:cNvGrpSpPr>
            <a:grpSpLocks/>
          </p:cNvGrpSpPr>
          <p:nvPr/>
        </p:nvGrpSpPr>
        <p:grpSpPr bwMode="auto">
          <a:xfrm>
            <a:off x="1396999" y="190410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p:cNvSpPr txBox="1">
            <a:spLocks noChangeArrowheads="1"/>
          </p:cNvSpPr>
          <p:nvPr/>
        </p:nvSpPr>
        <p:spPr bwMode="auto">
          <a:xfrm>
            <a:off x="573087" y="1532631"/>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segment</a:t>
            </a:r>
          </a:p>
        </p:txBody>
      </p:sp>
      <p:grpSp>
        <p:nvGrpSpPr>
          <p:cNvPr id="6" name="Group 178"/>
          <p:cNvGrpSpPr>
            <a:grpSpLocks/>
          </p:cNvGrpSpPr>
          <p:nvPr/>
        </p:nvGrpSpPr>
        <p:grpSpPr bwMode="auto">
          <a:xfrm>
            <a:off x="1711324" y="1569144"/>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grpSp>
      <p:sp>
        <p:nvSpPr>
          <p:cNvPr id="112644" name="Text Box 4"/>
          <p:cNvSpPr txBox="1">
            <a:spLocks noChangeArrowheads="1"/>
          </p:cNvSpPr>
          <p:nvPr/>
        </p:nvSpPr>
        <p:spPr bwMode="auto">
          <a:xfrm>
            <a:off x="373062" y="1872356"/>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datagram</a:t>
            </a:r>
          </a:p>
        </p:txBody>
      </p:sp>
      <p:sp>
        <p:nvSpPr>
          <p:cNvPr id="131093" name="Text Box 54"/>
          <p:cNvSpPr txBox="1">
            <a:spLocks noChangeArrowheads="1"/>
          </p:cNvSpPr>
          <p:nvPr/>
        </p:nvSpPr>
        <p:spPr bwMode="auto">
          <a:xfrm>
            <a:off x="1725612" y="4693344"/>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i="1">
                <a:solidFill>
                  <a:srgbClr val="000099"/>
                </a:solidFill>
              </a:rPr>
              <a:t>destination</a:t>
            </a:r>
          </a:p>
        </p:txBody>
      </p:sp>
      <p:sp>
        <p:nvSpPr>
          <p:cNvPr id="131094" name="Freeform 56"/>
          <p:cNvSpPr>
            <a:spLocks/>
          </p:cNvSpPr>
          <p:nvPr/>
        </p:nvSpPr>
        <p:spPr bwMode="auto">
          <a:xfrm>
            <a:off x="3157537" y="507593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95" name="Rectangle 57"/>
          <p:cNvSpPr>
            <a:spLocks noChangeArrowheads="1"/>
          </p:cNvSpPr>
          <p:nvPr/>
        </p:nvSpPr>
        <p:spPr bwMode="auto">
          <a:xfrm>
            <a:off x="1933574" y="508228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96" name="Rectangle 58"/>
          <p:cNvSpPr>
            <a:spLocks noChangeArrowheads="1"/>
          </p:cNvSpPr>
          <p:nvPr/>
        </p:nvSpPr>
        <p:spPr bwMode="auto">
          <a:xfrm>
            <a:off x="1885949" y="5153719"/>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97" name="Line 59"/>
          <p:cNvSpPr>
            <a:spLocks noChangeShapeType="1"/>
          </p:cNvSpPr>
          <p:nvPr/>
        </p:nvSpPr>
        <p:spPr bwMode="auto">
          <a:xfrm>
            <a:off x="1885949" y="547121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098" name="Text Box 60"/>
          <p:cNvSpPr txBox="1">
            <a:spLocks noChangeArrowheads="1"/>
          </p:cNvSpPr>
          <p:nvPr/>
        </p:nvSpPr>
        <p:spPr bwMode="auto">
          <a:xfrm>
            <a:off x="1843087" y="5120381"/>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b="0" dirty="0"/>
              <a:t>application</a:t>
            </a:r>
          </a:p>
          <a:p>
            <a:pPr algn="ctr">
              <a:lnSpc>
                <a:spcPct val="110000"/>
              </a:lnSpc>
            </a:pPr>
            <a:r>
              <a:rPr lang="en-US" altLang="en-US" sz="1800" b="0" dirty="0"/>
              <a:t>transport</a:t>
            </a:r>
          </a:p>
          <a:p>
            <a:pPr algn="ctr">
              <a:lnSpc>
                <a:spcPct val="110000"/>
              </a:lnSpc>
            </a:pPr>
            <a:r>
              <a:rPr lang="en-US" altLang="en-US" sz="1800" b="0" dirty="0"/>
              <a:t>network</a:t>
            </a:r>
          </a:p>
          <a:p>
            <a:pPr algn="ctr">
              <a:lnSpc>
                <a:spcPct val="110000"/>
              </a:lnSpc>
            </a:pPr>
            <a:r>
              <a:rPr lang="en-US" altLang="en-US" sz="1800" b="0" dirty="0"/>
              <a:t>link</a:t>
            </a:r>
          </a:p>
          <a:p>
            <a:pPr algn="ctr">
              <a:lnSpc>
                <a:spcPct val="110000"/>
              </a:lnSpc>
            </a:pPr>
            <a:r>
              <a:rPr lang="en-US" altLang="en-US" sz="1800" b="0" dirty="0"/>
              <a:t>physical</a:t>
            </a:r>
          </a:p>
        </p:txBody>
      </p:sp>
      <p:sp>
        <p:nvSpPr>
          <p:cNvPr id="131099" name="Line 61"/>
          <p:cNvSpPr>
            <a:spLocks noChangeShapeType="1"/>
          </p:cNvSpPr>
          <p:nvPr/>
        </p:nvSpPr>
        <p:spPr bwMode="auto">
          <a:xfrm>
            <a:off x="1893887" y="579189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0" name="Line 62"/>
          <p:cNvSpPr>
            <a:spLocks noChangeShapeType="1"/>
          </p:cNvSpPr>
          <p:nvPr/>
        </p:nvSpPr>
        <p:spPr bwMode="auto">
          <a:xfrm>
            <a:off x="1898649" y="607288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01" name="Line 63"/>
          <p:cNvSpPr>
            <a:spLocks noChangeShapeType="1"/>
          </p:cNvSpPr>
          <p:nvPr/>
        </p:nvSpPr>
        <p:spPr bwMode="auto">
          <a:xfrm>
            <a:off x="1898649" y="634910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 name="Group 2"/>
          <p:cNvGrpSpPr>
            <a:grpSpLocks/>
          </p:cNvGrpSpPr>
          <p:nvPr/>
        </p:nvGrpSpPr>
        <p:grpSpPr bwMode="auto">
          <a:xfrm>
            <a:off x="330199" y="5145781"/>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grpSp>
      </p:grpSp>
      <p:grpSp>
        <p:nvGrpSpPr>
          <p:cNvPr id="131103" name="Group 88"/>
          <p:cNvGrpSpPr>
            <a:grpSpLocks/>
          </p:cNvGrpSpPr>
          <p:nvPr/>
        </p:nvGrpSpPr>
        <p:grpSpPr bwMode="auto">
          <a:xfrm>
            <a:off x="5832474" y="4699694"/>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1104" name="Group 94"/>
          <p:cNvGrpSpPr>
            <a:grpSpLocks/>
          </p:cNvGrpSpPr>
          <p:nvPr/>
        </p:nvGrpSpPr>
        <p:grpSpPr bwMode="auto">
          <a:xfrm>
            <a:off x="5999162" y="280739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a:t>link</a:t>
              </a:r>
            </a:p>
            <a:p>
              <a:pPr algn="ctr">
                <a:lnSpc>
                  <a:spcPct val="110000"/>
                </a:lnSpc>
              </a:pPr>
              <a:r>
                <a:rPr lang="en-US" altLang="en-US" sz="1800"/>
                <a:t>physical</a:t>
              </a:r>
            </a:p>
          </p:txBody>
        </p:sp>
      </p:grpSp>
      <p:sp>
        <p:nvSpPr>
          <p:cNvPr id="131105" name="Freeform 114"/>
          <p:cNvSpPr>
            <a:spLocks/>
          </p:cNvSpPr>
          <p:nvPr/>
        </p:nvSpPr>
        <p:spPr bwMode="auto">
          <a:xfrm>
            <a:off x="2006599" y="1069081"/>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 name="Group 1"/>
          <p:cNvGrpSpPr>
            <a:grpSpLocks/>
          </p:cNvGrpSpPr>
          <p:nvPr/>
        </p:nvGrpSpPr>
        <p:grpSpPr bwMode="auto">
          <a:xfrm>
            <a:off x="4416424" y="4775894"/>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6" name="Group 156"/>
          <p:cNvGrpSpPr>
            <a:grpSpLocks/>
          </p:cNvGrpSpPr>
          <p:nvPr/>
        </p:nvGrpSpPr>
        <p:grpSpPr bwMode="auto">
          <a:xfrm>
            <a:off x="1116012" y="2200969"/>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109" name="Text Box 166"/>
          <p:cNvSpPr txBox="1">
            <a:spLocks noChangeArrowheads="1"/>
          </p:cNvSpPr>
          <p:nvPr/>
        </p:nvSpPr>
        <p:spPr bwMode="auto">
          <a:xfrm>
            <a:off x="8099424" y="5947469"/>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t>router</a:t>
            </a:r>
          </a:p>
        </p:txBody>
      </p:sp>
      <p:sp>
        <p:nvSpPr>
          <p:cNvPr id="131110" name="Text Box 167"/>
          <p:cNvSpPr txBox="1">
            <a:spLocks noChangeArrowheads="1"/>
          </p:cNvSpPr>
          <p:nvPr/>
        </p:nvSpPr>
        <p:spPr bwMode="auto">
          <a:xfrm>
            <a:off x="8113712" y="363448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t>switch</a:t>
            </a:r>
          </a:p>
        </p:txBody>
      </p:sp>
      <p:sp>
        <p:nvSpPr>
          <p:cNvPr id="112814" name="Text Box 174"/>
          <p:cNvSpPr txBox="1">
            <a:spLocks noChangeArrowheads="1"/>
          </p:cNvSpPr>
          <p:nvPr/>
        </p:nvSpPr>
        <p:spPr bwMode="auto">
          <a:xfrm>
            <a:off x="881062" y="1227831"/>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message</a:t>
            </a:r>
          </a:p>
        </p:txBody>
      </p:sp>
      <p:grpSp>
        <p:nvGrpSpPr>
          <p:cNvPr id="17" name="Group 175"/>
          <p:cNvGrpSpPr>
            <a:grpSpLocks/>
          </p:cNvGrpSpPr>
          <p:nvPr/>
        </p:nvGrpSpPr>
        <p:grpSpPr bwMode="auto">
          <a:xfrm>
            <a:off x="1941512" y="125481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grpSp>
      <p:grpSp>
        <p:nvGrpSpPr>
          <p:cNvPr id="18" name="Group 185"/>
          <p:cNvGrpSpPr>
            <a:grpSpLocks/>
          </p:cNvGrpSpPr>
          <p:nvPr/>
        </p:nvGrpSpPr>
        <p:grpSpPr bwMode="auto">
          <a:xfrm>
            <a:off x="1706562" y="157549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grpSp>
      </p:grpSp>
      <p:grpSp>
        <p:nvGrpSpPr>
          <p:cNvPr id="21" name="Group 187"/>
          <p:cNvGrpSpPr>
            <a:grpSpLocks/>
          </p:cNvGrpSpPr>
          <p:nvPr/>
        </p:nvGrpSpPr>
        <p:grpSpPr bwMode="auto">
          <a:xfrm>
            <a:off x="1412874" y="1899344"/>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grpSp>
      <p:sp>
        <p:nvSpPr>
          <p:cNvPr id="112647" name="Text Box 7"/>
          <p:cNvSpPr txBox="1">
            <a:spLocks noChangeArrowheads="1"/>
          </p:cNvSpPr>
          <p:nvPr/>
        </p:nvSpPr>
        <p:spPr bwMode="auto">
          <a:xfrm>
            <a:off x="334962" y="2178744"/>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frame</a:t>
            </a:r>
          </a:p>
        </p:txBody>
      </p:sp>
      <p:grpSp>
        <p:nvGrpSpPr>
          <p:cNvPr id="131117" name="Group 187"/>
          <p:cNvGrpSpPr>
            <a:grpSpLocks/>
          </p:cNvGrpSpPr>
          <p:nvPr/>
        </p:nvGrpSpPr>
        <p:grpSpPr bwMode="auto">
          <a:xfrm flipH="1">
            <a:off x="3355974" y="5506144"/>
            <a:ext cx="803275" cy="771525"/>
            <a:chOff x="-44" y="1473"/>
            <a:chExt cx="981" cy="1105"/>
          </a:xfrm>
        </p:grpSpPr>
        <p:pic>
          <p:nvPicPr>
            <p:cNvPr id="131122" name="Picture 1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31118" name="Group 190"/>
          <p:cNvGrpSpPr>
            <a:grpSpLocks/>
          </p:cNvGrpSpPr>
          <p:nvPr/>
        </p:nvGrpSpPr>
        <p:grpSpPr bwMode="auto">
          <a:xfrm flipH="1">
            <a:off x="4317999" y="1623119"/>
            <a:ext cx="803275" cy="771525"/>
            <a:chOff x="-44" y="1473"/>
            <a:chExt cx="981" cy="1105"/>
          </a:xfrm>
        </p:grpSpPr>
        <p:pic>
          <p:nvPicPr>
            <p:cNvPr id="131120" name="Picture 1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6" name="Rectangle 2"/>
          <p:cNvSpPr txBox="1">
            <a:spLocks noChangeArrowheads="1"/>
          </p:cNvSpPr>
          <p:nvPr/>
        </p:nvSpPr>
        <p:spPr>
          <a:xfrm>
            <a:off x="457200" y="76200"/>
            <a:ext cx="8229600" cy="1143000"/>
          </a:xfrm>
          <a:prstGeom prst="rect">
            <a:avLst/>
          </a:prstGeom>
        </p:spPr>
        <p:txBody>
          <a:bodyPr/>
          <a:lstStyle>
            <a:lvl1pPr algn="ctr" defTabSz="457200" rtl="0" eaLnBrk="0" fontAlgn="base" hangingPunct="0">
              <a:spcBef>
                <a:spcPct val="0"/>
              </a:spcBef>
              <a:spcAft>
                <a:spcPct val="0"/>
              </a:spcAft>
              <a:defRPr sz="4400" kern="1200">
                <a:solidFill>
                  <a:srgbClr val="000090"/>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9pPr>
          </a:lstStyle>
          <a:p>
            <a:pPr eaLnBrk="1" hangingPunct="1"/>
            <a:r>
              <a:rPr lang="en-US" altLang="en-US" sz="4000" b="0" dirty="0"/>
              <a:t>End Host vs. Core (Switch vs. Router)</a:t>
            </a:r>
          </a:p>
        </p:txBody>
      </p:sp>
      <p:grpSp>
        <p:nvGrpSpPr>
          <p:cNvPr id="7" name="Group 6">
            <a:extLst>
              <a:ext uri="{FF2B5EF4-FFF2-40B4-BE49-F238E27FC236}">
                <a16:creationId xmlns:a16="http://schemas.microsoft.com/office/drawing/2014/main" id="{ED99649C-24A7-7EC3-D695-1B44A55FD031}"/>
              </a:ext>
            </a:extLst>
          </p:cNvPr>
          <p:cNvGrpSpPr>
            <a:grpSpLocks/>
          </p:cNvGrpSpPr>
          <p:nvPr/>
        </p:nvGrpSpPr>
        <p:grpSpPr bwMode="auto">
          <a:xfrm>
            <a:off x="4009648" y="2615209"/>
            <a:ext cx="2015436" cy="573082"/>
            <a:chOff x="3702739" y="4276731"/>
            <a:chExt cx="2015436" cy="573082"/>
          </a:xfrm>
        </p:grpSpPr>
        <p:grpSp>
          <p:nvGrpSpPr>
            <p:cNvPr id="8" name="Group 115">
              <a:extLst>
                <a:ext uri="{FF2B5EF4-FFF2-40B4-BE49-F238E27FC236}">
                  <a16:creationId xmlns:a16="http://schemas.microsoft.com/office/drawing/2014/main" id="{C89D2DEA-D202-CA45-4DD7-88347882FAFB}"/>
                </a:ext>
              </a:extLst>
            </p:cNvPr>
            <p:cNvGrpSpPr>
              <a:grpSpLocks/>
            </p:cNvGrpSpPr>
            <p:nvPr/>
          </p:nvGrpSpPr>
          <p:grpSpPr bwMode="auto">
            <a:xfrm>
              <a:off x="4238625" y="4546600"/>
              <a:ext cx="1479550" cy="303213"/>
              <a:chOff x="332" y="2224"/>
              <a:chExt cx="932" cy="191"/>
            </a:xfrm>
          </p:grpSpPr>
          <p:sp>
            <p:nvSpPr>
              <p:cNvPr id="20" name="Rectangle 116">
                <a:extLst>
                  <a:ext uri="{FF2B5EF4-FFF2-40B4-BE49-F238E27FC236}">
                    <a16:creationId xmlns:a16="http://schemas.microsoft.com/office/drawing/2014/main" id="{26FEAB2A-1EDA-002F-0B0F-59A6D60824B2}"/>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 name="Rectangle 117">
                <a:extLst>
                  <a:ext uri="{FF2B5EF4-FFF2-40B4-BE49-F238E27FC236}">
                    <a16:creationId xmlns:a16="http://schemas.microsoft.com/office/drawing/2014/main" id="{9F60CD40-8C95-62A7-FF3B-7D95DD798F25}"/>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23" name="Rectangle 118">
                <a:extLst>
                  <a:ext uri="{FF2B5EF4-FFF2-40B4-BE49-F238E27FC236}">
                    <a16:creationId xmlns:a16="http://schemas.microsoft.com/office/drawing/2014/main" id="{3CA38694-CCE4-AF66-556C-BA4AA7FA154A}"/>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24" name="Rectangle 119">
                <a:extLst>
                  <a:ext uri="{FF2B5EF4-FFF2-40B4-BE49-F238E27FC236}">
                    <a16:creationId xmlns:a16="http://schemas.microsoft.com/office/drawing/2014/main" id="{77517443-5067-8B67-F0EF-197E98604E92}"/>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25" name="Rectangle 120">
                <a:extLst>
                  <a:ext uri="{FF2B5EF4-FFF2-40B4-BE49-F238E27FC236}">
                    <a16:creationId xmlns:a16="http://schemas.microsoft.com/office/drawing/2014/main" id="{CA90ACD7-7D84-6B44-7003-1D6875F4CE6A}"/>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26" name="Line 121">
                <a:extLst>
                  <a:ext uri="{FF2B5EF4-FFF2-40B4-BE49-F238E27FC236}">
                    <a16:creationId xmlns:a16="http://schemas.microsoft.com/office/drawing/2014/main" id="{25E171CF-C548-427F-C61B-237B64B1656D}"/>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22">
                <a:extLst>
                  <a:ext uri="{FF2B5EF4-FFF2-40B4-BE49-F238E27FC236}">
                    <a16:creationId xmlns:a16="http://schemas.microsoft.com/office/drawing/2014/main" id="{6319EBB1-810E-7754-63D2-C71444596245}"/>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23">
                <a:extLst>
                  <a:ext uri="{FF2B5EF4-FFF2-40B4-BE49-F238E27FC236}">
                    <a16:creationId xmlns:a16="http://schemas.microsoft.com/office/drawing/2014/main" id="{0B19B07E-09A1-524B-BEDD-84B8D83CC725}"/>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Line 129">
              <a:extLst>
                <a:ext uri="{FF2B5EF4-FFF2-40B4-BE49-F238E27FC236}">
                  <a16:creationId xmlns:a16="http://schemas.microsoft.com/office/drawing/2014/main" id="{29645C79-4884-183B-6CD2-1BBBF6557991}"/>
                </a:ext>
              </a:extLst>
            </p:cNvPr>
            <p:cNvSpPr>
              <a:spLocks noChangeShapeType="1"/>
            </p:cNvSpPr>
            <p:nvPr/>
          </p:nvSpPr>
          <p:spPr bwMode="auto">
            <a:xfrm>
              <a:off x="3702739" y="4276731"/>
              <a:ext cx="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386389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7156449" y="469175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31074" name="Group 347"/>
          <p:cNvGrpSpPr>
            <a:grpSpLocks/>
          </p:cNvGrpSpPr>
          <p:nvPr/>
        </p:nvGrpSpPr>
        <p:grpSpPr bwMode="auto">
          <a:xfrm>
            <a:off x="7758112" y="545375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 xmlns:a14="http://schemas.microsoft.com/office/drawing/2010/main">
                  <a:noFill/>
                </a14:hiddenFill>
              </a:ext>
            </a:extLst>
          </p:spPr>
        </p:cxnSp>
      </p:grpSp>
      <p:sp>
        <p:nvSpPr>
          <p:cNvPr id="131077" name="Freeform 3"/>
          <p:cNvSpPr>
            <a:spLocks/>
          </p:cNvSpPr>
          <p:nvPr/>
        </p:nvSpPr>
        <p:spPr bwMode="auto">
          <a:xfrm>
            <a:off x="7307262" y="278199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31078" name="Group 180"/>
          <p:cNvGrpSpPr>
            <a:grpSpLocks/>
          </p:cNvGrpSpPr>
          <p:nvPr/>
        </p:nvGrpSpPr>
        <p:grpSpPr bwMode="auto">
          <a:xfrm>
            <a:off x="7507287" y="3289994"/>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grpSp>
      <p:sp>
        <p:nvSpPr>
          <p:cNvPr id="131080" name="Text Box 8"/>
          <p:cNvSpPr txBox="1">
            <a:spLocks noChangeArrowheads="1"/>
          </p:cNvSpPr>
          <p:nvPr/>
        </p:nvSpPr>
        <p:spPr bwMode="auto">
          <a:xfrm>
            <a:off x="2894012" y="759519"/>
            <a:ext cx="11001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solidFill>
                  <a:srgbClr val="000099"/>
                </a:solidFill>
              </a:rPr>
              <a:t>source</a:t>
            </a:r>
          </a:p>
        </p:txBody>
      </p:sp>
      <p:sp>
        <p:nvSpPr>
          <p:cNvPr id="131081" name="Freeform 10"/>
          <p:cNvSpPr>
            <a:spLocks/>
          </p:cNvSpPr>
          <p:nvPr/>
        </p:nvSpPr>
        <p:spPr bwMode="auto">
          <a:xfrm>
            <a:off x="4046537" y="118655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1082" name="Rectangle 23"/>
          <p:cNvSpPr>
            <a:spLocks noChangeArrowheads="1"/>
          </p:cNvSpPr>
          <p:nvPr/>
        </p:nvSpPr>
        <p:spPr bwMode="auto">
          <a:xfrm>
            <a:off x="2822574" y="1196081"/>
            <a:ext cx="1296988" cy="1546225"/>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83" name="Rectangle 24"/>
          <p:cNvSpPr>
            <a:spLocks noChangeArrowheads="1"/>
          </p:cNvSpPr>
          <p:nvPr/>
        </p:nvSpPr>
        <p:spPr bwMode="auto">
          <a:xfrm>
            <a:off x="2774949" y="1267519"/>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84" name="Line 25"/>
          <p:cNvSpPr>
            <a:spLocks noChangeShapeType="1"/>
          </p:cNvSpPr>
          <p:nvPr/>
        </p:nvSpPr>
        <p:spPr bwMode="auto">
          <a:xfrm>
            <a:off x="2774949" y="1585019"/>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085" name="Text Box 26"/>
          <p:cNvSpPr txBox="1">
            <a:spLocks noChangeArrowheads="1"/>
          </p:cNvSpPr>
          <p:nvPr/>
        </p:nvSpPr>
        <p:spPr bwMode="auto">
          <a:xfrm>
            <a:off x="2732087" y="1234181"/>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b="0" dirty="0"/>
              <a:t>application</a:t>
            </a:r>
          </a:p>
          <a:p>
            <a:pPr algn="ctr">
              <a:lnSpc>
                <a:spcPct val="110000"/>
              </a:lnSpc>
            </a:pPr>
            <a:r>
              <a:rPr lang="en-US" altLang="en-US" sz="1800" b="0" dirty="0"/>
              <a:t>transport</a:t>
            </a:r>
          </a:p>
          <a:p>
            <a:pPr algn="ctr">
              <a:lnSpc>
                <a:spcPct val="110000"/>
              </a:lnSpc>
            </a:pPr>
            <a:r>
              <a:rPr lang="en-US" altLang="en-US" sz="1800" b="0" dirty="0"/>
              <a:t>network</a:t>
            </a:r>
          </a:p>
          <a:p>
            <a:pPr algn="ctr">
              <a:lnSpc>
                <a:spcPct val="110000"/>
              </a:lnSpc>
            </a:pPr>
            <a:r>
              <a:rPr lang="en-US" altLang="en-US" sz="1800" b="0" dirty="0"/>
              <a:t>link</a:t>
            </a:r>
          </a:p>
          <a:p>
            <a:pPr algn="ctr">
              <a:lnSpc>
                <a:spcPct val="110000"/>
              </a:lnSpc>
            </a:pPr>
            <a:r>
              <a:rPr lang="en-US" altLang="en-US" sz="1800" b="0" dirty="0"/>
              <a:t>physical</a:t>
            </a:r>
          </a:p>
        </p:txBody>
      </p:sp>
      <p:sp>
        <p:nvSpPr>
          <p:cNvPr id="131086" name="Line 27"/>
          <p:cNvSpPr>
            <a:spLocks noChangeShapeType="1"/>
          </p:cNvSpPr>
          <p:nvPr/>
        </p:nvSpPr>
        <p:spPr bwMode="auto">
          <a:xfrm>
            <a:off x="2782887" y="1905694"/>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087" name="Line 28"/>
          <p:cNvSpPr>
            <a:spLocks noChangeShapeType="1"/>
          </p:cNvSpPr>
          <p:nvPr/>
        </p:nvSpPr>
        <p:spPr bwMode="auto">
          <a:xfrm>
            <a:off x="2787649" y="2186681"/>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088" name="Line 29"/>
          <p:cNvSpPr>
            <a:spLocks noChangeShapeType="1"/>
          </p:cNvSpPr>
          <p:nvPr/>
        </p:nvSpPr>
        <p:spPr bwMode="auto">
          <a:xfrm>
            <a:off x="2787649" y="2462906"/>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5" name="Group 39"/>
          <p:cNvGrpSpPr>
            <a:grpSpLocks/>
          </p:cNvGrpSpPr>
          <p:nvPr/>
        </p:nvGrpSpPr>
        <p:grpSpPr bwMode="auto">
          <a:xfrm>
            <a:off x="1396999" y="190410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12645" name="Text Box 5"/>
          <p:cNvSpPr txBox="1">
            <a:spLocks noChangeArrowheads="1"/>
          </p:cNvSpPr>
          <p:nvPr/>
        </p:nvSpPr>
        <p:spPr bwMode="auto">
          <a:xfrm>
            <a:off x="573087" y="1532631"/>
            <a:ext cx="96361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segment</a:t>
            </a:r>
          </a:p>
        </p:txBody>
      </p:sp>
      <p:grpSp>
        <p:nvGrpSpPr>
          <p:cNvPr id="6" name="Group 178"/>
          <p:cNvGrpSpPr>
            <a:grpSpLocks/>
          </p:cNvGrpSpPr>
          <p:nvPr/>
        </p:nvGrpSpPr>
        <p:grpSpPr bwMode="auto">
          <a:xfrm>
            <a:off x="1711324" y="1569144"/>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grpSp>
      <p:sp>
        <p:nvSpPr>
          <p:cNvPr id="112644" name="Text Box 4"/>
          <p:cNvSpPr txBox="1">
            <a:spLocks noChangeArrowheads="1"/>
          </p:cNvSpPr>
          <p:nvPr/>
        </p:nvSpPr>
        <p:spPr bwMode="auto">
          <a:xfrm>
            <a:off x="373062" y="1872356"/>
            <a:ext cx="10429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datagram</a:t>
            </a:r>
          </a:p>
        </p:txBody>
      </p:sp>
      <p:sp>
        <p:nvSpPr>
          <p:cNvPr id="131093" name="Text Box 54"/>
          <p:cNvSpPr txBox="1">
            <a:spLocks noChangeArrowheads="1"/>
          </p:cNvSpPr>
          <p:nvPr/>
        </p:nvSpPr>
        <p:spPr bwMode="auto">
          <a:xfrm>
            <a:off x="1725612" y="4693344"/>
            <a:ext cx="14128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i="1">
                <a:solidFill>
                  <a:srgbClr val="000099"/>
                </a:solidFill>
              </a:rPr>
              <a:t>destination</a:t>
            </a:r>
          </a:p>
        </p:txBody>
      </p:sp>
      <p:sp>
        <p:nvSpPr>
          <p:cNvPr id="131094" name="Freeform 56"/>
          <p:cNvSpPr>
            <a:spLocks/>
          </p:cNvSpPr>
          <p:nvPr/>
        </p:nvSpPr>
        <p:spPr bwMode="auto">
          <a:xfrm>
            <a:off x="3157537" y="507593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1095" name="Rectangle 57"/>
          <p:cNvSpPr>
            <a:spLocks noChangeArrowheads="1"/>
          </p:cNvSpPr>
          <p:nvPr/>
        </p:nvSpPr>
        <p:spPr bwMode="auto">
          <a:xfrm>
            <a:off x="1933574" y="5082281"/>
            <a:ext cx="1296988" cy="1546225"/>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96" name="Rectangle 58"/>
          <p:cNvSpPr>
            <a:spLocks noChangeArrowheads="1"/>
          </p:cNvSpPr>
          <p:nvPr/>
        </p:nvSpPr>
        <p:spPr bwMode="auto">
          <a:xfrm>
            <a:off x="1885949" y="5153719"/>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097" name="Line 59"/>
          <p:cNvSpPr>
            <a:spLocks noChangeShapeType="1"/>
          </p:cNvSpPr>
          <p:nvPr/>
        </p:nvSpPr>
        <p:spPr bwMode="auto">
          <a:xfrm>
            <a:off x="1885949" y="5471219"/>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098" name="Text Box 60"/>
          <p:cNvSpPr txBox="1">
            <a:spLocks noChangeArrowheads="1"/>
          </p:cNvSpPr>
          <p:nvPr/>
        </p:nvSpPr>
        <p:spPr bwMode="auto">
          <a:xfrm>
            <a:off x="1843087" y="5120381"/>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b="0" dirty="0"/>
              <a:t>application</a:t>
            </a:r>
          </a:p>
          <a:p>
            <a:pPr algn="ctr">
              <a:lnSpc>
                <a:spcPct val="110000"/>
              </a:lnSpc>
            </a:pPr>
            <a:r>
              <a:rPr lang="en-US" altLang="en-US" sz="1800" b="0" dirty="0"/>
              <a:t>transport</a:t>
            </a:r>
          </a:p>
          <a:p>
            <a:pPr algn="ctr">
              <a:lnSpc>
                <a:spcPct val="110000"/>
              </a:lnSpc>
            </a:pPr>
            <a:r>
              <a:rPr lang="en-US" altLang="en-US" sz="1800" b="0" dirty="0"/>
              <a:t>network</a:t>
            </a:r>
          </a:p>
          <a:p>
            <a:pPr algn="ctr">
              <a:lnSpc>
                <a:spcPct val="110000"/>
              </a:lnSpc>
            </a:pPr>
            <a:r>
              <a:rPr lang="en-US" altLang="en-US" sz="1800" b="0" dirty="0"/>
              <a:t>link</a:t>
            </a:r>
          </a:p>
          <a:p>
            <a:pPr algn="ctr">
              <a:lnSpc>
                <a:spcPct val="110000"/>
              </a:lnSpc>
            </a:pPr>
            <a:r>
              <a:rPr lang="en-US" altLang="en-US" sz="1800" b="0" dirty="0"/>
              <a:t>physical</a:t>
            </a:r>
          </a:p>
        </p:txBody>
      </p:sp>
      <p:sp>
        <p:nvSpPr>
          <p:cNvPr id="131099" name="Line 61"/>
          <p:cNvSpPr>
            <a:spLocks noChangeShapeType="1"/>
          </p:cNvSpPr>
          <p:nvPr/>
        </p:nvSpPr>
        <p:spPr bwMode="auto">
          <a:xfrm>
            <a:off x="1893887" y="5791894"/>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100" name="Line 62"/>
          <p:cNvSpPr>
            <a:spLocks noChangeShapeType="1"/>
          </p:cNvSpPr>
          <p:nvPr/>
        </p:nvSpPr>
        <p:spPr bwMode="auto">
          <a:xfrm>
            <a:off x="1898649" y="6072881"/>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101" name="Line 63"/>
          <p:cNvSpPr>
            <a:spLocks noChangeShapeType="1"/>
          </p:cNvSpPr>
          <p:nvPr/>
        </p:nvSpPr>
        <p:spPr bwMode="auto">
          <a:xfrm>
            <a:off x="1898649" y="6349106"/>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3" name="Group 2"/>
          <p:cNvGrpSpPr>
            <a:grpSpLocks/>
          </p:cNvGrpSpPr>
          <p:nvPr/>
        </p:nvGrpSpPr>
        <p:grpSpPr bwMode="auto">
          <a:xfrm>
            <a:off x="330199" y="5145781"/>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grpSp>
      </p:grpSp>
      <p:grpSp>
        <p:nvGrpSpPr>
          <p:cNvPr id="131103" name="Group 88"/>
          <p:cNvGrpSpPr>
            <a:grpSpLocks/>
          </p:cNvGrpSpPr>
          <p:nvPr/>
        </p:nvGrpSpPr>
        <p:grpSpPr bwMode="auto">
          <a:xfrm>
            <a:off x="5832474" y="4699694"/>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a:t>network</a:t>
              </a:r>
            </a:p>
            <a:p>
              <a:pPr algn="ctr">
                <a:lnSpc>
                  <a:spcPct val="110000"/>
                </a:lnSpc>
              </a:pPr>
              <a:r>
                <a:rPr lang="en-US" altLang="en-US" sz="1800"/>
                <a:t>link</a:t>
              </a:r>
            </a:p>
            <a:p>
              <a:pPr algn="ctr">
                <a:lnSpc>
                  <a:spcPct val="110000"/>
                </a:lnSpc>
              </a:pPr>
              <a:r>
                <a:rPr lang="en-US" altLang="en-US" sz="1800"/>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31104" name="Group 94"/>
          <p:cNvGrpSpPr>
            <a:grpSpLocks/>
          </p:cNvGrpSpPr>
          <p:nvPr/>
        </p:nvGrpSpPr>
        <p:grpSpPr bwMode="auto">
          <a:xfrm>
            <a:off x="5999162" y="280739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110000"/>
                </a:lnSpc>
              </a:pPr>
              <a:r>
                <a:rPr lang="en-US" altLang="en-US" sz="1800"/>
                <a:t>link</a:t>
              </a:r>
            </a:p>
            <a:p>
              <a:pPr algn="ctr">
                <a:lnSpc>
                  <a:spcPct val="110000"/>
                </a:lnSpc>
              </a:pPr>
              <a:r>
                <a:rPr lang="en-US" altLang="en-US" sz="1800"/>
                <a:t>physical</a:t>
              </a:r>
            </a:p>
          </p:txBody>
        </p:sp>
      </p:grpSp>
      <p:sp>
        <p:nvSpPr>
          <p:cNvPr id="131105" name="Freeform 114"/>
          <p:cNvSpPr>
            <a:spLocks/>
          </p:cNvSpPr>
          <p:nvPr/>
        </p:nvSpPr>
        <p:spPr bwMode="auto">
          <a:xfrm>
            <a:off x="2006599" y="1069081"/>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 name="Group 1"/>
          <p:cNvGrpSpPr>
            <a:grpSpLocks/>
          </p:cNvGrpSpPr>
          <p:nvPr/>
        </p:nvGrpSpPr>
        <p:grpSpPr bwMode="auto">
          <a:xfrm>
            <a:off x="4416424" y="4775894"/>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16" name="Group 156"/>
          <p:cNvGrpSpPr>
            <a:grpSpLocks/>
          </p:cNvGrpSpPr>
          <p:nvPr/>
        </p:nvGrpSpPr>
        <p:grpSpPr bwMode="auto">
          <a:xfrm>
            <a:off x="4610805" y="2892327"/>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31109" name="Text Box 166"/>
          <p:cNvSpPr txBox="1">
            <a:spLocks noChangeArrowheads="1"/>
          </p:cNvSpPr>
          <p:nvPr/>
        </p:nvSpPr>
        <p:spPr bwMode="auto">
          <a:xfrm>
            <a:off x="8099424" y="5947469"/>
            <a:ext cx="844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t>router</a:t>
            </a:r>
          </a:p>
        </p:txBody>
      </p:sp>
      <p:sp>
        <p:nvSpPr>
          <p:cNvPr id="131110" name="Text Box 167"/>
          <p:cNvSpPr txBox="1">
            <a:spLocks noChangeArrowheads="1"/>
          </p:cNvSpPr>
          <p:nvPr/>
        </p:nvSpPr>
        <p:spPr bwMode="auto">
          <a:xfrm>
            <a:off x="8113712" y="3634481"/>
            <a:ext cx="895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t>switch</a:t>
            </a:r>
          </a:p>
        </p:txBody>
      </p:sp>
      <p:sp>
        <p:nvSpPr>
          <p:cNvPr id="112814" name="Text Box 174"/>
          <p:cNvSpPr txBox="1">
            <a:spLocks noChangeArrowheads="1"/>
          </p:cNvSpPr>
          <p:nvPr/>
        </p:nvSpPr>
        <p:spPr bwMode="auto">
          <a:xfrm>
            <a:off x="881062" y="1227831"/>
            <a:ext cx="100806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message</a:t>
            </a:r>
          </a:p>
        </p:txBody>
      </p:sp>
      <p:grpSp>
        <p:nvGrpSpPr>
          <p:cNvPr id="17" name="Group 175"/>
          <p:cNvGrpSpPr>
            <a:grpSpLocks/>
          </p:cNvGrpSpPr>
          <p:nvPr/>
        </p:nvGrpSpPr>
        <p:grpSpPr bwMode="auto">
          <a:xfrm>
            <a:off x="1941512" y="125481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grpSp>
      <p:grpSp>
        <p:nvGrpSpPr>
          <p:cNvPr id="18" name="Group 185"/>
          <p:cNvGrpSpPr>
            <a:grpSpLocks/>
          </p:cNvGrpSpPr>
          <p:nvPr/>
        </p:nvGrpSpPr>
        <p:grpSpPr bwMode="auto">
          <a:xfrm>
            <a:off x="1706562" y="157549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M</a:t>
                </a:r>
              </a:p>
            </p:txBody>
          </p:sp>
        </p:grpSp>
      </p:grpSp>
      <p:grpSp>
        <p:nvGrpSpPr>
          <p:cNvPr id="21" name="Group 187"/>
          <p:cNvGrpSpPr>
            <a:grpSpLocks/>
          </p:cNvGrpSpPr>
          <p:nvPr/>
        </p:nvGrpSpPr>
        <p:grpSpPr bwMode="auto">
          <a:xfrm>
            <a:off x="1412874" y="1899344"/>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H</a:t>
              </a:r>
              <a:r>
                <a:rPr lang="en-US" altLang="en-US" sz="1800" baseline="-25000"/>
                <a:t>n</a:t>
              </a:r>
            </a:p>
          </p:txBody>
        </p:sp>
      </p:grpSp>
      <p:sp>
        <p:nvSpPr>
          <p:cNvPr id="112647" name="Text Box 7"/>
          <p:cNvSpPr txBox="1">
            <a:spLocks noChangeArrowheads="1"/>
          </p:cNvSpPr>
          <p:nvPr/>
        </p:nvSpPr>
        <p:spPr bwMode="auto">
          <a:xfrm>
            <a:off x="334962" y="2178744"/>
            <a:ext cx="7048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rgbClr val="CC0000"/>
                </a:solidFill>
              </a:rPr>
              <a:t>frame</a:t>
            </a:r>
          </a:p>
        </p:txBody>
      </p:sp>
      <p:sp>
        <p:nvSpPr>
          <p:cNvPr id="156" name="Rectangle 2"/>
          <p:cNvSpPr txBox="1">
            <a:spLocks noChangeArrowheads="1"/>
          </p:cNvSpPr>
          <p:nvPr/>
        </p:nvSpPr>
        <p:spPr>
          <a:xfrm>
            <a:off x="457200" y="76200"/>
            <a:ext cx="8229600" cy="1143000"/>
          </a:xfrm>
          <a:prstGeom prst="rect">
            <a:avLst/>
          </a:prstGeom>
        </p:spPr>
        <p:txBody>
          <a:bodyPr/>
          <a:lstStyle>
            <a:lvl1pPr algn="ctr" defTabSz="457200" rtl="0" eaLnBrk="0" fontAlgn="base" hangingPunct="0">
              <a:spcBef>
                <a:spcPct val="0"/>
              </a:spcBef>
              <a:spcAft>
                <a:spcPct val="0"/>
              </a:spcAft>
              <a:defRPr sz="4400" kern="1200">
                <a:solidFill>
                  <a:srgbClr val="000090"/>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9pPr>
          </a:lstStyle>
          <a:p>
            <a:pPr eaLnBrk="1" hangingPunct="1"/>
            <a:r>
              <a:rPr lang="en-US" altLang="en-US" sz="4000" b="0" dirty="0"/>
              <a:t>Switch vs. Router</a:t>
            </a:r>
          </a:p>
        </p:txBody>
      </p:sp>
      <p:sp>
        <p:nvSpPr>
          <p:cNvPr id="4" name="Rectangle 3"/>
          <p:cNvSpPr/>
          <p:nvPr/>
        </p:nvSpPr>
        <p:spPr>
          <a:xfrm>
            <a:off x="184971" y="896102"/>
            <a:ext cx="4194971" cy="58698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0" dirty="0">
              <a:ln w="0"/>
              <a:solidFill>
                <a:schemeClr val="accent1"/>
              </a:solidFill>
              <a:effectLst>
                <a:outerShdw blurRad="38100" dist="25400" dir="5400000" algn="ctr" rotWithShape="0">
                  <a:srgbClr val="6E747A">
                    <a:alpha val="43000"/>
                  </a:srgbClr>
                </a:outerShdw>
              </a:effectLst>
            </a:endParaRPr>
          </a:p>
        </p:txBody>
      </p:sp>
      <p:sp>
        <p:nvSpPr>
          <p:cNvPr id="159" name="Content Placeholder 9"/>
          <p:cNvSpPr txBox="1">
            <a:spLocks/>
          </p:cNvSpPr>
          <p:nvPr/>
        </p:nvSpPr>
        <p:spPr>
          <a:xfrm>
            <a:off x="279649" y="997384"/>
            <a:ext cx="4197706" cy="5667317"/>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b="1" kern="1200">
                <a:solidFill>
                  <a:srgbClr val="898989"/>
                </a:solidFill>
                <a:latin typeface="Courier New" pitchFamily="-105" charset="0"/>
                <a:ea typeface="+mn-ea"/>
                <a:cs typeface="+mn-cs"/>
              </a:defRPr>
            </a:lvl1pPr>
            <a:lvl2pPr marL="457200" algn="ctr" rtl="0" fontAlgn="base">
              <a:spcBef>
                <a:spcPct val="0"/>
              </a:spcBef>
              <a:spcAft>
                <a:spcPct val="0"/>
              </a:spcAft>
              <a:defRPr sz="2000" b="1" kern="1200">
                <a:solidFill>
                  <a:schemeClr val="tx1"/>
                </a:solidFill>
                <a:latin typeface="Courier New" charset="0"/>
                <a:ea typeface="ＭＳ Ｐゴシック" charset="-128"/>
                <a:cs typeface="+mn-cs"/>
              </a:defRPr>
            </a:lvl2pPr>
            <a:lvl3pPr marL="914400" algn="ctr" rtl="0" fontAlgn="base">
              <a:spcBef>
                <a:spcPct val="0"/>
              </a:spcBef>
              <a:spcAft>
                <a:spcPct val="0"/>
              </a:spcAft>
              <a:defRPr sz="2000" b="1" kern="1200">
                <a:solidFill>
                  <a:schemeClr val="tx1"/>
                </a:solidFill>
                <a:latin typeface="Courier New" charset="0"/>
                <a:ea typeface="ＭＳ Ｐゴシック" charset="-128"/>
                <a:cs typeface="+mn-cs"/>
              </a:defRPr>
            </a:lvl3pPr>
            <a:lvl4pPr marL="1371600" algn="ctr" rtl="0" fontAlgn="base">
              <a:spcBef>
                <a:spcPct val="0"/>
              </a:spcBef>
              <a:spcAft>
                <a:spcPct val="0"/>
              </a:spcAft>
              <a:defRPr sz="2000" b="1" kern="1200">
                <a:solidFill>
                  <a:schemeClr val="tx1"/>
                </a:solidFill>
                <a:latin typeface="Courier New" charset="0"/>
                <a:ea typeface="ＭＳ Ｐゴシック" charset="-128"/>
                <a:cs typeface="+mn-cs"/>
              </a:defRPr>
            </a:lvl4pPr>
            <a:lvl5pPr marL="1828800" algn="ctr" rtl="0" fontAlgn="base">
              <a:spcBef>
                <a:spcPct val="0"/>
              </a:spcBef>
              <a:spcAft>
                <a:spcPct val="0"/>
              </a:spcAft>
              <a:defRPr sz="2000" b="1" kern="1200">
                <a:solidFill>
                  <a:schemeClr val="tx1"/>
                </a:solidFill>
                <a:latin typeface="Courier New" charset="0"/>
                <a:ea typeface="ＭＳ Ｐゴシック" charset="-128"/>
                <a:cs typeface="+mn-cs"/>
              </a:defRPr>
            </a:lvl5pPr>
            <a:lvl6pPr marL="2286000" algn="l" defTabSz="914400" rtl="0" eaLnBrk="1" latinLnBrk="0" hangingPunct="1">
              <a:defRPr sz="2000" b="1" kern="1200">
                <a:solidFill>
                  <a:schemeClr val="tx1"/>
                </a:solidFill>
                <a:latin typeface="Courier New" charset="0"/>
                <a:ea typeface="ＭＳ Ｐゴシック" charset="-128"/>
                <a:cs typeface="+mn-cs"/>
              </a:defRPr>
            </a:lvl6pPr>
            <a:lvl7pPr marL="2743200" algn="l" defTabSz="914400" rtl="0" eaLnBrk="1" latinLnBrk="0" hangingPunct="1">
              <a:defRPr sz="2000" b="1" kern="1200">
                <a:solidFill>
                  <a:schemeClr val="tx1"/>
                </a:solidFill>
                <a:latin typeface="Courier New" charset="0"/>
                <a:ea typeface="ＭＳ Ｐゴシック" charset="-128"/>
                <a:cs typeface="+mn-cs"/>
              </a:defRPr>
            </a:lvl7pPr>
            <a:lvl8pPr marL="3200400" algn="l" defTabSz="914400" rtl="0" eaLnBrk="1" latinLnBrk="0" hangingPunct="1">
              <a:defRPr sz="2000" b="1" kern="1200">
                <a:solidFill>
                  <a:schemeClr val="tx1"/>
                </a:solidFill>
                <a:latin typeface="Courier New" charset="0"/>
                <a:ea typeface="ＭＳ Ｐゴシック" charset="-128"/>
                <a:cs typeface="+mn-cs"/>
              </a:defRPr>
            </a:lvl8pPr>
            <a:lvl9pPr marL="3657600" algn="l" defTabSz="914400" rtl="0" eaLnBrk="1" latinLnBrk="0" hangingPunct="1">
              <a:defRPr sz="2000" b="1" kern="1200">
                <a:solidFill>
                  <a:schemeClr val="tx1"/>
                </a:solidFill>
                <a:latin typeface="Courier New" charset="0"/>
                <a:ea typeface="ＭＳ Ｐゴシック" charset="-128"/>
                <a:cs typeface="+mn-cs"/>
              </a:defRPr>
            </a:lvl9pPr>
          </a:lstStyle>
          <a:p>
            <a:pPr algn="l">
              <a:buFont typeface="Arial" pitchFamily="34" charset="0"/>
              <a:buChar char="•"/>
            </a:pPr>
            <a:r>
              <a:rPr lang="en-US" sz="2400" b="0" dirty="0">
                <a:solidFill>
                  <a:schemeClr val="accent2"/>
                </a:solidFill>
                <a:latin typeface="+mn-lt"/>
              </a:rPr>
              <a:t> Switch and Router have similar functionality:</a:t>
            </a:r>
          </a:p>
          <a:p>
            <a:pPr lvl="1" algn="l">
              <a:buFont typeface="Arial" pitchFamily="34" charset="0"/>
              <a:buChar char="•"/>
            </a:pPr>
            <a:r>
              <a:rPr lang="en-US" sz="2400" b="0" dirty="0">
                <a:solidFill>
                  <a:schemeClr val="accent2"/>
                </a:solidFill>
                <a:latin typeface="+mn-lt"/>
              </a:rPr>
              <a:t> </a:t>
            </a:r>
            <a:r>
              <a:rPr lang="en-US" sz="2200" b="0" dirty="0">
                <a:solidFill>
                  <a:schemeClr val="accent2"/>
                </a:solidFill>
                <a:latin typeface="+mn-lt"/>
              </a:rPr>
              <a:t>Redirecting packets from input to output (lookup table)</a:t>
            </a:r>
          </a:p>
          <a:p>
            <a:pPr lvl="1" algn="l">
              <a:buFont typeface="Arial" pitchFamily="34" charset="0"/>
              <a:buChar char="•"/>
            </a:pPr>
            <a:r>
              <a:rPr lang="en-US" sz="2200" b="0" dirty="0">
                <a:solidFill>
                  <a:schemeClr val="accent2"/>
                </a:solidFill>
                <a:latin typeface="+mn-lt"/>
              </a:rPr>
              <a:t> Complexity grows with size</a:t>
            </a:r>
          </a:p>
          <a:p>
            <a:pPr lvl="1" algn="l">
              <a:buFont typeface="Arial" pitchFamily="34" charset="0"/>
              <a:buChar char="•"/>
            </a:pPr>
            <a:endParaRPr lang="en-US" sz="2400" b="0" dirty="0">
              <a:solidFill>
                <a:schemeClr val="accent2"/>
              </a:solidFill>
              <a:latin typeface="+mn-lt"/>
            </a:endParaRPr>
          </a:p>
          <a:p>
            <a:pPr algn="l">
              <a:buFont typeface="Arial" pitchFamily="34" charset="0"/>
              <a:buChar char="•"/>
            </a:pPr>
            <a:r>
              <a:rPr lang="en-US" sz="2400" b="0" dirty="0">
                <a:solidFill>
                  <a:schemeClr val="accent2"/>
                </a:solidFill>
                <a:latin typeface="+mn-lt"/>
              </a:rPr>
              <a:t> Switches are designed for local and small-scale operation (link layer)</a:t>
            </a:r>
          </a:p>
          <a:p>
            <a:pPr lvl="1" algn="l">
              <a:buFont typeface="Arial" pitchFamily="34" charset="0"/>
              <a:buChar char="•"/>
            </a:pPr>
            <a:endParaRPr lang="en-US" sz="2400" b="0" dirty="0">
              <a:solidFill>
                <a:schemeClr val="accent2"/>
              </a:solidFill>
              <a:latin typeface="+mn-lt"/>
            </a:endParaRPr>
          </a:p>
          <a:p>
            <a:pPr algn="l">
              <a:buFont typeface="Arial" pitchFamily="34" charset="0"/>
              <a:buChar char="•"/>
            </a:pPr>
            <a:r>
              <a:rPr lang="en-US" sz="2400" b="0" dirty="0">
                <a:solidFill>
                  <a:schemeClr val="accent2"/>
                </a:solidFill>
                <a:latin typeface="+mn-lt"/>
              </a:rPr>
              <a:t> Routers are designed to handle large scales (network layer)</a:t>
            </a:r>
          </a:p>
          <a:p>
            <a:pPr algn="l">
              <a:buFont typeface="Arial" pitchFamily="34" charset="0"/>
              <a:buChar char="•"/>
            </a:pPr>
            <a:endParaRPr lang="en-US" sz="2400" b="0" dirty="0">
              <a:solidFill>
                <a:schemeClr val="accent2"/>
              </a:solidFill>
              <a:latin typeface="+mn-lt"/>
            </a:endParaRPr>
          </a:p>
          <a:p>
            <a:pPr algn="l">
              <a:buFont typeface="Arial" pitchFamily="34" charset="0"/>
              <a:buChar char="•"/>
            </a:pPr>
            <a:r>
              <a:rPr lang="en-US" sz="2400" b="0" dirty="0">
                <a:solidFill>
                  <a:schemeClr val="accent2"/>
                </a:solidFill>
                <a:latin typeface="+mn-lt"/>
              </a:rPr>
              <a:t>EXCEPTION: multilayer (l3</a:t>
            </a:r>
            <a:r>
              <a:rPr lang="en-US" sz="2400" b="0">
                <a:solidFill>
                  <a:schemeClr val="accent2"/>
                </a:solidFill>
                <a:latin typeface="+mn-lt"/>
              </a:rPr>
              <a:t>) switch</a:t>
            </a:r>
            <a:endParaRPr lang="en-US" sz="2400" b="0" dirty="0">
              <a:solidFill>
                <a:schemeClr val="accent2"/>
              </a:solidFill>
              <a:latin typeface="+mn-lt"/>
            </a:endParaRPr>
          </a:p>
        </p:txBody>
      </p:sp>
    </p:spTree>
    <p:extLst>
      <p:ext uri="{BB962C8B-B14F-4D97-AF65-F5344CB8AC3E}">
        <p14:creationId xmlns:p14="http://schemas.microsoft.com/office/powerpoint/2010/main" val="17233626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Flow, and Congestion Control</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143000"/>
            <a:ext cx="3048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4300" y="1285875"/>
            <a:ext cx="6172200" cy="461665"/>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defRPr/>
            </a:pPr>
            <a:r>
              <a:rPr lang="en-US" sz="2400" b="0" kern="0" dirty="0">
                <a:solidFill>
                  <a:srgbClr val="000000"/>
                </a:solidFill>
                <a:latin typeface="Arial"/>
                <a:ea typeface="ＭＳ Ｐゴシック" pitchFamily="32" charset="-128"/>
                <a:cs typeface="ＭＳ Ｐゴシック" pitchFamily="32" charset="-128"/>
              </a:rPr>
              <a:t>Applications</a:t>
            </a:r>
            <a:endParaRPr lang="en-US" sz="2400" b="0" dirty="0">
              <a:latin typeface="Courier New" charset="0"/>
              <a:ea typeface="ＭＳ Ｐゴシック" charset="0"/>
              <a:cs typeface="ＭＳ Ｐゴシック" charset="0"/>
            </a:endParaRPr>
          </a:p>
        </p:txBody>
      </p:sp>
      <p:sp>
        <p:nvSpPr>
          <p:cNvPr id="6" name="TextBox 5"/>
          <p:cNvSpPr txBox="1"/>
          <p:nvPr/>
        </p:nvSpPr>
        <p:spPr>
          <a:xfrm>
            <a:off x="2057400" y="3906838"/>
            <a:ext cx="1917700" cy="400110"/>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r>
              <a:rPr lang="en-US" altLang="en-US" b="0">
                <a:solidFill>
                  <a:srgbClr val="FF0000"/>
                </a:solidFill>
                <a:latin typeface="Arial" panose="020B0604020202020204" pitchFamily="34" charset="0"/>
              </a:rPr>
              <a:t>…built on…</a:t>
            </a:r>
            <a:endParaRPr lang="en-US" altLang="en-US" b="0">
              <a:solidFill>
                <a:srgbClr val="FF0000"/>
              </a:solidFill>
            </a:endParaRPr>
          </a:p>
        </p:txBody>
      </p:sp>
      <p:sp>
        <p:nvSpPr>
          <p:cNvPr id="7" name="TextBox 6"/>
          <p:cNvSpPr txBox="1"/>
          <p:nvPr/>
        </p:nvSpPr>
        <p:spPr>
          <a:xfrm>
            <a:off x="2159000" y="2824163"/>
            <a:ext cx="1917700" cy="400110"/>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r>
              <a:rPr lang="en-US" altLang="en-US" b="0">
                <a:solidFill>
                  <a:srgbClr val="FF0000"/>
                </a:solidFill>
                <a:latin typeface="Arial" panose="020B0604020202020204" pitchFamily="34" charset="0"/>
              </a:rPr>
              <a:t>…built on…</a:t>
            </a:r>
            <a:endParaRPr lang="en-US" altLang="en-US" b="0">
              <a:solidFill>
                <a:srgbClr val="FF0000"/>
              </a:solidFill>
            </a:endParaRPr>
          </a:p>
        </p:txBody>
      </p:sp>
      <p:sp>
        <p:nvSpPr>
          <p:cNvPr id="8" name="TextBox 7"/>
          <p:cNvSpPr txBox="1"/>
          <p:nvPr/>
        </p:nvSpPr>
        <p:spPr>
          <a:xfrm>
            <a:off x="2159000" y="1797050"/>
            <a:ext cx="1917700" cy="400110"/>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r>
              <a:rPr lang="en-US" altLang="en-US" b="0" dirty="0">
                <a:solidFill>
                  <a:srgbClr val="FF0000"/>
                </a:solidFill>
                <a:latin typeface="Arial" panose="020B0604020202020204" pitchFamily="34" charset="0"/>
              </a:rPr>
              <a:t>…built on…</a:t>
            </a:r>
            <a:endParaRPr lang="en-US" altLang="en-US" b="0" dirty="0">
              <a:solidFill>
                <a:srgbClr val="FF0000"/>
              </a:solidFill>
            </a:endParaRPr>
          </a:p>
        </p:txBody>
      </p:sp>
      <p:sp>
        <p:nvSpPr>
          <p:cNvPr id="9" name="TextBox 8"/>
          <p:cNvSpPr txBox="1"/>
          <p:nvPr/>
        </p:nvSpPr>
        <p:spPr>
          <a:xfrm>
            <a:off x="2057400" y="5053013"/>
            <a:ext cx="1917700" cy="400110"/>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eaLnBrk="1" hangingPunct="1"/>
            <a:r>
              <a:rPr lang="en-US" altLang="en-US" b="0">
                <a:solidFill>
                  <a:srgbClr val="FF0000"/>
                </a:solidFill>
                <a:latin typeface="Arial" panose="020B0604020202020204" pitchFamily="34" charset="0"/>
              </a:rPr>
              <a:t>…built on…</a:t>
            </a:r>
            <a:endParaRPr lang="en-US" altLang="en-US" b="0">
              <a:solidFill>
                <a:srgbClr val="FF0000"/>
              </a:solidFill>
            </a:endParaRPr>
          </a:p>
        </p:txBody>
      </p:sp>
      <p:sp>
        <p:nvSpPr>
          <p:cNvPr id="10" name="TextBox 9"/>
          <p:cNvSpPr txBox="1"/>
          <p:nvPr/>
        </p:nvSpPr>
        <p:spPr>
          <a:xfrm>
            <a:off x="266700" y="2286000"/>
            <a:ext cx="6019800" cy="461665"/>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defRPr/>
            </a:pPr>
            <a:r>
              <a:rPr lang="en-US" sz="2400" b="0" kern="0" dirty="0">
                <a:solidFill>
                  <a:srgbClr val="000000"/>
                </a:solidFill>
                <a:latin typeface="Arial"/>
                <a:ea typeface="ＭＳ Ｐゴシック" pitchFamily="32" charset="-128"/>
                <a:cs typeface="ＭＳ Ｐゴシック" pitchFamily="32" charset="-128"/>
              </a:rPr>
              <a:t>Reliable (or unreliable) transport</a:t>
            </a:r>
            <a:endParaRPr lang="en-US" sz="2400" b="0" dirty="0">
              <a:latin typeface="Courier New" charset="0"/>
              <a:ea typeface="ＭＳ Ｐゴシック" charset="0"/>
              <a:cs typeface="ＭＳ Ｐゴシック" charset="0"/>
            </a:endParaRPr>
          </a:p>
        </p:txBody>
      </p:sp>
      <p:sp>
        <p:nvSpPr>
          <p:cNvPr id="11" name="TextBox 10"/>
          <p:cNvSpPr txBox="1"/>
          <p:nvPr/>
        </p:nvSpPr>
        <p:spPr>
          <a:xfrm>
            <a:off x="114300" y="3298825"/>
            <a:ext cx="6400800" cy="461665"/>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defRPr/>
            </a:pPr>
            <a:r>
              <a:rPr lang="en-US" sz="2400" b="0" kern="0" dirty="0">
                <a:solidFill>
                  <a:srgbClr val="000000"/>
                </a:solidFill>
                <a:latin typeface="Arial"/>
                <a:ea typeface="ＭＳ Ｐゴシック" pitchFamily="32" charset="-128"/>
                <a:cs typeface="ＭＳ Ｐゴシック" pitchFamily="32" charset="-128"/>
              </a:rPr>
              <a:t>Best-effort global packet delivery</a:t>
            </a:r>
            <a:endParaRPr lang="en-US" sz="2400" b="0" dirty="0">
              <a:latin typeface="Courier New" charset="0"/>
              <a:ea typeface="ＭＳ Ｐゴシック" charset="0"/>
              <a:cs typeface="ＭＳ Ｐゴシック" charset="0"/>
            </a:endParaRPr>
          </a:p>
        </p:txBody>
      </p:sp>
      <p:sp>
        <p:nvSpPr>
          <p:cNvPr id="12" name="TextBox 11"/>
          <p:cNvSpPr txBox="1"/>
          <p:nvPr/>
        </p:nvSpPr>
        <p:spPr>
          <a:xfrm>
            <a:off x="114300" y="4368800"/>
            <a:ext cx="6172200" cy="461665"/>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defRPr/>
            </a:pPr>
            <a:r>
              <a:rPr lang="en-US" sz="2400" b="0" kern="0" dirty="0">
                <a:solidFill>
                  <a:srgbClr val="000000"/>
                </a:solidFill>
                <a:latin typeface="Arial"/>
                <a:ea typeface="ＭＳ Ｐゴシック" pitchFamily="32" charset="-128"/>
                <a:cs typeface="ＭＳ Ｐゴシック" pitchFamily="32" charset="-128"/>
              </a:rPr>
              <a:t>Best-effort local packet delivery</a:t>
            </a:r>
            <a:endParaRPr lang="en-US" sz="2400" b="0" dirty="0">
              <a:latin typeface="Courier New" charset="0"/>
              <a:ea typeface="ＭＳ Ｐゴシック" charset="0"/>
              <a:cs typeface="ＭＳ Ｐゴシック" charset="0"/>
            </a:endParaRPr>
          </a:p>
        </p:txBody>
      </p:sp>
      <p:sp>
        <p:nvSpPr>
          <p:cNvPr id="13" name="TextBox 12"/>
          <p:cNvSpPr txBox="1"/>
          <p:nvPr/>
        </p:nvSpPr>
        <p:spPr>
          <a:xfrm>
            <a:off x="114300" y="5551488"/>
            <a:ext cx="6172200" cy="461665"/>
          </a:xfrm>
          <a:prstGeom prst="rect">
            <a:avLst/>
          </a:prstGeom>
          <a:noFill/>
        </p:spPr>
        <p:txBody>
          <a:bodyPr>
            <a:spAutoFit/>
          </a:bodyPr>
          <a:lstStyle>
            <a:defPPr>
              <a:defRPr lang="en-US"/>
            </a:defPPr>
            <a:lvl1pPr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1pPr>
            <a:lvl2pPr marL="4572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2pPr>
            <a:lvl3pPr marL="9144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3pPr>
            <a:lvl4pPr marL="13716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4pPr>
            <a:lvl5pPr marL="1828800" algn="r" rtl="0" fontAlgn="base">
              <a:spcBef>
                <a:spcPct val="0"/>
              </a:spcBef>
              <a:spcAft>
                <a:spcPct val="0"/>
              </a:spcAft>
              <a:defRPr sz="2000" b="1" kern="1200">
                <a:solidFill>
                  <a:schemeClr val="tx1"/>
                </a:solidFill>
                <a:latin typeface="Courier New" panose="02070309020205020404" pitchFamily="49"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Courier New" panose="02070309020205020404" pitchFamily="49" charset="0"/>
                <a:ea typeface="MS PGothic" panose="020B0600070205080204" pitchFamily="34" charset="-128"/>
                <a:cs typeface="+mn-cs"/>
              </a:defRPr>
            </a:lvl9pPr>
          </a:lstStyle>
          <a:p>
            <a:pPr algn="ctr">
              <a:defRPr/>
            </a:pPr>
            <a:r>
              <a:rPr lang="en-US" sz="2400" b="0" kern="0" dirty="0">
                <a:solidFill>
                  <a:srgbClr val="000000"/>
                </a:solidFill>
                <a:latin typeface="Arial"/>
                <a:ea typeface="ＭＳ Ｐゴシック" pitchFamily="32" charset="-128"/>
                <a:cs typeface="ＭＳ Ｐゴシック" pitchFamily="32" charset="-128"/>
              </a:rPr>
              <a:t>Physical transfer of bits</a:t>
            </a:r>
            <a:endParaRPr lang="en-US" sz="2400" b="0" dirty="0">
              <a:latin typeface="Courier New" charset="0"/>
              <a:ea typeface="ＭＳ Ｐゴシック" charset="0"/>
              <a:cs typeface="ＭＳ Ｐゴシック" charset="0"/>
            </a:endParaRPr>
          </a:p>
        </p:txBody>
      </p:sp>
      <p:cxnSp>
        <p:nvCxnSpPr>
          <p:cNvPr id="14" name="Straight Arrow Connector 13"/>
          <p:cNvCxnSpPr>
            <a:cxnSpLocks noChangeShapeType="1"/>
          </p:cNvCxnSpPr>
          <p:nvPr/>
        </p:nvCxnSpPr>
        <p:spPr bwMode="auto">
          <a:xfrm>
            <a:off x="4381500" y="1600200"/>
            <a:ext cx="1905000" cy="838200"/>
          </a:xfrm>
          <a:prstGeom prst="straightConnector1">
            <a:avLst/>
          </a:prstGeom>
          <a:noFill/>
          <a:ln w="28575">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flipV="1">
            <a:off x="5295900" y="5334000"/>
            <a:ext cx="990600" cy="533400"/>
          </a:xfrm>
          <a:prstGeom prst="straightConnector1">
            <a:avLst/>
          </a:prstGeom>
          <a:noFill/>
          <a:ln w="28575">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a:off x="5905500" y="4724400"/>
            <a:ext cx="533400" cy="0"/>
          </a:xfrm>
          <a:prstGeom prst="straightConnector1">
            <a:avLst/>
          </a:prstGeom>
          <a:noFill/>
          <a:ln w="28575">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a:off x="6134100" y="3657600"/>
            <a:ext cx="1143000" cy="228600"/>
          </a:xfrm>
          <a:prstGeom prst="straightConnector1">
            <a:avLst/>
          </a:prstGeom>
          <a:noFill/>
          <a:ln w="28575">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a:off x="5219700" y="2819400"/>
            <a:ext cx="1524000" cy="381000"/>
          </a:xfrm>
          <a:prstGeom prst="straightConnector1">
            <a:avLst/>
          </a:prstGeom>
          <a:noFill/>
          <a:ln w="28575">
            <a:solidFill>
              <a:srgbClr val="008000"/>
            </a:solidFill>
            <a:round/>
            <a:headEnd/>
            <a:tailEnd type="arrow" w="med" len="med"/>
          </a:ln>
          <a:extLst>
            <a:ext uri="{909E8E84-426E-40DD-AFC4-6F175D3DCCD1}">
              <a14:hiddenFill xmlns:a14="http://schemas.microsoft.com/office/drawing/2010/main">
                <a:noFill/>
              </a14:hiddenFill>
            </a:ext>
          </a:extLst>
        </p:spPr>
      </p:cxnSp>
      <p:sp>
        <p:nvSpPr>
          <p:cNvPr id="35" name="Rectangle 3">
            <a:extLst>
              <a:ext uri="{FF2B5EF4-FFF2-40B4-BE49-F238E27FC236}">
                <a16:creationId xmlns:a16="http://schemas.microsoft.com/office/drawing/2014/main" id="{162DA1DF-74EE-85A8-82E1-76BF6717941A}"/>
              </a:ext>
            </a:extLst>
          </p:cNvPr>
          <p:cNvSpPr txBox="1">
            <a:spLocks noChangeArrowheads="1"/>
          </p:cNvSpPr>
          <p:nvPr/>
        </p:nvSpPr>
        <p:spPr bwMode="auto">
          <a:xfrm>
            <a:off x="231976" y="6050755"/>
            <a:ext cx="8229600" cy="715963"/>
          </a:xfrm>
          <a:prstGeom prst="rect">
            <a:avLst/>
          </a:prstGeom>
          <a:solidFill>
            <a:srgbClr val="CCFFFF"/>
          </a:solidFill>
          <a:ln>
            <a:noFill/>
          </a:ln>
          <a:extLs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80000"/>
              </a:lnSpc>
              <a:spcBef>
                <a:spcPct val="20000"/>
              </a:spcBef>
            </a:pPr>
            <a:r>
              <a:rPr lang="nl-NL" altLang="en-US" sz="1600" dirty="0">
                <a:ea typeface="ＭＳ Ｐゴシック" charset="0"/>
                <a:cs typeface="ＭＳ Ｐゴシック" charset="0"/>
              </a:rPr>
              <a:t>Digital data is </a:t>
            </a:r>
            <a:r>
              <a:rPr lang="nl-NL" altLang="en-US" sz="1600" dirty="0" err="1">
                <a:ea typeface="ＭＳ Ｐゴシック" charset="0"/>
                <a:cs typeface="ＭＳ Ｐゴシック" charset="0"/>
              </a:rPr>
              <a:t>translated</a:t>
            </a:r>
            <a:r>
              <a:rPr lang="nl-NL" altLang="en-US" sz="1600" dirty="0">
                <a:ea typeface="ＭＳ Ｐゴシック" charset="0"/>
                <a:cs typeface="ＭＳ Ｐゴシック" charset="0"/>
              </a:rPr>
              <a:t> </a:t>
            </a:r>
            <a:r>
              <a:rPr lang="nl-NL" altLang="en-US" sz="1600" dirty="0" err="1">
                <a:ea typeface="ＭＳ Ｐゴシック" charset="0"/>
                <a:cs typeface="ＭＳ Ｐゴシック" charset="0"/>
              </a:rPr>
              <a:t>into</a:t>
            </a:r>
            <a:r>
              <a:rPr lang="nl-NL" altLang="en-US" sz="1600" dirty="0">
                <a:ea typeface="ＭＳ Ｐゴシック" charset="0"/>
                <a:cs typeface="ＭＳ Ｐゴシック" charset="0"/>
              </a:rPr>
              <a:t> </a:t>
            </a:r>
            <a:r>
              <a:rPr lang="nl-NL" altLang="en-US" sz="1600" dirty="0" err="1">
                <a:ea typeface="ＭＳ Ｐゴシック" charset="0"/>
                <a:cs typeface="ＭＳ Ｐゴシック" charset="0"/>
              </a:rPr>
              <a:t>electronic</a:t>
            </a:r>
            <a:r>
              <a:rPr lang="nl-NL" altLang="en-US" sz="1600" dirty="0">
                <a:ea typeface="ＭＳ Ｐゴシック" charset="0"/>
                <a:cs typeface="ＭＳ Ｐゴシック" charset="0"/>
              </a:rPr>
              <a:t>/</a:t>
            </a:r>
            <a:r>
              <a:rPr lang="nl-NL" altLang="en-US" sz="1600" dirty="0" err="1">
                <a:ea typeface="ＭＳ Ｐゴシック" charset="0"/>
                <a:cs typeface="ＭＳ Ｐゴシック" charset="0"/>
              </a:rPr>
              <a:t>optical</a:t>
            </a:r>
            <a:r>
              <a:rPr lang="nl-NL" altLang="en-US" sz="1600" dirty="0">
                <a:ea typeface="ＭＳ Ｐゴシック" charset="0"/>
                <a:cs typeface="ＭＳ Ｐゴシック" charset="0"/>
              </a:rPr>
              <a:t> </a:t>
            </a:r>
            <a:r>
              <a:rPr lang="nl-NL" altLang="en-US" sz="1600" dirty="0" err="1">
                <a:ea typeface="ＭＳ Ｐゴシック" charset="0"/>
                <a:cs typeface="ＭＳ Ｐゴシック" charset="0"/>
              </a:rPr>
              <a:t>signals</a:t>
            </a:r>
            <a:r>
              <a:rPr lang="nl-NL" altLang="en-US" sz="1600" dirty="0">
                <a:ea typeface="ＭＳ Ｐゴシック" charset="0"/>
                <a:cs typeface="ＭＳ Ｐゴシック" charset="0"/>
              </a:rPr>
              <a:t> </a:t>
            </a:r>
            <a:r>
              <a:rPr lang="nl-NL" altLang="en-US" sz="1600" dirty="0" err="1">
                <a:ea typeface="ＭＳ Ｐゴシック" charset="0"/>
                <a:cs typeface="ＭＳ Ｐゴシック" charset="0"/>
              </a:rPr>
              <a:t>and</a:t>
            </a:r>
            <a:r>
              <a:rPr lang="nl-NL" altLang="en-US" sz="1600" dirty="0">
                <a:ea typeface="ＭＳ Ｐゴシック" charset="0"/>
                <a:cs typeface="ＭＳ Ｐゴシック" charset="0"/>
              </a:rPr>
              <a:t> </a:t>
            </a:r>
            <a:r>
              <a:rPr lang="nl-NL" altLang="en-US" sz="1600" dirty="0" err="1">
                <a:ea typeface="ＭＳ Ｐゴシック" charset="0"/>
                <a:cs typeface="ＭＳ Ｐゴシック" charset="0"/>
              </a:rPr>
              <a:t>transmitted</a:t>
            </a:r>
            <a:endParaRPr lang="nl-NL" altLang="en-US" sz="1600" dirty="0">
              <a:ea typeface="ＭＳ Ｐゴシック" charset="0"/>
              <a:cs typeface="ＭＳ Ｐゴシック" charset="0"/>
            </a:endParaRPr>
          </a:p>
          <a:p>
            <a:pPr eaLnBrk="1" hangingPunct="1">
              <a:lnSpc>
                <a:spcPct val="80000"/>
              </a:lnSpc>
              <a:spcBef>
                <a:spcPct val="20000"/>
              </a:spcBef>
            </a:pPr>
            <a:r>
              <a:rPr lang="nl-NL" altLang="en-US" sz="1600" dirty="0" err="1">
                <a:solidFill>
                  <a:srgbClr val="800000"/>
                </a:solidFill>
                <a:latin typeface="Calibri" charset="0"/>
                <a:ea typeface="ＭＳ Ｐゴシック" charset="0"/>
                <a:cs typeface="ＭＳ Ｐゴシック" charset="0"/>
              </a:rPr>
              <a:t>This</a:t>
            </a:r>
            <a:r>
              <a:rPr lang="nl-NL" altLang="en-US" sz="1600" dirty="0">
                <a:solidFill>
                  <a:srgbClr val="800000"/>
                </a:solidFill>
                <a:latin typeface="Calibri" charset="0"/>
                <a:ea typeface="ＭＳ Ｐゴシック" charset="0"/>
                <a:cs typeface="ＭＳ Ｐゴシック" charset="0"/>
              </a:rPr>
              <a:t> is </a:t>
            </a:r>
            <a:r>
              <a:rPr lang="nl-NL" altLang="en-US" sz="1600" dirty="0" err="1">
                <a:solidFill>
                  <a:srgbClr val="800000"/>
                </a:solidFill>
                <a:latin typeface="Calibri" charset="0"/>
                <a:ea typeface="ＭＳ Ｐゴシック" charset="0"/>
                <a:cs typeface="ＭＳ Ｐゴシック" charset="0"/>
              </a:rPr>
              <a:t>the</a:t>
            </a:r>
            <a:r>
              <a:rPr lang="nl-NL" altLang="en-US" sz="1600" dirty="0">
                <a:solidFill>
                  <a:srgbClr val="800000"/>
                </a:solidFill>
                <a:latin typeface="Calibri" charset="0"/>
                <a:ea typeface="ＭＳ Ｐゴシック" charset="0"/>
                <a:cs typeface="ＭＳ Ｐゴシック" charset="0"/>
              </a:rPr>
              <a:t> job of </a:t>
            </a:r>
            <a:r>
              <a:rPr lang="nl-NL" altLang="en-US" sz="1600" dirty="0" err="1">
                <a:solidFill>
                  <a:srgbClr val="800000"/>
                </a:solidFill>
                <a:latin typeface="Calibri" charset="0"/>
                <a:ea typeface="ＭＳ Ｐゴシック" charset="0"/>
                <a:cs typeface="ＭＳ Ｐゴシック" charset="0"/>
              </a:rPr>
              <a:t>physical</a:t>
            </a:r>
            <a:r>
              <a:rPr lang="nl-NL" altLang="en-US" sz="1600" dirty="0">
                <a:solidFill>
                  <a:srgbClr val="800000"/>
                </a:solidFill>
                <a:latin typeface="Calibri" charset="0"/>
                <a:ea typeface="ＭＳ Ｐゴシック" charset="0"/>
                <a:cs typeface="ＭＳ Ｐゴシック" charset="0"/>
              </a:rPr>
              <a:t> </a:t>
            </a:r>
            <a:r>
              <a:rPr lang="nl-NL" altLang="en-US" sz="1600" dirty="0" err="1">
                <a:solidFill>
                  <a:srgbClr val="800000"/>
                </a:solidFill>
                <a:latin typeface="Calibri" charset="0"/>
                <a:ea typeface="ＭＳ Ｐゴシック" charset="0"/>
                <a:cs typeface="ＭＳ Ｐゴシック" charset="0"/>
              </a:rPr>
              <a:t>layer</a:t>
            </a:r>
            <a:r>
              <a:rPr lang="nl-NL" altLang="en-US" sz="1600" dirty="0">
                <a:solidFill>
                  <a:srgbClr val="800000"/>
                </a:solidFill>
                <a:latin typeface="Calibri" charset="0"/>
                <a:ea typeface="ＭＳ Ｐゴシック" charset="0"/>
                <a:cs typeface="ＭＳ Ｐゴシック" charset="0"/>
              </a:rPr>
              <a:t> --below link </a:t>
            </a:r>
            <a:r>
              <a:rPr lang="nl-NL" altLang="en-US" sz="1600" dirty="0" err="1">
                <a:solidFill>
                  <a:srgbClr val="800000"/>
                </a:solidFill>
                <a:latin typeface="Calibri" charset="0"/>
                <a:ea typeface="ＭＳ Ｐゴシック" charset="0"/>
                <a:cs typeface="ＭＳ Ｐゴシック" charset="0"/>
              </a:rPr>
              <a:t>layer</a:t>
            </a:r>
            <a:r>
              <a:rPr lang="nl-NL" altLang="en-US" sz="1600" dirty="0">
                <a:solidFill>
                  <a:srgbClr val="800000"/>
                </a:solidFill>
                <a:latin typeface="Calibri" charset="0"/>
                <a:ea typeface="ＭＳ Ｐゴシック" charset="0"/>
                <a:cs typeface="ＭＳ Ｐゴシック" charset="0"/>
              </a:rPr>
              <a:t>– </a:t>
            </a:r>
            <a:r>
              <a:rPr lang="nl-NL" altLang="en-US" sz="1600" dirty="0" err="1">
                <a:solidFill>
                  <a:srgbClr val="800000"/>
                </a:solidFill>
                <a:latin typeface="Calibri" charset="0"/>
                <a:ea typeface="ＭＳ Ｐゴシック" charset="0"/>
                <a:cs typeface="ＭＳ Ｐゴシック" charset="0"/>
              </a:rPr>
              <a:t>and</a:t>
            </a:r>
            <a:r>
              <a:rPr lang="nl-NL" altLang="en-US" sz="1600" dirty="0">
                <a:solidFill>
                  <a:srgbClr val="800000"/>
                </a:solidFill>
                <a:latin typeface="Calibri" charset="0"/>
                <a:ea typeface="ＭＳ Ｐゴシック" charset="0"/>
                <a:cs typeface="ＭＳ Ｐゴシック" charset="0"/>
              </a:rPr>
              <a:t> </a:t>
            </a:r>
            <a:r>
              <a:rPr lang="nl-NL" altLang="en-US" sz="1600" dirty="0" err="1">
                <a:solidFill>
                  <a:srgbClr val="800000"/>
                </a:solidFill>
                <a:latin typeface="Calibri" charset="0"/>
                <a:ea typeface="ＭＳ Ｐゴシック" charset="0"/>
                <a:cs typeface="ＭＳ Ｐゴシック" charset="0"/>
              </a:rPr>
              <a:t>mostly</a:t>
            </a:r>
            <a:r>
              <a:rPr lang="nl-NL" altLang="en-US" sz="1600" dirty="0">
                <a:solidFill>
                  <a:srgbClr val="800000"/>
                </a:solidFill>
                <a:latin typeface="Calibri" charset="0"/>
                <a:ea typeface="ＭＳ Ｐゴシック" charset="0"/>
                <a:cs typeface="ＭＳ Ｐゴシック" charset="0"/>
              </a:rPr>
              <a:t> </a:t>
            </a:r>
            <a:r>
              <a:rPr lang="nl-NL" altLang="en-US" sz="1600" dirty="0" err="1">
                <a:solidFill>
                  <a:srgbClr val="800000"/>
                </a:solidFill>
                <a:latin typeface="Calibri" charset="0"/>
                <a:ea typeface="ＭＳ Ｐゴシック" charset="0"/>
                <a:cs typeface="ＭＳ Ｐゴシック" charset="0"/>
              </a:rPr>
              <a:t>beyond</a:t>
            </a:r>
            <a:r>
              <a:rPr lang="nl-NL" altLang="en-US" sz="1600" dirty="0">
                <a:solidFill>
                  <a:srgbClr val="800000"/>
                </a:solidFill>
                <a:latin typeface="Calibri" charset="0"/>
                <a:ea typeface="ＭＳ Ｐゴシック" charset="0"/>
                <a:cs typeface="ＭＳ Ｐゴシック" charset="0"/>
              </a:rPr>
              <a:t> </a:t>
            </a:r>
            <a:r>
              <a:rPr lang="nl-NL" altLang="en-US" sz="1600" dirty="0" err="1">
                <a:solidFill>
                  <a:srgbClr val="800000"/>
                </a:solidFill>
                <a:latin typeface="Calibri" charset="0"/>
                <a:ea typeface="ＭＳ Ｐゴシック" charset="0"/>
                <a:cs typeface="ＭＳ Ｐゴシック" charset="0"/>
              </a:rPr>
              <a:t>the</a:t>
            </a:r>
            <a:r>
              <a:rPr lang="nl-NL" altLang="en-US" sz="1600" dirty="0">
                <a:solidFill>
                  <a:srgbClr val="800000"/>
                </a:solidFill>
                <a:latin typeface="Calibri" charset="0"/>
                <a:ea typeface="ＭＳ Ｐゴシック" charset="0"/>
                <a:cs typeface="ＭＳ Ｐゴシック" charset="0"/>
              </a:rPr>
              <a:t> scope of 158A (ECE154/157 series, ECE159)</a:t>
            </a:r>
            <a:endParaRPr lang="en-US" altLang="en-US" sz="1600" dirty="0">
              <a:solidFill>
                <a:srgbClr val="800000"/>
              </a:solidFill>
              <a:latin typeface="Calibri" charset="0"/>
            </a:endParaRPr>
          </a:p>
        </p:txBody>
      </p:sp>
    </p:spTree>
    <p:extLst>
      <p:ext uri="{BB962C8B-B14F-4D97-AF65-F5344CB8AC3E}">
        <p14:creationId xmlns:p14="http://schemas.microsoft.com/office/powerpoint/2010/main" val="19352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a:t>Grading</a:t>
            </a:r>
          </a:p>
        </p:txBody>
      </p:sp>
      <p:sp>
        <p:nvSpPr>
          <p:cNvPr id="59395" name="Rectangle 3"/>
          <p:cNvSpPr>
            <a:spLocks noGrp="1" noChangeArrowheads="1"/>
          </p:cNvSpPr>
          <p:nvPr>
            <p:ph idx="1"/>
          </p:nvPr>
        </p:nvSpPr>
        <p:spPr/>
        <p:txBody>
          <a:bodyPr/>
          <a:lstStyle/>
          <a:p>
            <a:r>
              <a:rPr lang="en-US" altLang="en-US" dirty="0"/>
              <a:t>4 assignments (44% total; 11% each)</a:t>
            </a:r>
          </a:p>
          <a:p>
            <a:pPr lvl="1"/>
            <a:r>
              <a:rPr lang="en-US" altLang="en-US" dirty="0"/>
              <a:t>95% &lt; 5 hours, 70% &lt;1 days late, 50% &lt; 2 days late</a:t>
            </a:r>
          </a:p>
          <a:p>
            <a:r>
              <a:rPr lang="en-US" altLang="en-US" dirty="0"/>
              <a:t>Two exams (54% total)</a:t>
            </a:r>
          </a:p>
          <a:p>
            <a:pPr lvl="1"/>
            <a:r>
              <a:rPr lang="en-US" altLang="en-US" dirty="0"/>
              <a:t>Midterm on October 27th (23%)</a:t>
            </a:r>
          </a:p>
          <a:p>
            <a:pPr lvl="1"/>
            <a:r>
              <a:rPr lang="en-US" altLang="en-US" dirty="0"/>
              <a:t>Final exam during exam period (31%)</a:t>
            </a:r>
          </a:p>
          <a:p>
            <a:r>
              <a:rPr lang="en-US" altLang="en-US" dirty="0"/>
              <a:t>Class participation (2%)</a:t>
            </a:r>
          </a:p>
          <a:p>
            <a:pPr lvl="1"/>
            <a:r>
              <a:rPr lang="en-US" altLang="en-US" dirty="0"/>
              <a:t>Pre-lecture Readings</a:t>
            </a:r>
          </a:p>
          <a:p>
            <a:pPr lvl="1"/>
            <a:r>
              <a:rPr lang="en-US" altLang="en-US" dirty="0"/>
              <a:t>In lecture and discussion and on Piazza</a:t>
            </a:r>
          </a:p>
        </p:txBody>
      </p:sp>
    </p:spTree>
    <p:extLst>
      <p:ext uri="{BB962C8B-B14F-4D97-AF65-F5344CB8AC3E}">
        <p14:creationId xmlns:p14="http://schemas.microsoft.com/office/powerpoint/2010/main" val="1774981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Policies: Submit Your Own Work</a:t>
            </a:r>
          </a:p>
        </p:txBody>
      </p:sp>
      <p:sp>
        <p:nvSpPr>
          <p:cNvPr id="41987" name="Rectangle 3"/>
          <p:cNvSpPr>
            <a:spLocks noGrp="1" noChangeArrowheads="1"/>
          </p:cNvSpPr>
          <p:nvPr>
            <p:ph idx="1"/>
          </p:nvPr>
        </p:nvSpPr>
        <p:spPr>
          <a:xfrm>
            <a:off x="533400" y="1219200"/>
            <a:ext cx="8153400" cy="5334000"/>
          </a:xfrm>
        </p:spPr>
        <p:txBody>
          <a:bodyPr/>
          <a:lstStyle/>
          <a:p>
            <a:pPr eaLnBrk="1" hangingPunct="1">
              <a:lnSpc>
                <a:spcPct val="80000"/>
              </a:lnSpc>
              <a:spcAft>
                <a:spcPts val="1800"/>
              </a:spcAft>
              <a:buFontTx/>
              <a:buNone/>
            </a:pPr>
            <a:r>
              <a:rPr lang="en-US" altLang="en-US" sz="2900" dirty="0">
                <a:solidFill>
                  <a:schemeClr val="tx1"/>
                </a:solidFill>
              </a:rPr>
              <a:t>Learning and creativity in an individual process.  While thinking about a problem, discussions with friends are encouraged. However, when the time comes to write your HW or your code for your project, the work must be entirely yours. </a:t>
            </a:r>
          </a:p>
          <a:p>
            <a:pPr eaLnBrk="1" hangingPunct="1">
              <a:lnSpc>
                <a:spcPct val="80000"/>
              </a:lnSpc>
              <a:spcAft>
                <a:spcPts val="1800"/>
              </a:spcAft>
              <a:buFontTx/>
              <a:buNone/>
            </a:pPr>
            <a:r>
              <a:rPr lang="en-US" altLang="en-US" sz="2900" dirty="0">
                <a:solidFill>
                  <a:schemeClr val="tx1"/>
                </a:solidFill>
              </a:rPr>
              <a:t>If you have a question about the HWs and projects, you can certainly ask your friends or the TA, but </a:t>
            </a:r>
            <a:r>
              <a:rPr lang="en-US" altLang="en-US" sz="2900" b="1" dirty="0">
                <a:solidFill>
                  <a:srgbClr val="0000FF"/>
                </a:solidFill>
              </a:rPr>
              <a:t>do not, under any circumstances, copy another person's work</a:t>
            </a:r>
            <a:r>
              <a:rPr lang="en-US" altLang="en-US" sz="2900" b="1" dirty="0">
                <a:solidFill>
                  <a:schemeClr val="tx1"/>
                </a:solidFill>
              </a:rPr>
              <a:t>.</a:t>
            </a:r>
            <a:endParaRPr lang="en-US" altLang="en-US" sz="2900" dirty="0">
              <a:solidFill>
                <a:schemeClr val="tx1"/>
              </a:solidFill>
            </a:endParaRPr>
          </a:p>
          <a:p>
            <a:pPr eaLnBrk="1" hangingPunct="1">
              <a:lnSpc>
                <a:spcPct val="80000"/>
              </a:lnSpc>
              <a:spcAft>
                <a:spcPts val="1800"/>
              </a:spcAft>
              <a:buFontTx/>
              <a:buNone/>
            </a:pPr>
            <a:r>
              <a:rPr lang="en-US" altLang="en-US" sz="2900" dirty="0">
                <a:solidFill>
                  <a:schemeClr val="tx1"/>
                </a:solidFill>
              </a:rPr>
              <a:t>Letting someone copy your work or using someone else's work in any form is a </a:t>
            </a:r>
            <a:r>
              <a:rPr lang="en-US" altLang="en-US" sz="2900" b="1" dirty="0">
                <a:solidFill>
                  <a:srgbClr val="0000FF"/>
                </a:solidFill>
              </a:rPr>
              <a:t>violation of academic integrity</a:t>
            </a:r>
            <a:r>
              <a:rPr lang="en-US" altLang="en-US" sz="2900" dirty="0">
                <a:solidFill>
                  <a:schemeClr val="tx1"/>
                </a:solidFill>
              </a:rPr>
              <a:t>. </a:t>
            </a:r>
          </a:p>
        </p:txBody>
      </p:sp>
    </p:spTree>
    <p:extLst>
      <p:ext uri="{BB962C8B-B14F-4D97-AF65-F5344CB8AC3E}">
        <p14:creationId xmlns:p14="http://schemas.microsoft.com/office/powerpoint/2010/main" val="1421518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p:cNvSpPr>
            <a:spLocks noGrp="1"/>
          </p:cNvSpPr>
          <p:nvPr>
            <p:ph type="ctrTitle"/>
          </p:nvPr>
        </p:nvSpPr>
        <p:spPr>
          <a:xfrm>
            <a:off x="685800" y="2416175"/>
            <a:ext cx="7772400" cy="1470025"/>
          </a:xfrm>
        </p:spPr>
        <p:txBody>
          <a:bodyPr/>
          <a:lstStyle/>
          <a:p>
            <a:r>
              <a:rPr lang="en-US" altLang="en-US"/>
              <a:t>What </a:t>
            </a:r>
            <a:r>
              <a:rPr lang="en-US" altLang="en-US" i="1"/>
              <a:t>is </a:t>
            </a:r>
            <a:r>
              <a:rPr lang="en-US" altLang="en-US"/>
              <a:t>the Internet?</a:t>
            </a:r>
          </a:p>
        </p:txBody>
      </p:sp>
      <p:sp>
        <p:nvSpPr>
          <p:cNvPr id="6" name="Subtitle 5"/>
          <p:cNvSpPr>
            <a:spLocks noGrp="1"/>
          </p:cNvSpPr>
          <p:nvPr>
            <p:ph type="subTitle" idx="1"/>
          </p:nvPr>
        </p:nvSpPr>
        <p:spPr/>
        <p:txBody>
          <a:bodyPr/>
          <a:lstStyle/>
          <a:p>
            <a:pPr>
              <a:buFont typeface="Arial" pitchFamily="1" charset="0"/>
              <a:buNone/>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a:t>What is the Internet?</a:t>
            </a:r>
          </a:p>
        </p:txBody>
      </p:sp>
      <p:grpSp>
        <p:nvGrpSpPr>
          <p:cNvPr id="5" name="Group 4"/>
          <p:cNvGrpSpPr/>
          <p:nvPr/>
        </p:nvGrpSpPr>
        <p:grpSpPr>
          <a:xfrm>
            <a:off x="-212281" y="1219200"/>
            <a:ext cx="9356281" cy="5437188"/>
            <a:chOff x="-212281" y="1219200"/>
            <a:chExt cx="9356281" cy="5437188"/>
          </a:xfrm>
        </p:grpSpPr>
        <p:sp>
          <p:nvSpPr>
            <p:cNvPr id="30724" name="Text Box 5"/>
            <p:cNvSpPr txBox="1">
              <a:spLocks noChangeArrowheads="1"/>
            </p:cNvSpPr>
            <p:nvPr/>
          </p:nvSpPr>
          <p:spPr bwMode="auto">
            <a:xfrm>
              <a:off x="1400175" y="6137275"/>
              <a:ext cx="5937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128"/>
                </a:defRPr>
              </a:lvl1pPr>
              <a:lvl2pPr marL="37931725" indent="-37474525" eaLnBrk="0" hangingPunct="0">
                <a:defRPr sz="2000" b="1">
                  <a:solidFill>
                    <a:schemeClr val="tx1"/>
                  </a:solidFill>
                  <a:latin typeface="Courier New" charset="0"/>
                  <a:ea typeface="ＭＳ Ｐゴシック" charset="-128"/>
                </a:defRPr>
              </a:lvl2pPr>
              <a:lvl3pPr eaLnBrk="0" hangingPunct="0">
                <a:defRPr sz="2000" b="1">
                  <a:solidFill>
                    <a:schemeClr val="tx1"/>
                  </a:solidFill>
                  <a:latin typeface="Courier New" charset="0"/>
                  <a:ea typeface="ＭＳ Ｐゴシック" charset="-128"/>
                </a:defRPr>
              </a:lvl3pPr>
              <a:lvl4pPr eaLnBrk="0" hangingPunct="0">
                <a:defRPr sz="2000" b="1">
                  <a:solidFill>
                    <a:schemeClr val="tx1"/>
                  </a:solidFill>
                  <a:latin typeface="Courier New" charset="0"/>
                  <a:ea typeface="ＭＳ Ｐゴシック" charset="-128"/>
                </a:defRPr>
              </a:lvl4pPr>
              <a:lvl5pPr eaLnBrk="0" hangingPunct="0">
                <a:defRPr sz="2000" b="1">
                  <a:solidFill>
                    <a:schemeClr val="tx1"/>
                  </a:solidFill>
                  <a:latin typeface="Courier New" charset="0"/>
                  <a:ea typeface="ＭＳ Ｐゴシック" charset="-128"/>
                </a:defRPr>
              </a:lvl5pPr>
              <a:lvl6pPr marL="457200" eaLnBrk="0" fontAlgn="base" hangingPunct="0">
                <a:spcBef>
                  <a:spcPct val="0"/>
                </a:spcBef>
                <a:spcAft>
                  <a:spcPct val="0"/>
                </a:spcAft>
                <a:defRPr sz="2000" b="1">
                  <a:solidFill>
                    <a:schemeClr val="tx1"/>
                  </a:solidFill>
                  <a:latin typeface="Courier New" charset="0"/>
                  <a:ea typeface="ＭＳ Ｐゴシック" charset="-128"/>
                </a:defRPr>
              </a:lvl6pPr>
              <a:lvl7pPr marL="914400" eaLnBrk="0" fontAlgn="base" hangingPunct="0">
                <a:spcBef>
                  <a:spcPct val="0"/>
                </a:spcBef>
                <a:spcAft>
                  <a:spcPct val="0"/>
                </a:spcAft>
                <a:defRPr sz="2000" b="1">
                  <a:solidFill>
                    <a:schemeClr val="tx1"/>
                  </a:solidFill>
                  <a:latin typeface="Courier New" charset="0"/>
                  <a:ea typeface="ＭＳ Ｐゴシック" charset="-128"/>
                </a:defRPr>
              </a:lvl7pPr>
              <a:lvl8pPr marL="1371600" eaLnBrk="0" fontAlgn="base" hangingPunct="0">
                <a:spcBef>
                  <a:spcPct val="0"/>
                </a:spcBef>
                <a:spcAft>
                  <a:spcPct val="0"/>
                </a:spcAft>
                <a:defRPr sz="2000" b="1">
                  <a:solidFill>
                    <a:schemeClr val="tx1"/>
                  </a:solidFill>
                  <a:latin typeface="Courier New" charset="0"/>
                  <a:ea typeface="ＭＳ Ｐゴシック" charset="-128"/>
                </a:defRPr>
              </a:lvl8pPr>
              <a:lvl9pPr marL="1828800" eaLnBrk="0" fontAlgn="base" hangingPunct="0">
                <a:spcBef>
                  <a:spcPct val="0"/>
                </a:spcBef>
                <a:spcAft>
                  <a:spcPct val="0"/>
                </a:spcAft>
                <a:defRPr sz="2000" b="1">
                  <a:solidFill>
                    <a:schemeClr val="tx1"/>
                  </a:solidFill>
                  <a:latin typeface="Courier New" charset="0"/>
                  <a:ea typeface="ＭＳ Ｐゴシック" charset="-128"/>
                </a:defRPr>
              </a:lvl9pPr>
            </a:lstStyle>
            <a:p>
              <a:pPr eaLnBrk="1" hangingPunct="1"/>
              <a:r>
                <a:rPr lang="en-US" altLang="en-US" dirty="0">
                  <a:solidFill>
                    <a:srgbClr val="A50021"/>
                  </a:solidFill>
                </a:rPr>
                <a:t>http://</a:t>
              </a:r>
              <a:r>
                <a:rPr lang="en-US" altLang="en-US" dirty="0" err="1">
                  <a:solidFill>
                    <a:srgbClr val="A50021"/>
                  </a:solidFill>
                </a:rPr>
                <a:t>en.wikipedia.org</a:t>
              </a:r>
              <a:r>
                <a:rPr lang="en-US" altLang="en-US" dirty="0">
                  <a:solidFill>
                    <a:srgbClr val="A50021"/>
                  </a:solidFill>
                </a:rPr>
                <a:t>/wiki/Internet</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80" t="15056" b="9008"/>
            <a:stretch/>
          </p:blipFill>
          <p:spPr>
            <a:xfrm>
              <a:off x="-212281" y="1219200"/>
              <a:ext cx="9356281" cy="4595842"/>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7710"/>
            <a:ext cx="9356756" cy="2688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rctx="PPT">
                                        <p:cTn id="10" dur="indefinite"/>
                                        <p:tgtEl>
                                          <p:spTgt spid="5"/>
                                        </p:tgtEl>
                                        <p:attrNameLst>
                                          <p:attrName>style.opacity</p:attrName>
                                        </p:attrNameLst>
                                      </p:cBhvr>
                                      <p:to>
                                        <p:strVal val="0.25"/>
                                      </p:to>
                                    </p:set>
                                    <p:animEffect filter="image" prLst="opacity: 0.25">
                                      <p:cBhvr rctx="IE">
                                        <p:cTn id="11" dur="indefinite"/>
                                        <p:tgtEl>
                                          <p:spTgt spid="5"/>
                                        </p:tgtEl>
                                      </p:cBhvr>
                                    </p:animEffect>
                                  </p:childTnLst>
                                </p:cTn>
                              </p:par>
                              <p:par>
                                <p:cTn id="12" presetID="2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a:ea typeface="ＭＳ Ｐゴシック" charset="-128"/>
              </a:rPr>
              <a:t>Internet structure: network of networks</a:t>
            </a:r>
            <a:endParaRPr lang="en-US" altLang="en-US">
              <a:ea typeface="ＭＳ Ｐゴシック" charset="-128"/>
            </a:endParaRPr>
          </a:p>
        </p:txBody>
      </p:sp>
      <p:sp>
        <p:nvSpPr>
          <p:cNvPr id="74754" name="Rectangle 3"/>
          <p:cNvSpPr>
            <a:spLocks noGrp="1" noChangeArrowheads="1"/>
          </p:cNvSpPr>
          <p:nvPr>
            <p:ph type="body" sz="half" idx="4294967295"/>
          </p:nvPr>
        </p:nvSpPr>
        <p:spPr>
          <a:xfrm>
            <a:off x="473075" y="1073150"/>
            <a:ext cx="8204200" cy="906463"/>
          </a:xfrm>
        </p:spPr>
        <p:txBody>
          <a:bodyPr/>
          <a:lstStyle/>
          <a:p>
            <a:pPr marL="0" indent="0" eaLnBrk="1" hangingPunct="1">
              <a:buSzPct val="75000"/>
              <a:buFont typeface="Wingdings" charset="2"/>
              <a:buNone/>
            </a:pPr>
            <a:r>
              <a:rPr lang="en-US" altLang="en-US" sz="2400" i="1">
                <a:solidFill>
                  <a:srgbClr val="CC0000"/>
                </a:solidFill>
                <a:ea typeface="ＭＳ Ｐゴシック" charset="-128"/>
              </a:rPr>
              <a:t>Question: </a:t>
            </a:r>
            <a:r>
              <a:rPr lang="en-US" altLang="en-US" sz="2400">
                <a:ea typeface="ＭＳ Ｐゴシック" charset="-128"/>
              </a:rPr>
              <a:t>given </a:t>
            </a:r>
            <a:r>
              <a:rPr lang="en-US" altLang="en-US" sz="2400" i="1">
                <a:ea typeface="ＭＳ Ｐゴシック" charset="-128"/>
              </a:rPr>
              <a:t>millions</a:t>
            </a:r>
            <a:r>
              <a:rPr lang="en-US" altLang="en-US" sz="2400">
                <a:ea typeface="ＭＳ Ｐゴシック" charset="-128"/>
              </a:rPr>
              <a:t> of access ISPs, how to connect them together?</a:t>
            </a:r>
          </a:p>
          <a:p>
            <a:pPr marL="0" indent="0" eaLnBrk="1" hangingPunct="1">
              <a:buSzPct val="75000"/>
              <a:buFont typeface="Wingdings" charset="2"/>
              <a:buNone/>
            </a:pPr>
            <a:endParaRPr lang="en-US" altLang="en-US" sz="2400">
              <a:ea typeface="ＭＳ Ｐゴシック" charset="-128"/>
            </a:endParaRPr>
          </a:p>
        </p:txBody>
      </p:sp>
      <p:grpSp>
        <p:nvGrpSpPr>
          <p:cNvPr id="74756" name="Group 5"/>
          <p:cNvGrpSpPr>
            <a:grpSpLocks/>
          </p:cNvGrpSpPr>
          <p:nvPr/>
        </p:nvGrpSpPr>
        <p:grpSpPr bwMode="auto">
          <a:xfrm>
            <a:off x="450850" y="1849438"/>
            <a:ext cx="8437563" cy="4559300"/>
            <a:chOff x="154891" y="1905681"/>
            <a:chExt cx="8436427" cy="455965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477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8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grpSp>
    </p:spTree>
    <p:extLst>
      <p:ext uri="{BB962C8B-B14F-4D97-AF65-F5344CB8AC3E}">
        <p14:creationId xmlns:p14="http://schemas.microsoft.com/office/powerpoint/2010/main" val="149612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dirty="0">
                <a:ea typeface="ＭＳ Ｐゴシック" charset="-128"/>
              </a:rPr>
              <a:t>Internet structure: network of networks</a:t>
            </a:r>
            <a:endParaRPr lang="en-US" altLang="en-US" dirty="0">
              <a:ea typeface="ＭＳ Ｐゴシック" charset="-128"/>
            </a:endParaRPr>
          </a:p>
        </p:txBody>
      </p:sp>
      <p:sp>
        <p:nvSpPr>
          <p:cNvPr id="76802" name="Rectangle 3"/>
          <p:cNvSpPr>
            <a:spLocks noGrp="1" noChangeArrowheads="1"/>
          </p:cNvSpPr>
          <p:nvPr>
            <p:ph type="body" sz="half" idx="4294967295"/>
          </p:nvPr>
        </p:nvSpPr>
        <p:spPr>
          <a:xfrm>
            <a:off x="473075" y="1073150"/>
            <a:ext cx="8204200" cy="673100"/>
          </a:xfrm>
        </p:spPr>
        <p:txBody>
          <a:bodyPr/>
          <a:lstStyle/>
          <a:p>
            <a:pPr marL="0" indent="0" eaLnBrk="1" hangingPunct="1">
              <a:buSzPct val="75000"/>
              <a:buFont typeface="Wingdings" charset="2"/>
              <a:buNone/>
            </a:pPr>
            <a:r>
              <a:rPr lang="en-US" altLang="en-US" sz="2400" i="1" dirty="0">
                <a:solidFill>
                  <a:srgbClr val="CC0000"/>
                </a:solidFill>
                <a:ea typeface="ＭＳ Ｐゴシック" charset="-128"/>
              </a:rPr>
              <a:t>Option: </a:t>
            </a:r>
            <a:r>
              <a:rPr lang="en-US" altLang="en-US" sz="2400" i="1" dirty="0">
                <a:ea typeface="ＭＳ Ｐゴシック" charset="-128"/>
              </a:rPr>
              <a:t>connect each access ISP to every other access ISP? </a:t>
            </a:r>
          </a:p>
          <a:p>
            <a:pPr marL="0" indent="0" eaLnBrk="1" hangingPunct="1">
              <a:buSzPct val="75000"/>
              <a:buFont typeface="Wingdings" charset="2"/>
              <a:buNone/>
            </a:pPr>
            <a:endParaRPr lang="en-US" altLang="en-US" sz="2400" dirty="0">
              <a:ea typeface="ＭＳ Ｐゴシック" charset="-128"/>
            </a:endParaRPr>
          </a:p>
        </p:txBody>
      </p:sp>
      <p:grpSp>
        <p:nvGrpSpPr>
          <p:cNvPr id="76804" name="Group 141"/>
          <p:cNvGrpSpPr>
            <a:grpSpLocks/>
          </p:cNvGrpSpPr>
          <p:nvPr/>
        </p:nvGrpSpPr>
        <p:grpSpPr bwMode="auto">
          <a:xfrm>
            <a:off x="822325" y="4730750"/>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05" name="Group 144"/>
          <p:cNvGrpSpPr>
            <a:grpSpLocks/>
          </p:cNvGrpSpPr>
          <p:nvPr/>
        </p:nvGrpSpPr>
        <p:grpSpPr bwMode="auto">
          <a:xfrm>
            <a:off x="593725" y="4070350"/>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6806"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6807"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6808"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grpSp>
        <p:nvGrpSpPr>
          <p:cNvPr id="19" name="Group 25"/>
          <p:cNvGrpSpPr>
            <a:grpSpLocks/>
          </p:cNvGrpSpPr>
          <p:nvPr/>
        </p:nvGrpSpPr>
        <p:grpSpPr bwMode="auto">
          <a:xfrm>
            <a:off x="908050" y="2281238"/>
            <a:ext cx="7361238" cy="3768725"/>
            <a:chOff x="888125" y="2295063"/>
            <a:chExt cx="7361771" cy="3769689"/>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a:t>
              </a:r>
            </a:p>
          </p:txBody>
        </p:sp>
        <p:sp>
          <p:nvSpPr>
            <p:cNvPr id="76906"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a:t>
              </a:r>
            </a:p>
          </p:txBody>
        </p:sp>
        <p:sp>
          <p:nvSpPr>
            <p:cNvPr id="76907"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a:t>…</a:t>
              </a:r>
            </a:p>
          </p:txBody>
        </p:sp>
        <p:sp>
          <p:nvSpPr>
            <p:cNvPr id="76908"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a:t>…</a:t>
              </a:r>
            </a:p>
          </p:txBody>
        </p:sp>
        <p:sp>
          <p:nvSpPr>
            <p:cNvPr id="76909"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a:t>connecting each access ISP to each other directly </a:t>
            </a:r>
            <a:r>
              <a:rPr lang="en-US" altLang="en-US" i="1">
                <a:solidFill>
                  <a:srgbClr val="CC0000"/>
                </a:solidFill>
              </a:rPr>
              <a:t>doesn’t scale: </a:t>
            </a:r>
            <a:r>
              <a:rPr lang="en-US" altLang="en-US"/>
              <a:t>O(</a:t>
            </a:r>
            <a:r>
              <a:rPr lang="en-US" altLang="en-US" i="1"/>
              <a:t>N</a:t>
            </a:r>
            <a:r>
              <a:rPr lang="en-US" altLang="en-US" baseline="30000"/>
              <a:t>2</a:t>
            </a:r>
            <a:r>
              <a:rPr lang="en-US" altLang="en-US"/>
              <a:t>) connections.</a:t>
            </a:r>
          </a:p>
        </p:txBody>
      </p:sp>
      <p:grpSp>
        <p:nvGrpSpPr>
          <p:cNvPr id="76815" name="Group 2"/>
          <p:cNvGrpSpPr>
            <a:grpSpLocks/>
          </p:cNvGrpSpPr>
          <p:nvPr/>
        </p:nvGrpSpPr>
        <p:grpSpPr bwMode="auto">
          <a:xfrm>
            <a:off x="1825625" y="2241550"/>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16" name="Group 131"/>
          <p:cNvGrpSpPr>
            <a:grpSpLocks/>
          </p:cNvGrpSpPr>
          <p:nvPr/>
        </p:nvGrpSpPr>
        <p:grpSpPr bwMode="auto">
          <a:xfrm>
            <a:off x="669925" y="3041650"/>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17" name="Group 153"/>
          <p:cNvGrpSpPr>
            <a:grpSpLocks/>
          </p:cNvGrpSpPr>
          <p:nvPr/>
        </p:nvGrpSpPr>
        <p:grpSpPr bwMode="auto">
          <a:xfrm>
            <a:off x="1050925" y="2647950"/>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18" name="Group 138"/>
          <p:cNvGrpSpPr>
            <a:grpSpLocks/>
          </p:cNvGrpSpPr>
          <p:nvPr/>
        </p:nvGrpSpPr>
        <p:grpSpPr bwMode="auto">
          <a:xfrm>
            <a:off x="1241425" y="5353050"/>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19" name="Group 150"/>
          <p:cNvGrpSpPr>
            <a:grpSpLocks/>
          </p:cNvGrpSpPr>
          <p:nvPr/>
        </p:nvGrpSpPr>
        <p:grpSpPr bwMode="auto">
          <a:xfrm>
            <a:off x="3425825" y="2000250"/>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20" name="Group 156"/>
          <p:cNvGrpSpPr>
            <a:grpSpLocks/>
          </p:cNvGrpSpPr>
          <p:nvPr/>
        </p:nvGrpSpPr>
        <p:grpSpPr bwMode="auto">
          <a:xfrm>
            <a:off x="4340225" y="1974850"/>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6821"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grpSp>
        <p:nvGrpSpPr>
          <p:cNvPr id="76822" name="Group 147"/>
          <p:cNvGrpSpPr>
            <a:grpSpLocks/>
          </p:cNvGrpSpPr>
          <p:nvPr/>
        </p:nvGrpSpPr>
        <p:grpSpPr bwMode="auto">
          <a:xfrm>
            <a:off x="7083425" y="2927350"/>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23" name="Group 160"/>
          <p:cNvGrpSpPr>
            <a:grpSpLocks/>
          </p:cNvGrpSpPr>
          <p:nvPr/>
        </p:nvGrpSpPr>
        <p:grpSpPr bwMode="auto">
          <a:xfrm>
            <a:off x="7400925" y="5607050"/>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24" name="Group 163"/>
          <p:cNvGrpSpPr>
            <a:grpSpLocks/>
          </p:cNvGrpSpPr>
          <p:nvPr/>
        </p:nvGrpSpPr>
        <p:grpSpPr bwMode="auto">
          <a:xfrm>
            <a:off x="8239125" y="4959350"/>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25" name="Group 166"/>
          <p:cNvGrpSpPr>
            <a:grpSpLocks/>
          </p:cNvGrpSpPr>
          <p:nvPr/>
        </p:nvGrpSpPr>
        <p:grpSpPr bwMode="auto">
          <a:xfrm>
            <a:off x="8010525" y="4044950"/>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6826"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grpSp>
        <p:nvGrpSpPr>
          <p:cNvPr id="76827" name="Group 135"/>
          <p:cNvGrpSpPr>
            <a:grpSpLocks/>
          </p:cNvGrpSpPr>
          <p:nvPr/>
        </p:nvGrpSpPr>
        <p:grpSpPr bwMode="auto">
          <a:xfrm>
            <a:off x="6334125" y="2495550"/>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28" name="Group 169"/>
          <p:cNvGrpSpPr>
            <a:grpSpLocks/>
          </p:cNvGrpSpPr>
          <p:nvPr/>
        </p:nvGrpSpPr>
        <p:grpSpPr bwMode="auto">
          <a:xfrm>
            <a:off x="5165725" y="5848350"/>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29" name="Group 172"/>
          <p:cNvGrpSpPr>
            <a:grpSpLocks/>
          </p:cNvGrpSpPr>
          <p:nvPr/>
        </p:nvGrpSpPr>
        <p:grpSpPr bwMode="auto">
          <a:xfrm>
            <a:off x="4251325" y="5988050"/>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6830" name="Group 175"/>
          <p:cNvGrpSpPr>
            <a:grpSpLocks/>
          </p:cNvGrpSpPr>
          <p:nvPr/>
        </p:nvGrpSpPr>
        <p:grpSpPr bwMode="auto">
          <a:xfrm>
            <a:off x="3032125" y="5835650"/>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6831"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Tree>
    <p:extLst>
      <p:ext uri="{BB962C8B-B14F-4D97-AF65-F5344CB8AC3E}">
        <p14:creationId xmlns:p14="http://schemas.microsoft.com/office/powerpoint/2010/main" val="1193789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a:ea typeface="ＭＳ Ｐゴシック" charset="-128"/>
              </a:rPr>
              <a:t>Internet structure: network of networks</a:t>
            </a:r>
            <a:endParaRPr lang="en-US" altLang="en-US">
              <a:ea typeface="ＭＳ Ｐゴシック" charset="-128"/>
            </a:endParaRPr>
          </a:p>
        </p:txBody>
      </p:sp>
      <p:grpSp>
        <p:nvGrpSpPr>
          <p:cNvPr id="78851" name="Group 5"/>
          <p:cNvGrpSpPr>
            <a:grpSpLocks/>
          </p:cNvGrpSpPr>
          <p:nvPr/>
        </p:nvGrpSpPr>
        <p:grpSpPr bwMode="auto">
          <a:xfrm>
            <a:off x="450850" y="1849438"/>
            <a:ext cx="8437563" cy="4559300"/>
            <a:chOff x="154891" y="1905681"/>
            <a:chExt cx="8436427" cy="455965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897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897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897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898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898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898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grpSp>
      <p:sp>
        <p:nvSpPr>
          <p:cNvPr id="78852"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85000"/>
              </a:lnSpc>
              <a:spcBef>
                <a:spcPct val="20000"/>
              </a:spcBef>
              <a:buClr>
                <a:srgbClr val="000099"/>
              </a:buClr>
              <a:buSzPct val="75000"/>
              <a:buFont typeface="Wingdings" charset="0"/>
              <a:buNone/>
              <a:defRPr/>
            </a:pPr>
            <a:r>
              <a:rPr lang="en-US" b="0" dirty="0">
                <a:solidFill>
                  <a:srgbClr val="CC0000"/>
                </a:solidFill>
                <a:latin typeface="+mn-lt"/>
              </a:rPr>
              <a:t>Option: </a:t>
            </a:r>
            <a:r>
              <a:rPr lang="en-US" b="0" dirty="0">
                <a:latin typeface="+mn-lt"/>
              </a:rPr>
              <a:t>connect each access ISP to one global transit ISP? </a:t>
            </a:r>
          </a:p>
          <a:p>
            <a:pPr algn="l" eaLnBrk="1" hangingPunct="1">
              <a:lnSpc>
                <a:spcPct val="85000"/>
              </a:lnSpc>
              <a:spcBef>
                <a:spcPct val="20000"/>
              </a:spcBef>
              <a:buClr>
                <a:srgbClr val="000099"/>
              </a:buClr>
              <a:buSzPct val="75000"/>
              <a:buFont typeface="Wingdings" charset="0"/>
              <a:buNone/>
              <a:defRPr/>
            </a:pPr>
            <a:r>
              <a:rPr lang="en-US" b="0" dirty="0">
                <a:solidFill>
                  <a:srgbClr val="C00000"/>
                </a:solidFill>
                <a:latin typeface="+mn-lt"/>
              </a:rPr>
              <a:t>Customer</a:t>
            </a:r>
            <a:r>
              <a:rPr lang="en-US" b="0" dirty="0">
                <a:latin typeface="+mn-lt"/>
              </a:rPr>
              <a:t> and </a:t>
            </a:r>
            <a:r>
              <a:rPr lang="en-US" b="0" dirty="0">
                <a:solidFill>
                  <a:srgbClr val="C00000"/>
                </a:solidFill>
                <a:latin typeface="+mn-lt"/>
              </a:rPr>
              <a:t>provider </a:t>
            </a:r>
            <a:r>
              <a:rPr lang="en-US" b="0" dirty="0">
                <a:latin typeface="+mn-lt"/>
              </a:rPr>
              <a:t>ISPs have economic agreement.</a:t>
            </a:r>
          </a:p>
        </p:txBody>
      </p:sp>
      <p:sp>
        <p:nvSpPr>
          <p:cNvPr id="7885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latin typeface="Tahoma" charset="0"/>
              </a:rPr>
              <a:t>Introduction</a:t>
            </a:r>
          </a:p>
        </p:txBody>
      </p:sp>
      <p:sp>
        <p:nvSpPr>
          <p:cNvPr id="78855"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78856" name="Straight Connector 10"/>
          <p:cNvCxnSpPr>
            <a:cxnSpLocks noChangeShapeType="1"/>
            <a:stCxn id="163" idx="7"/>
          </p:cNvCxnSpPr>
          <p:nvPr/>
        </p:nvCxnSpPr>
        <p:spPr bwMode="auto">
          <a:xfrm>
            <a:off x="4022725"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3722688"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4024313" y="3600450"/>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2887663" y="3584575"/>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global</a:t>
            </a:r>
            <a:br>
              <a:rPr lang="en-US" altLang="en-US" i="1"/>
            </a:br>
            <a:r>
              <a:rPr lang="en-US" altLang="en-US" i="1"/>
              <a:t>ISP</a:t>
            </a:r>
          </a:p>
        </p:txBody>
      </p:sp>
      <p:grpSp>
        <p:nvGrpSpPr>
          <p:cNvPr id="78866" name="Group 347"/>
          <p:cNvGrpSpPr>
            <a:grpSpLocks/>
          </p:cNvGrpSpPr>
          <p:nvPr/>
        </p:nvGrpSpPr>
        <p:grpSpPr bwMode="auto">
          <a:xfrm>
            <a:off x="4662488"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4108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3848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3113088"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4432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6042025" y="4586288"/>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6099175"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6040438" y="4159250"/>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5521325" y="4321175"/>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5254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3502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248287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0898"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C</a:t>
            </a:r>
          </a:p>
        </p:txBody>
      </p:sp>
      <p:grpSp>
        <p:nvGrpSpPr>
          <p:cNvPr id="80908"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0913"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B</a:t>
            </a:r>
          </a:p>
        </p:txBody>
      </p:sp>
      <p:grpSp>
        <p:nvGrpSpPr>
          <p:cNvPr id="80923"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0928"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A</a:t>
            </a:r>
          </a:p>
        </p:txBody>
      </p:sp>
      <p:grpSp>
        <p:nvGrpSpPr>
          <p:cNvPr id="80938"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0944"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a:ea typeface="ＭＳ Ｐゴシック" charset="-128"/>
              </a:rPr>
              <a:t>Internet structure: network of networks</a:t>
            </a:r>
            <a:endParaRPr lang="en-US" altLang="en-US">
              <a:ea typeface="ＭＳ Ｐゴシック" charset="-128"/>
            </a:endParaRPr>
          </a:p>
        </p:txBody>
      </p:sp>
      <p:grpSp>
        <p:nvGrpSpPr>
          <p:cNvPr id="80946" name="Group 2"/>
          <p:cNvGrpSpPr>
            <a:grpSpLocks/>
          </p:cNvGrpSpPr>
          <p:nvPr/>
        </p:nvGrpSpPr>
        <p:grpSpPr bwMode="auto">
          <a:xfrm>
            <a:off x="1825625" y="2241550"/>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47" name="Group 131"/>
          <p:cNvGrpSpPr>
            <a:grpSpLocks/>
          </p:cNvGrpSpPr>
          <p:nvPr/>
        </p:nvGrpSpPr>
        <p:grpSpPr bwMode="auto">
          <a:xfrm>
            <a:off x="669925" y="3041650"/>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48" name="Group 135"/>
          <p:cNvGrpSpPr>
            <a:grpSpLocks/>
          </p:cNvGrpSpPr>
          <p:nvPr/>
        </p:nvGrpSpPr>
        <p:grpSpPr bwMode="auto">
          <a:xfrm>
            <a:off x="6334125" y="2495550"/>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49" name="Group 138"/>
          <p:cNvGrpSpPr>
            <a:grpSpLocks/>
          </p:cNvGrpSpPr>
          <p:nvPr/>
        </p:nvGrpSpPr>
        <p:grpSpPr bwMode="auto">
          <a:xfrm>
            <a:off x="1241425" y="5353050"/>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0" name="Group 141"/>
          <p:cNvGrpSpPr>
            <a:grpSpLocks/>
          </p:cNvGrpSpPr>
          <p:nvPr/>
        </p:nvGrpSpPr>
        <p:grpSpPr bwMode="auto">
          <a:xfrm>
            <a:off x="822325" y="4730750"/>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1" name="Group 144"/>
          <p:cNvGrpSpPr>
            <a:grpSpLocks/>
          </p:cNvGrpSpPr>
          <p:nvPr/>
        </p:nvGrpSpPr>
        <p:grpSpPr bwMode="auto">
          <a:xfrm>
            <a:off x="593725" y="4070350"/>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2" name="Group 147"/>
          <p:cNvGrpSpPr>
            <a:grpSpLocks/>
          </p:cNvGrpSpPr>
          <p:nvPr/>
        </p:nvGrpSpPr>
        <p:grpSpPr bwMode="auto">
          <a:xfrm>
            <a:off x="7083425" y="2927350"/>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3" name="Group 150"/>
          <p:cNvGrpSpPr>
            <a:grpSpLocks/>
          </p:cNvGrpSpPr>
          <p:nvPr/>
        </p:nvGrpSpPr>
        <p:grpSpPr bwMode="auto">
          <a:xfrm>
            <a:off x="3425825" y="2000250"/>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4" name="Group 153"/>
          <p:cNvGrpSpPr>
            <a:grpSpLocks/>
          </p:cNvGrpSpPr>
          <p:nvPr/>
        </p:nvGrpSpPr>
        <p:grpSpPr bwMode="auto">
          <a:xfrm>
            <a:off x="1050925" y="2647950"/>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5" name="Group 156"/>
          <p:cNvGrpSpPr>
            <a:grpSpLocks/>
          </p:cNvGrpSpPr>
          <p:nvPr/>
        </p:nvGrpSpPr>
        <p:grpSpPr bwMode="auto">
          <a:xfrm>
            <a:off x="4340225" y="1974850"/>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6" name="Group 160"/>
          <p:cNvGrpSpPr>
            <a:grpSpLocks/>
          </p:cNvGrpSpPr>
          <p:nvPr/>
        </p:nvGrpSpPr>
        <p:grpSpPr bwMode="auto">
          <a:xfrm>
            <a:off x="7400925" y="5607050"/>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7" name="Group 163"/>
          <p:cNvGrpSpPr>
            <a:grpSpLocks/>
          </p:cNvGrpSpPr>
          <p:nvPr/>
        </p:nvGrpSpPr>
        <p:grpSpPr bwMode="auto">
          <a:xfrm>
            <a:off x="8239125" y="4959350"/>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8" name="Group 169"/>
          <p:cNvGrpSpPr>
            <a:grpSpLocks/>
          </p:cNvGrpSpPr>
          <p:nvPr/>
        </p:nvGrpSpPr>
        <p:grpSpPr bwMode="auto">
          <a:xfrm>
            <a:off x="5165725" y="5848350"/>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59" name="Group 172"/>
          <p:cNvGrpSpPr>
            <a:grpSpLocks/>
          </p:cNvGrpSpPr>
          <p:nvPr/>
        </p:nvGrpSpPr>
        <p:grpSpPr bwMode="auto">
          <a:xfrm>
            <a:off x="4251325" y="5988050"/>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0960" name="Group 175"/>
          <p:cNvGrpSpPr>
            <a:grpSpLocks/>
          </p:cNvGrpSpPr>
          <p:nvPr/>
        </p:nvGrpSpPr>
        <p:grpSpPr bwMode="auto">
          <a:xfrm>
            <a:off x="3032125" y="5835650"/>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80961"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0962"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0963"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0964"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0965"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0966"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0967" name="Rectangle 3"/>
          <p:cNvSpPr txBox="1">
            <a:spLocks noChangeArrowheads="1"/>
          </p:cNvSpPr>
          <p:nvPr/>
        </p:nvSpPr>
        <p:spPr bwMode="auto">
          <a:xfrm>
            <a:off x="372913" y="1003400"/>
            <a:ext cx="85155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eaLnBrk="1" hangingPunct="1">
              <a:lnSpc>
                <a:spcPct val="85000"/>
              </a:lnSpc>
              <a:spcBef>
                <a:spcPct val="20000"/>
              </a:spcBef>
              <a:buClr>
                <a:srgbClr val="000099"/>
              </a:buClr>
              <a:buSzPct val="75000"/>
              <a:buFont typeface="Wingdings" charset="2"/>
              <a:buNone/>
            </a:pPr>
            <a:r>
              <a:rPr lang="en-US" altLang="en-US" b="0" dirty="0">
                <a:latin typeface="+mn-lt"/>
              </a:rPr>
              <a:t>But if one global ISP is viable business, there will be competitors ….</a:t>
            </a:r>
          </a:p>
        </p:txBody>
      </p:sp>
      <p:cxnSp>
        <p:nvCxnSpPr>
          <p:cNvPr id="80968"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1638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8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latin typeface="Tahoma" charset="0"/>
              </a:rPr>
              <a:t>Introduction</a:t>
            </a:r>
          </a:p>
        </p:txBody>
      </p:sp>
      <p:grpSp>
        <p:nvGrpSpPr>
          <p:cNvPr id="80984"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8010525" y="4044950"/>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Tree>
    <p:extLst>
      <p:ext uri="{BB962C8B-B14F-4D97-AF65-F5344CB8AC3E}">
        <p14:creationId xmlns:p14="http://schemas.microsoft.com/office/powerpoint/2010/main" val="33134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305800" cy="5562600"/>
          </a:xfrm>
        </p:spPr>
        <p:txBody>
          <a:bodyPr/>
          <a:lstStyle/>
          <a:p>
            <a:pPr marL="0" indent="0" algn="just">
              <a:buNone/>
            </a:pPr>
            <a:r>
              <a:rPr lang="en-US" altLang="zh-TW" sz="2800" dirty="0"/>
              <a:t>    I am grateful to many authors/instructors around the country who have shared their educational material on this topic freely available online to everyone including me and my students. In particular, the content of these slides is heavily adapted from the educational resources that are made available by </a:t>
            </a:r>
            <a:r>
              <a:rPr lang="en-US" altLang="zh-TW" sz="2800" dirty="0">
                <a:hlinkClick r:id="rId2"/>
              </a:rPr>
              <a:t>Pearsons</a:t>
            </a:r>
            <a:r>
              <a:rPr lang="en-US" altLang="zh-TW" sz="2800" dirty="0"/>
              <a:t> authors:</a:t>
            </a:r>
          </a:p>
          <a:p>
            <a:pPr marL="0" indent="0" algn="just">
              <a:buNone/>
            </a:pPr>
            <a:r>
              <a:rPr lang="en-US" altLang="zh-TW" sz="2800" dirty="0">
                <a:hlinkClick r:id="rId3"/>
              </a:rPr>
              <a:t>Kuros &amp; Ross</a:t>
            </a:r>
            <a:r>
              <a:rPr lang="en-US" altLang="zh-TW" sz="2800" dirty="0"/>
              <a:t> and </a:t>
            </a:r>
            <a:r>
              <a:rPr lang="en-US" altLang="zh-TW" sz="2800" dirty="0">
                <a:hlinkClick r:id="rId4"/>
              </a:rPr>
              <a:t>Tannenbaum &amp; Weatherall</a:t>
            </a:r>
            <a:r>
              <a:rPr lang="en-US" altLang="zh-TW" sz="2800" dirty="0"/>
              <a:t> (if you sign in you can see the slides and a whole lot more) in conjunction with the course material of </a:t>
            </a:r>
            <a:r>
              <a:rPr lang="en-US" altLang="zh-TW" sz="2800" dirty="0">
                <a:hlinkClick r:id="rId5"/>
              </a:rPr>
              <a:t>Professor Jennifer Rexford</a:t>
            </a:r>
            <a:r>
              <a:rPr lang="en-US" altLang="zh-TW" sz="2800" dirty="0"/>
              <a:t> at Princeton.  Note that as such the content of these slides is subject to the copyright of the above authors and instructors.    </a:t>
            </a:r>
          </a:p>
        </p:txBody>
      </p:sp>
      <p:sp>
        <p:nvSpPr>
          <p:cNvPr id="4" name="Slide Number Placeholder 3"/>
          <p:cNvSpPr>
            <a:spLocks noGrp="1"/>
          </p:cNvSpPr>
          <p:nvPr>
            <p:ph type="sldNum" sz="quarter" idx="12"/>
          </p:nvPr>
        </p:nvSpPr>
        <p:spPr/>
        <p:txBody>
          <a:bodyPr/>
          <a:lstStyle/>
          <a:p>
            <a:fld id="{699D8C16-61DB-6D4D-B91A-E2DA0DFA17E8}" type="slidenum">
              <a:rPr lang="en-US" altLang="en-US" smtClean="0"/>
              <a:pPr/>
              <a:t>2</a:t>
            </a:fld>
            <a:endParaRPr lang="en-US" altLang="en-US"/>
          </a:p>
        </p:txBody>
      </p:sp>
    </p:spTree>
    <p:extLst>
      <p:ext uri="{BB962C8B-B14F-4D97-AF65-F5344CB8AC3E}">
        <p14:creationId xmlns:p14="http://schemas.microsoft.com/office/powerpoint/2010/main" val="3536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2946"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C</a:t>
            </a:r>
          </a:p>
        </p:txBody>
      </p:sp>
      <p:grpSp>
        <p:nvGrpSpPr>
          <p:cNvPr id="82956"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2961"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B</a:t>
            </a:r>
          </a:p>
        </p:txBody>
      </p:sp>
      <p:grpSp>
        <p:nvGrpSpPr>
          <p:cNvPr id="82971"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2976"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A</a:t>
            </a:r>
          </a:p>
        </p:txBody>
      </p:sp>
      <p:grpSp>
        <p:nvGrpSpPr>
          <p:cNvPr id="82986"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2992"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a:ea typeface="ＭＳ Ｐゴシック" charset="-128"/>
              </a:rPr>
              <a:t>Internet structure: network of networks</a:t>
            </a:r>
            <a:endParaRPr lang="en-US" altLang="en-US">
              <a:ea typeface="ＭＳ Ｐゴシック" charset="-128"/>
            </a:endParaRPr>
          </a:p>
        </p:txBody>
      </p:sp>
      <p:grpSp>
        <p:nvGrpSpPr>
          <p:cNvPr id="82994" name="Group 2"/>
          <p:cNvGrpSpPr>
            <a:grpSpLocks/>
          </p:cNvGrpSpPr>
          <p:nvPr/>
        </p:nvGrpSpPr>
        <p:grpSpPr bwMode="auto">
          <a:xfrm>
            <a:off x="1825625" y="2241550"/>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2995" name="Group 131"/>
          <p:cNvGrpSpPr>
            <a:grpSpLocks/>
          </p:cNvGrpSpPr>
          <p:nvPr/>
        </p:nvGrpSpPr>
        <p:grpSpPr bwMode="auto">
          <a:xfrm>
            <a:off x="669925" y="3041650"/>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2996" name="Group 135"/>
          <p:cNvGrpSpPr>
            <a:grpSpLocks/>
          </p:cNvGrpSpPr>
          <p:nvPr/>
        </p:nvGrpSpPr>
        <p:grpSpPr bwMode="auto">
          <a:xfrm>
            <a:off x="6334125" y="2495550"/>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2997" name="Group 138"/>
          <p:cNvGrpSpPr>
            <a:grpSpLocks/>
          </p:cNvGrpSpPr>
          <p:nvPr/>
        </p:nvGrpSpPr>
        <p:grpSpPr bwMode="auto">
          <a:xfrm>
            <a:off x="1241425" y="5353050"/>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2998" name="Group 141"/>
          <p:cNvGrpSpPr>
            <a:grpSpLocks/>
          </p:cNvGrpSpPr>
          <p:nvPr/>
        </p:nvGrpSpPr>
        <p:grpSpPr bwMode="auto">
          <a:xfrm>
            <a:off x="822325" y="4730750"/>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2999" name="Group 144"/>
          <p:cNvGrpSpPr>
            <a:grpSpLocks/>
          </p:cNvGrpSpPr>
          <p:nvPr/>
        </p:nvGrpSpPr>
        <p:grpSpPr bwMode="auto">
          <a:xfrm>
            <a:off x="593725" y="4070350"/>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0" name="Group 147"/>
          <p:cNvGrpSpPr>
            <a:grpSpLocks/>
          </p:cNvGrpSpPr>
          <p:nvPr/>
        </p:nvGrpSpPr>
        <p:grpSpPr bwMode="auto">
          <a:xfrm>
            <a:off x="7083425" y="2927350"/>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1" name="Group 150"/>
          <p:cNvGrpSpPr>
            <a:grpSpLocks/>
          </p:cNvGrpSpPr>
          <p:nvPr/>
        </p:nvGrpSpPr>
        <p:grpSpPr bwMode="auto">
          <a:xfrm>
            <a:off x="3425825" y="2000250"/>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2" name="Group 153"/>
          <p:cNvGrpSpPr>
            <a:grpSpLocks/>
          </p:cNvGrpSpPr>
          <p:nvPr/>
        </p:nvGrpSpPr>
        <p:grpSpPr bwMode="auto">
          <a:xfrm>
            <a:off x="1050925" y="2647950"/>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3" name="Group 156"/>
          <p:cNvGrpSpPr>
            <a:grpSpLocks/>
          </p:cNvGrpSpPr>
          <p:nvPr/>
        </p:nvGrpSpPr>
        <p:grpSpPr bwMode="auto">
          <a:xfrm>
            <a:off x="4340225" y="1974850"/>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4" name="Group 160"/>
          <p:cNvGrpSpPr>
            <a:grpSpLocks/>
          </p:cNvGrpSpPr>
          <p:nvPr/>
        </p:nvGrpSpPr>
        <p:grpSpPr bwMode="auto">
          <a:xfrm>
            <a:off x="7400925" y="5607050"/>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5" name="Group 163"/>
          <p:cNvGrpSpPr>
            <a:grpSpLocks/>
          </p:cNvGrpSpPr>
          <p:nvPr/>
        </p:nvGrpSpPr>
        <p:grpSpPr bwMode="auto">
          <a:xfrm>
            <a:off x="8239125" y="4959350"/>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6" name="Group 169"/>
          <p:cNvGrpSpPr>
            <a:grpSpLocks/>
          </p:cNvGrpSpPr>
          <p:nvPr/>
        </p:nvGrpSpPr>
        <p:grpSpPr bwMode="auto">
          <a:xfrm>
            <a:off x="5165725" y="5848350"/>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7" name="Group 172"/>
          <p:cNvGrpSpPr>
            <a:grpSpLocks/>
          </p:cNvGrpSpPr>
          <p:nvPr/>
        </p:nvGrpSpPr>
        <p:grpSpPr bwMode="auto">
          <a:xfrm>
            <a:off x="4251325" y="5988050"/>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3008" name="Group 175"/>
          <p:cNvGrpSpPr>
            <a:grpSpLocks/>
          </p:cNvGrpSpPr>
          <p:nvPr/>
        </p:nvGrpSpPr>
        <p:grpSpPr bwMode="auto">
          <a:xfrm>
            <a:off x="3032125" y="5835650"/>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83009"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3010"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3011"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3012"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3013"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3014"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cxnSp>
        <p:nvCxnSpPr>
          <p:cNvPr id="83015"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1638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302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latin typeface="Tahoma" charset="0"/>
              </a:rPr>
              <a:t>Introduction</a:t>
            </a:r>
          </a:p>
        </p:txBody>
      </p:sp>
      <p:grpSp>
        <p:nvGrpSpPr>
          <p:cNvPr id="83031"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8010525" y="4044950"/>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83044" name="Rectangle 3"/>
          <p:cNvSpPr txBox="1">
            <a:spLocks noChangeArrowheads="1"/>
          </p:cNvSpPr>
          <p:nvPr/>
        </p:nvSpPr>
        <p:spPr bwMode="auto">
          <a:xfrm>
            <a:off x="473074" y="1073150"/>
            <a:ext cx="855390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eaLnBrk="1" hangingPunct="1">
              <a:lnSpc>
                <a:spcPct val="85000"/>
              </a:lnSpc>
              <a:spcBef>
                <a:spcPct val="20000"/>
              </a:spcBef>
              <a:buClr>
                <a:srgbClr val="000099"/>
              </a:buClr>
              <a:buSzPct val="75000"/>
              <a:buFont typeface="Wingdings" charset="2"/>
              <a:buNone/>
            </a:pPr>
            <a:r>
              <a:rPr lang="en-US" altLang="en-US" b="0" dirty="0">
                <a:latin typeface="+mn-lt"/>
              </a:rPr>
              <a:t>But if one global ISP is viable business, there will be competitors ….  which must be interconnected</a:t>
            </a:r>
          </a:p>
        </p:txBody>
      </p:sp>
      <p:grpSp>
        <p:nvGrpSpPr>
          <p:cNvPr id="514" name="Group 20"/>
          <p:cNvGrpSpPr>
            <a:grpSpLocks/>
          </p:cNvGrpSpPr>
          <p:nvPr/>
        </p:nvGrpSpPr>
        <p:grpSpPr bwMode="auto">
          <a:xfrm>
            <a:off x="4697413" y="2871788"/>
            <a:ext cx="2133600" cy="1082675"/>
            <a:chOff x="4696844" y="2871032"/>
            <a:chExt cx="2133865" cy="1082781"/>
          </a:xfrm>
        </p:grpSpPr>
        <p:grpSp>
          <p:nvGrpSpPr>
            <p:cNvPr id="83063" name="Group 16"/>
            <p:cNvGrpSpPr>
              <a:grpSpLocks/>
            </p:cNvGrpSpPr>
            <p:nvPr/>
          </p:nvGrpSpPr>
          <p:grpSpPr bwMode="auto">
            <a:xfrm>
              <a:off x="5677190" y="2871032"/>
              <a:ext cx="530938" cy="338554"/>
              <a:chOff x="5573768" y="2726239"/>
              <a:chExt cx="530938" cy="338554"/>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3067"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1"/>
                    </a:solidFill>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2384425" y="3703638"/>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4686300" y="4864100"/>
            <a:ext cx="1914525" cy="741363"/>
            <a:chOff x="4686300" y="4864100"/>
            <a:chExt cx="1914118" cy="740879"/>
          </a:xfrm>
        </p:grpSpPr>
        <p:sp>
          <p:nvSpPr>
            <p:cNvPr id="83058" name="TextBox 39940"/>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solidFill>
                    <a:srgbClr val="CC0000"/>
                  </a:solidFill>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5270500" y="1701800"/>
            <a:ext cx="3478213" cy="1169988"/>
            <a:chOff x="5270500" y="1701800"/>
            <a:chExt cx="3477123" cy="1169232"/>
          </a:xfrm>
        </p:grpSpPr>
        <p:sp>
          <p:nvSpPr>
            <p:cNvPr id="83056" name="TextBox 39946"/>
            <p:cNvSpPr txBox="1">
              <a:spLocks noChangeArrowheads="1"/>
            </p:cNvSpPr>
            <p:nvPr/>
          </p:nvSpPr>
          <p:spPr bwMode="auto">
            <a:xfrm>
              <a:off x="5270500" y="1701800"/>
              <a:ext cx="3477123"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solidFill>
                    <a:srgbClr val="CC0000"/>
                  </a:solidFill>
                </a:rPr>
                <a:t>Internet exchange point </a:t>
              </a:r>
            </a:p>
          </p:txBody>
        </p:sp>
        <p:cxnSp>
          <p:nvCxnSpPr>
            <p:cNvPr id="83057" name="Straight Connector 39948"/>
            <p:cNvCxnSpPr>
              <a:cxnSpLocks noChangeShapeType="1"/>
              <a:endCxn id="83067"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3906838"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93651" y="3824925"/>
              <a:ext cx="549165" cy="360218"/>
              <a:chOff x="5634518" y="2616953"/>
              <a:chExt cx="549165" cy="360218"/>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3055"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1"/>
                    </a:solidFill>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66734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4994"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C</a:t>
            </a:r>
          </a:p>
        </p:txBody>
      </p:sp>
      <p:grpSp>
        <p:nvGrpSpPr>
          <p:cNvPr id="85004"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5009"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B</a:t>
            </a:r>
          </a:p>
        </p:txBody>
      </p:sp>
      <p:grpSp>
        <p:nvGrpSpPr>
          <p:cNvPr id="85019"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5024"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A</a:t>
            </a:r>
          </a:p>
        </p:txBody>
      </p:sp>
      <p:grpSp>
        <p:nvGrpSpPr>
          <p:cNvPr id="85034"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5040"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a:ea typeface="ＭＳ Ｐゴシック" charset="-128"/>
              </a:rPr>
              <a:t>Internet structure: network of networks</a:t>
            </a:r>
            <a:endParaRPr lang="en-US" altLang="en-US">
              <a:ea typeface="ＭＳ Ｐゴシック" charset="-128"/>
            </a:endParaRPr>
          </a:p>
        </p:txBody>
      </p:sp>
      <p:grpSp>
        <p:nvGrpSpPr>
          <p:cNvPr id="85042" name="Group 2"/>
          <p:cNvGrpSpPr>
            <a:grpSpLocks/>
          </p:cNvGrpSpPr>
          <p:nvPr/>
        </p:nvGrpSpPr>
        <p:grpSpPr bwMode="auto">
          <a:xfrm>
            <a:off x="1825625" y="2241550"/>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3" name="Group 135"/>
          <p:cNvGrpSpPr>
            <a:grpSpLocks/>
          </p:cNvGrpSpPr>
          <p:nvPr/>
        </p:nvGrpSpPr>
        <p:grpSpPr bwMode="auto">
          <a:xfrm>
            <a:off x="6334125" y="2495550"/>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4" name="Group 138"/>
          <p:cNvGrpSpPr>
            <a:grpSpLocks/>
          </p:cNvGrpSpPr>
          <p:nvPr/>
        </p:nvGrpSpPr>
        <p:grpSpPr bwMode="auto">
          <a:xfrm>
            <a:off x="1241425" y="5353050"/>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5" name="Group 141"/>
          <p:cNvGrpSpPr>
            <a:grpSpLocks/>
          </p:cNvGrpSpPr>
          <p:nvPr/>
        </p:nvGrpSpPr>
        <p:grpSpPr bwMode="auto">
          <a:xfrm>
            <a:off x="822325" y="4730750"/>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6" name="Group 147"/>
          <p:cNvGrpSpPr>
            <a:grpSpLocks/>
          </p:cNvGrpSpPr>
          <p:nvPr/>
        </p:nvGrpSpPr>
        <p:grpSpPr bwMode="auto">
          <a:xfrm>
            <a:off x="7083425" y="2927350"/>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7" name="Group 150"/>
          <p:cNvGrpSpPr>
            <a:grpSpLocks/>
          </p:cNvGrpSpPr>
          <p:nvPr/>
        </p:nvGrpSpPr>
        <p:grpSpPr bwMode="auto">
          <a:xfrm>
            <a:off x="3425825" y="2000250"/>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8" name="Group 156"/>
          <p:cNvGrpSpPr>
            <a:grpSpLocks/>
          </p:cNvGrpSpPr>
          <p:nvPr/>
        </p:nvGrpSpPr>
        <p:grpSpPr bwMode="auto">
          <a:xfrm>
            <a:off x="4340225" y="1974850"/>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49" name="Group 160"/>
          <p:cNvGrpSpPr>
            <a:grpSpLocks/>
          </p:cNvGrpSpPr>
          <p:nvPr/>
        </p:nvGrpSpPr>
        <p:grpSpPr bwMode="auto">
          <a:xfrm>
            <a:off x="7400925" y="5607050"/>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50" name="Group 163"/>
          <p:cNvGrpSpPr>
            <a:grpSpLocks/>
          </p:cNvGrpSpPr>
          <p:nvPr/>
        </p:nvGrpSpPr>
        <p:grpSpPr bwMode="auto">
          <a:xfrm>
            <a:off x="8239125" y="4959350"/>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51" name="Group 169"/>
          <p:cNvGrpSpPr>
            <a:grpSpLocks/>
          </p:cNvGrpSpPr>
          <p:nvPr/>
        </p:nvGrpSpPr>
        <p:grpSpPr bwMode="auto">
          <a:xfrm>
            <a:off x="5165725" y="5848350"/>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52" name="Group 172"/>
          <p:cNvGrpSpPr>
            <a:grpSpLocks/>
          </p:cNvGrpSpPr>
          <p:nvPr/>
        </p:nvGrpSpPr>
        <p:grpSpPr bwMode="auto">
          <a:xfrm>
            <a:off x="4251325" y="5988050"/>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53" name="Group 175"/>
          <p:cNvGrpSpPr>
            <a:grpSpLocks/>
          </p:cNvGrpSpPr>
          <p:nvPr/>
        </p:nvGrpSpPr>
        <p:grpSpPr bwMode="auto">
          <a:xfrm>
            <a:off x="3032125" y="5835650"/>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85054"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5055"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5056"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5057"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5058"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5059"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cxnSp>
        <p:nvCxnSpPr>
          <p:cNvPr id="85060"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41068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6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latin typeface="Tahoma" charset="0"/>
              </a:rPr>
              <a:t>Introduction</a:t>
            </a:r>
          </a:p>
        </p:txBody>
      </p:sp>
      <p:grpSp>
        <p:nvGrpSpPr>
          <p:cNvPr id="85071"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8010525" y="4044950"/>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84" name="Group 20"/>
          <p:cNvGrpSpPr>
            <a:grpSpLocks/>
          </p:cNvGrpSpPr>
          <p:nvPr/>
        </p:nvGrpSpPr>
        <p:grpSpPr bwMode="auto">
          <a:xfrm>
            <a:off x="4697413" y="2871788"/>
            <a:ext cx="2133600" cy="1082675"/>
            <a:chOff x="4696844" y="2871032"/>
            <a:chExt cx="2133865" cy="1082781"/>
          </a:xfrm>
        </p:grpSpPr>
        <p:grpSp>
          <p:nvGrpSpPr>
            <p:cNvPr id="85116" name="Group 16"/>
            <p:cNvGrpSpPr>
              <a:grpSpLocks/>
            </p:cNvGrpSpPr>
            <p:nvPr/>
          </p:nvGrpSpPr>
          <p:grpSpPr bwMode="auto">
            <a:xfrm>
              <a:off x="5677190" y="2871032"/>
              <a:ext cx="530938" cy="338554"/>
              <a:chOff x="5573768" y="2726239"/>
              <a:chExt cx="530938" cy="338554"/>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5120"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1"/>
                    </a:solidFill>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2384425" y="3703638"/>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3906838"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93651" y="3824925"/>
              <a:ext cx="549165" cy="360218"/>
              <a:chOff x="5634518" y="2616953"/>
              <a:chExt cx="549165" cy="360218"/>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5112"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1"/>
                    </a:solidFill>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1447800" y="292100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1227138" y="320198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1147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859631"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5091" name="Straight Connector 39941"/>
          <p:cNvCxnSpPr>
            <a:cxnSpLocks noChangeShapeType="1"/>
            <a:stCxn id="85090" idx="0"/>
            <a:endCxn id="350" idx="2"/>
          </p:cNvCxnSpPr>
          <p:nvPr/>
        </p:nvCxnSpPr>
        <p:spPr bwMode="auto">
          <a:xfrm flipV="1">
            <a:off x="1676400"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1677988" y="4041775"/>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593725" y="4070350"/>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94" name="Group 131"/>
          <p:cNvGrpSpPr>
            <a:grpSpLocks/>
          </p:cNvGrpSpPr>
          <p:nvPr/>
        </p:nvGrpSpPr>
        <p:grpSpPr bwMode="auto">
          <a:xfrm>
            <a:off x="669925" y="3041650"/>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5095" name="Group 153"/>
          <p:cNvGrpSpPr>
            <a:grpSpLocks/>
          </p:cNvGrpSpPr>
          <p:nvPr/>
        </p:nvGrpSpPr>
        <p:grpSpPr bwMode="auto">
          <a:xfrm>
            <a:off x="1050925" y="2647950"/>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cxnSp>
        <p:nvCxnSpPr>
          <p:cNvPr id="85096" name="Straight Connector 509"/>
          <p:cNvCxnSpPr>
            <a:cxnSpLocks noChangeShapeType="1"/>
            <a:endCxn id="85098"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5099"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i="1"/>
              <a:t>regional net</a:t>
            </a:r>
          </a:p>
        </p:txBody>
      </p:sp>
      <p:sp>
        <p:nvSpPr>
          <p:cNvPr id="85100"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85000"/>
              </a:lnSpc>
              <a:spcBef>
                <a:spcPct val="20000"/>
              </a:spcBef>
              <a:buClr>
                <a:srgbClr val="000099"/>
              </a:buClr>
              <a:buSzPct val="75000"/>
              <a:buFont typeface="Wingdings" charset="2"/>
              <a:buNone/>
            </a:pPr>
            <a:r>
              <a:rPr lang="en-US" altLang="en-US" b="0" dirty="0">
                <a:latin typeface="+mn-lt"/>
              </a:rPr>
              <a:t>… and regional networks may arise to connect access nets to ISPs </a:t>
            </a:r>
          </a:p>
        </p:txBody>
      </p:sp>
    </p:spTree>
    <p:extLst>
      <p:ext uri="{BB962C8B-B14F-4D97-AF65-F5344CB8AC3E}">
        <p14:creationId xmlns:p14="http://schemas.microsoft.com/office/powerpoint/2010/main" val="1363161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1520825" y="4203700"/>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7042" name="Straight Connector 10"/>
          <p:cNvCxnSpPr>
            <a:cxnSpLocks noChangeShapeType="1"/>
            <a:stCxn id="507" idx="7"/>
          </p:cNvCxnSpPr>
          <p:nvPr/>
        </p:nvCxnSpPr>
        <p:spPr bwMode="auto">
          <a:xfrm>
            <a:off x="2555875"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3059113" y="4724400"/>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2876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2603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2317750"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3073400" y="4967288"/>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3524250"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3511550" y="4619625"/>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2557463" y="4494213"/>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1655763" y="4533900"/>
            <a:ext cx="8921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C</a:t>
            </a:r>
          </a:p>
        </p:txBody>
      </p:sp>
      <p:grpSp>
        <p:nvGrpSpPr>
          <p:cNvPr id="87052" name="Group 347"/>
          <p:cNvGrpSpPr>
            <a:grpSpLocks/>
          </p:cNvGrpSpPr>
          <p:nvPr/>
        </p:nvGrpSpPr>
        <p:grpSpPr bwMode="auto">
          <a:xfrm>
            <a:off x="3532188"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3063875" y="4773613"/>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2624138" y="4560888"/>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2417763"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4614863" y="3649663"/>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7057" name="Straight Connector 10"/>
          <p:cNvCxnSpPr>
            <a:cxnSpLocks noChangeShapeType="1"/>
            <a:stCxn id="599" idx="7"/>
          </p:cNvCxnSpPr>
          <p:nvPr/>
        </p:nvCxnSpPr>
        <p:spPr bwMode="auto">
          <a:xfrm>
            <a:off x="5748338"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6299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6099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5800725"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5487988"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6315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6778625"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6794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5749925" y="3943350"/>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4764088" y="3983038"/>
            <a:ext cx="9588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B</a:t>
            </a:r>
          </a:p>
        </p:txBody>
      </p:sp>
      <p:grpSp>
        <p:nvGrpSpPr>
          <p:cNvPr id="87067" name="Group 347"/>
          <p:cNvGrpSpPr>
            <a:grpSpLocks/>
          </p:cNvGrpSpPr>
          <p:nvPr/>
        </p:nvGrpSpPr>
        <p:grpSpPr bwMode="auto">
          <a:xfrm>
            <a:off x="5297488" y="3752850"/>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6303963"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5822950"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5597525"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1733550" y="2725738"/>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7072" name="Straight Connector 10"/>
          <p:cNvCxnSpPr>
            <a:cxnSpLocks noChangeShapeType="1"/>
            <a:stCxn id="415" idx="7"/>
          </p:cNvCxnSpPr>
          <p:nvPr/>
        </p:nvCxnSpPr>
        <p:spPr bwMode="auto">
          <a:xfrm>
            <a:off x="2957513" y="2968625"/>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3551238" y="3268663"/>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3335338"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3014663" y="3297238"/>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2676525" y="3597275"/>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3568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4100513" y="3508375"/>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4086225"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2959100" y="3028950"/>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1893888" y="3070225"/>
            <a:ext cx="10302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t>ISP A</a:t>
            </a:r>
          </a:p>
        </p:txBody>
      </p:sp>
      <p:grpSp>
        <p:nvGrpSpPr>
          <p:cNvPr id="87082" name="Group 347"/>
          <p:cNvGrpSpPr>
            <a:grpSpLocks/>
          </p:cNvGrpSpPr>
          <p:nvPr/>
        </p:nvGrpSpPr>
        <p:grpSpPr bwMode="auto">
          <a:xfrm>
            <a:off x="4360863" y="3562350"/>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3557588" y="3321050"/>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3036888" y="3098800"/>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2794000" y="3405188"/>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3341688" y="3759200"/>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2105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87088"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a:ea typeface="ＭＳ Ｐゴシック" charset="-128"/>
              </a:rPr>
              <a:t>Internet structure: network of networks</a:t>
            </a:r>
            <a:endParaRPr lang="en-US" altLang="en-US">
              <a:ea typeface="ＭＳ Ｐゴシック" charset="-128"/>
            </a:endParaRPr>
          </a:p>
        </p:txBody>
      </p:sp>
      <p:grpSp>
        <p:nvGrpSpPr>
          <p:cNvPr id="87090" name="Group 2"/>
          <p:cNvGrpSpPr>
            <a:grpSpLocks/>
          </p:cNvGrpSpPr>
          <p:nvPr/>
        </p:nvGrpSpPr>
        <p:grpSpPr bwMode="auto">
          <a:xfrm>
            <a:off x="1825625" y="2241550"/>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1" name="Group 135"/>
          <p:cNvGrpSpPr>
            <a:grpSpLocks/>
          </p:cNvGrpSpPr>
          <p:nvPr/>
        </p:nvGrpSpPr>
        <p:grpSpPr bwMode="auto">
          <a:xfrm>
            <a:off x="6334125" y="2495550"/>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2" name="Group 138"/>
          <p:cNvGrpSpPr>
            <a:grpSpLocks/>
          </p:cNvGrpSpPr>
          <p:nvPr/>
        </p:nvGrpSpPr>
        <p:grpSpPr bwMode="auto">
          <a:xfrm>
            <a:off x="1241425" y="5353050"/>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3" name="Group 141"/>
          <p:cNvGrpSpPr>
            <a:grpSpLocks/>
          </p:cNvGrpSpPr>
          <p:nvPr/>
        </p:nvGrpSpPr>
        <p:grpSpPr bwMode="auto">
          <a:xfrm>
            <a:off x="822325" y="4730750"/>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4" name="Group 147"/>
          <p:cNvGrpSpPr>
            <a:grpSpLocks/>
          </p:cNvGrpSpPr>
          <p:nvPr/>
        </p:nvGrpSpPr>
        <p:grpSpPr bwMode="auto">
          <a:xfrm>
            <a:off x="7083425" y="2927350"/>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5" name="Group 150"/>
          <p:cNvGrpSpPr>
            <a:grpSpLocks/>
          </p:cNvGrpSpPr>
          <p:nvPr/>
        </p:nvGrpSpPr>
        <p:grpSpPr bwMode="auto">
          <a:xfrm>
            <a:off x="3425825" y="2000250"/>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6" name="Group 156"/>
          <p:cNvGrpSpPr>
            <a:grpSpLocks/>
          </p:cNvGrpSpPr>
          <p:nvPr/>
        </p:nvGrpSpPr>
        <p:grpSpPr bwMode="auto">
          <a:xfrm>
            <a:off x="4340225" y="1974850"/>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7" name="Group 160"/>
          <p:cNvGrpSpPr>
            <a:grpSpLocks/>
          </p:cNvGrpSpPr>
          <p:nvPr/>
        </p:nvGrpSpPr>
        <p:grpSpPr bwMode="auto">
          <a:xfrm>
            <a:off x="7400925" y="5607050"/>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8" name="Group 163"/>
          <p:cNvGrpSpPr>
            <a:grpSpLocks/>
          </p:cNvGrpSpPr>
          <p:nvPr/>
        </p:nvGrpSpPr>
        <p:grpSpPr bwMode="auto">
          <a:xfrm>
            <a:off x="8239125" y="4959350"/>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099" name="Group 169"/>
          <p:cNvGrpSpPr>
            <a:grpSpLocks/>
          </p:cNvGrpSpPr>
          <p:nvPr/>
        </p:nvGrpSpPr>
        <p:grpSpPr bwMode="auto">
          <a:xfrm>
            <a:off x="5165725" y="5848350"/>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100" name="Group 172"/>
          <p:cNvGrpSpPr>
            <a:grpSpLocks/>
          </p:cNvGrpSpPr>
          <p:nvPr/>
        </p:nvGrpSpPr>
        <p:grpSpPr bwMode="auto">
          <a:xfrm>
            <a:off x="4251325" y="5988050"/>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101" name="Group 175"/>
          <p:cNvGrpSpPr>
            <a:grpSpLocks/>
          </p:cNvGrpSpPr>
          <p:nvPr/>
        </p:nvGrpSpPr>
        <p:grpSpPr bwMode="auto">
          <a:xfrm>
            <a:off x="3032125" y="5835650"/>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87102" name="TextBox 4"/>
          <p:cNvSpPr txBox="1">
            <a:spLocks noChangeArrowheads="1"/>
          </p:cNvSpPr>
          <p:nvPr/>
        </p:nvSpPr>
        <p:spPr bwMode="auto">
          <a:xfrm rot="1053502">
            <a:off x="5440363" y="190023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7103" name="TextBox 179"/>
          <p:cNvSpPr txBox="1">
            <a:spLocks noChangeArrowheads="1"/>
          </p:cNvSpPr>
          <p:nvPr/>
        </p:nvSpPr>
        <p:spPr bwMode="auto">
          <a:xfrm rot="2829263">
            <a:off x="7726362" y="3373438"/>
            <a:ext cx="544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7104" name="TextBox 180"/>
          <p:cNvSpPr txBox="1">
            <a:spLocks noChangeArrowheads="1"/>
          </p:cNvSpPr>
          <p:nvPr/>
        </p:nvSpPr>
        <p:spPr bwMode="auto">
          <a:xfrm rot="9845918">
            <a:off x="6394450" y="5884863"/>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7105" name="TextBox 181"/>
          <p:cNvSpPr txBox="1">
            <a:spLocks noChangeArrowheads="1"/>
          </p:cNvSpPr>
          <p:nvPr/>
        </p:nvSpPr>
        <p:spPr bwMode="auto">
          <a:xfrm rot="-9948738">
            <a:off x="2027238" y="5789613"/>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7106" name="TextBox 182"/>
          <p:cNvSpPr txBox="1">
            <a:spLocks noChangeArrowheads="1"/>
          </p:cNvSpPr>
          <p:nvPr/>
        </p:nvSpPr>
        <p:spPr bwMode="auto">
          <a:xfrm rot="-4992697">
            <a:off x="440532" y="348218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87107" name="TextBox 183"/>
          <p:cNvSpPr txBox="1">
            <a:spLocks noChangeArrowheads="1"/>
          </p:cNvSpPr>
          <p:nvPr/>
        </p:nvSpPr>
        <p:spPr bwMode="auto">
          <a:xfrm rot="-1017263">
            <a:off x="2627313" y="1849438"/>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cxnSp>
        <p:nvCxnSpPr>
          <p:cNvPr id="87108" name="Straight Connector 12"/>
          <p:cNvCxnSpPr>
            <a:cxnSpLocks noChangeShapeType="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41068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1384300" y="5018088"/>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1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00">
                <a:latin typeface="Tahoma" charset="0"/>
              </a:rPr>
              <a:t>Introduction</a:t>
            </a:r>
          </a:p>
        </p:txBody>
      </p:sp>
      <p:grpSp>
        <p:nvGrpSpPr>
          <p:cNvPr id="87119" name="Group 347"/>
          <p:cNvGrpSpPr>
            <a:grpSpLocks/>
          </p:cNvGrpSpPr>
          <p:nvPr/>
        </p:nvGrpSpPr>
        <p:grpSpPr bwMode="auto">
          <a:xfrm>
            <a:off x="6818313"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7050088" y="4464050"/>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4959350" y="4514850"/>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2143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3744913"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2881313"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1835150" y="5056188"/>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2470150" y="2832100"/>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4111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6103938" y="4654550"/>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7566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8010525" y="4044950"/>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132" name="Group 20"/>
          <p:cNvGrpSpPr>
            <a:grpSpLocks/>
          </p:cNvGrpSpPr>
          <p:nvPr/>
        </p:nvGrpSpPr>
        <p:grpSpPr bwMode="auto">
          <a:xfrm>
            <a:off x="4697413" y="2871788"/>
            <a:ext cx="2133600" cy="1082675"/>
            <a:chOff x="4696844" y="2871032"/>
            <a:chExt cx="2133865" cy="1082781"/>
          </a:xfrm>
        </p:grpSpPr>
        <p:grpSp>
          <p:nvGrpSpPr>
            <p:cNvPr id="87166" name="Group 16"/>
            <p:cNvGrpSpPr>
              <a:grpSpLocks/>
            </p:cNvGrpSpPr>
            <p:nvPr/>
          </p:nvGrpSpPr>
          <p:grpSpPr bwMode="auto">
            <a:xfrm>
              <a:off x="5677190" y="2871032"/>
              <a:ext cx="530938" cy="338554"/>
              <a:chOff x="5573768" y="2726239"/>
              <a:chExt cx="530938" cy="338554"/>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7170"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1"/>
                    </a:solidFill>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2384425" y="3703638"/>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3906838"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93651" y="3824925"/>
              <a:ext cx="549165" cy="360218"/>
              <a:chOff x="5634518" y="2616953"/>
              <a:chExt cx="549165" cy="360218"/>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7162" name="TextBox 522"/>
              <p:cNvSpPr txBox="1">
                <a:spLocks noChangeArrowheads="1"/>
              </p:cNvSpPr>
              <p:nvPr/>
            </p:nvSpPr>
            <p:spPr bwMode="auto">
              <a:xfrm>
                <a:off x="5672004" y="2616953"/>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1"/>
                    </a:solidFill>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1447800" y="292100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1227138" y="320198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1147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859631"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cxnSp>
        <p:nvCxnSpPr>
          <p:cNvPr id="87139" name="Straight Connector 39941"/>
          <p:cNvCxnSpPr>
            <a:cxnSpLocks noChangeShapeType="1"/>
            <a:stCxn id="87138" idx="0"/>
            <a:endCxn id="350" idx="2"/>
          </p:cNvCxnSpPr>
          <p:nvPr/>
        </p:nvCxnSpPr>
        <p:spPr bwMode="auto">
          <a:xfrm flipV="1">
            <a:off x="1676400"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1677988" y="4041775"/>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593725" y="4070350"/>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142" name="Group 131"/>
          <p:cNvGrpSpPr>
            <a:grpSpLocks/>
          </p:cNvGrpSpPr>
          <p:nvPr/>
        </p:nvGrpSpPr>
        <p:grpSpPr bwMode="auto">
          <a:xfrm>
            <a:off x="669925" y="3041650"/>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87143" name="Group 153"/>
          <p:cNvGrpSpPr>
            <a:grpSpLocks/>
          </p:cNvGrpSpPr>
          <p:nvPr/>
        </p:nvGrpSpPr>
        <p:grpSpPr bwMode="auto">
          <a:xfrm>
            <a:off x="1050925" y="2647950"/>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cxnSp>
        <p:nvCxnSpPr>
          <p:cNvPr id="87144" name="Straight Connector 509"/>
          <p:cNvCxnSpPr>
            <a:cxnSpLocks noChangeShapeType="1"/>
            <a:endCxn id="87146"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7147"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i="1"/>
              <a:t>regional net</a:t>
            </a:r>
          </a:p>
        </p:txBody>
      </p:sp>
      <p:sp>
        <p:nvSpPr>
          <p:cNvPr id="87148"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87149" name="TextBox 13"/>
          <p:cNvSpPr txBox="1">
            <a:spLocks noChangeArrowheads="1"/>
          </p:cNvSpPr>
          <p:nvPr/>
        </p:nvSpPr>
        <p:spPr bwMode="auto">
          <a:xfrm>
            <a:off x="3113088" y="3541713"/>
            <a:ext cx="362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i="1">
                <a:solidFill>
                  <a:schemeClr val="bg1"/>
                </a:solidFill>
              </a:rPr>
              <a:t>Content provider network</a:t>
            </a:r>
          </a:p>
        </p:txBody>
      </p:sp>
      <p:sp>
        <p:nvSpPr>
          <p:cNvPr id="87150" name="Rectangle 3"/>
          <p:cNvSpPr txBox="1">
            <a:spLocks noChangeArrowheads="1"/>
          </p:cNvSpPr>
          <p:nvPr/>
        </p:nvSpPr>
        <p:spPr bwMode="auto">
          <a:xfrm>
            <a:off x="255588" y="1011238"/>
            <a:ext cx="8888411"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l" eaLnBrk="1" hangingPunct="1">
              <a:lnSpc>
                <a:spcPct val="85000"/>
              </a:lnSpc>
              <a:spcBef>
                <a:spcPct val="20000"/>
              </a:spcBef>
              <a:buClr>
                <a:srgbClr val="000099"/>
              </a:buClr>
              <a:buSzPct val="75000"/>
              <a:buFont typeface="Wingdings" charset="2"/>
              <a:buNone/>
            </a:pPr>
            <a:r>
              <a:rPr lang="en-US" altLang="en-US" b="0" dirty="0">
                <a:latin typeface="+mn-lt"/>
              </a:rPr>
              <a:t>… and content provider networks  (e.g., Google, Microsoft, Akamai)  may run their own network to bring services/content close to edges</a:t>
            </a:r>
          </a:p>
        </p:txBody>
      </p:sp>
    </p:spTree>
    <p:extLst>
      <p:ext uri="{BB962C8B-B14F-4D97-AF65-F5344CB8AC3E}">
        <p14:creationId xmlns:p14="http://schemas.microsoft.com/office/powerpoint/2010/main" val="1087548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212725" y="190500"/>
            <a:ext cx="8382000" cy="936625"/>
          </a:xfrm>
        </p:spPr>
        <p:txBody>
          <a:bodyPr/>
          <a:lstStyle/>
          <a:p>
            <a:pPr eaLnBrk="1" hangingPunct="1"/>
            <a:r>
              <a:rPr lang="en-US" altLang="en-US" sz="3600" dirty="0">
                <a:ea typeface="ＭＳ Ｐゴシック" charset="-128"/>
              </a:rPr>
              <a:t>What</a:t>
            </a:r>
            <a:r>
              <a:rPr lang="en-US" altLang="en-US" sz="3600" dirty="0"/>
              <a:t> is</a:t>
            </a:r>
            <a:r>
              <a:rPr lang="en-US" altLang="ja-JP" sz="3600" dirty="0">
                <a:ea typeface="ＭＳ Ｐゴシック" charset="-128"/>
              </a:rPr>
              <a:t> the Internet: </a:t>
            </a:r>
            <a:r>
              <a:rPr lang="ja-JP" altLang="en-US" sz="3600" dirty="0">
                <a:ea typeface="ＭＳ Ｐゴシック" charset="-128"/>
              </a:rPr>
              <a:t>“</a:t>
            </a:r>
            <a:r>
              <a:rPr lang="en-US" altLang="ja-JP" sz="3600" dirty="0">
                <a:ea typeface="ＭＳ Ｐゴシック" charset="-128"/>
              </a:rPr>
              <a:t>nuts and bolts</a:t>
            </a:r>
            <a:r>
              <a:rPr lang="ja-JP" altLang="en-US" sz="3600" dirty="0">
                <a:ea typeface="ＭＳ Ｐゴシック" charset="-128"/>
              </a:rPr>
              <a:t>”</a:t>
            </a:r>
            <a:r>
              <a:rPr lang="en-US" altLang="ja-JP" sz="3600" dirty="0">
                <a:ea typeface="ＭＳ Ｐゴシック" charset="-128"/>
              </a:rPr>
              <a:t> view</a:t>
            </a:r>
            <a:endParaRPr lang="en-US" altLang="en-US" dirty="0">
              <a:ea typeface="ＭＳ Ｐゴシック" charset="-128"/>
            </a:endParaRPr>
          </a:p>
        </p:txBody>
      </p:sp>
      <p:sp>
        <p:nvSpPr>
          <p:cNvPr id="4766" name="Rectangle 670"/>
          <p:cNvSpPr>
            <a:spLocks noChangeArrowheads="1"/>
          </p:cNvSpPr>
          <p:nvPr/>
        </p:nvSpPr>
        <p:spPr bwMode="auto">
          <a:xfrm>
            <a:off x="1668463" y="3152775"/>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charset="0"/>
                <a:ea typeface="ＭＳ Ｐゴシック" charset="-128"/>
              </a:defRPr>
            </a:lvl1pPr>
            <a:lvl2pPr marL="628650" indent="-233363">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85000"/>
              </a:lnSpc>
              <a:spcBef>
                <a:spcPct val="20000"/>
              </a:spcBef>
              <a:buClr>
                <a:srgbClr val="000099"/>
              </a:buClr>
              <a:buSzPct val="100000"/>
              <a:buFont typeface="Wingdings" charset="2"/>
              <a:buChar char="§"/>
            </a:pPr>
            <a:r>
              <a:rPr lang="en-US" altLang="en-US" b="0" i="1" dirty="0">
                <a:solidFill>
                  <a:srgbClr val="CC0000"/>
                </a:solidFill>
                <a:latin typeface="+mn-lt"/>
              </a:rPr>
              <a:t>communication links</a:t>
            </a:r>
            <a:endParaRPr lang="en-US" altLang="en-US" b="0" dirty="0">
              <a:solidFill>
                <a:srgbClr val="CC0000"/>
              </a:solidFill>
              <a:latin typeface="+mn-lt"/>
            </a:endParaRPr>
          </a:p>
          <a:p>
            <a:pPr lvl="1">
              <a:lnSpc>
                <a:spcPct val="80000"/>
              </a:lnSpc>
              <a:spcBef>
                <a:spcPct val="10000"/>
              </a:spcBef>
              <a:buClr>
                <a:srgbClr val="000099"/>
              </a:buClr>
              <a:buFont typeface="Arial" charset="0"/>
              <a:buChar char="•"/>
            </a:pPr>
            <a:r>
              <a:rPr lang="en-US" altLang="en-US" b="0" dirty="0">
                <a:latin typeface="+mn-lt"/>
              </a:rPr>
              <a:t>fiber, copper, radio, satellite</a:t>
            </a:r>
          </a:p>
          <a:p>
            <a:pPr lvl="1">
              <a:lnSpc>
                <a:spcPct val="80000"/>
              </a:lnSpc>
              <a:spcBef>
                <a:spcPct val="10000"/>
              </a:spcBef>
              <a:buClr>
                <a:srgbClr val="000099"/>
              </a:buClr>
              <a:buFont typeface="Arial" charset="0"/>
              <a:buChar char="•"/>
            </a:pPr>
            <a:r>
              <a:rPr lang="en-US" altLang="en-US" b="0" dirty="0">
                <a:latin typeface="+mn-lt"/>
              </a:rPr>
              <a:t>transmission rate: </a:t>
            </a:r>
            <a:r>
              <a:rPr lang="en-US" altLang="en-US" b="0" i="1" dirty="0">
                <a:solidFill>
                  <a:srgbClr val="CC0000"/>
                </a:solidFill>
                <a:latin typeface="+mn-lt"/>
              </a:rPr>
              <a:t>bandwidth</a:t>
            </a:r>
            <a:endParaRPr lang="en-US" altLang="en-US" b="0" dirty="0">
              <a:solidFill>
                <a:srgbClr val="CC0000"/>
              </a:solidFill>
              <a:latin typeface="+mn-lt"/>
            </a:endParaRPr>
          </a:p>
        </p:txBody>
      </p:sp>
      <p:sp>
        <p:nvSpPr>
          <p:cNvPr id="4767" name="Rectangle 671"/>
          <p:cNvSpPr>
            <a:spLocks noChangeArrowheads="1"/>
          </p:cNvSpPr>
          <p:nvPr/>
        </p:nvSpPr>
        <p:spPr bwMode="auto">
          <a:xfrm>
            <a:off x="1660525" y="5143500"/>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sz="2400" b="0" i="1" dirty="0">
                <a:solidFill>
                  <a:srgbClr val="CC0000"/>
                </a:solidFill>
                <a:latin typeface="+mn-lt"/>
                <a:ea typeface="ＭＳ Ｐゴシック" charset="0"/>
                <a:cs typeface="ＭＳ Ｐゴシック" charset="0"/>
              </a:rPr>
              <a:t>packet switches:</a:t>
            </a:r>
            <a:r>
              <a:rPr lang="en-US" sz="2400" b="0" dirty="0">
                <a:latin typeface="+mn-lt"/>
                <a:ea typeface="ＭＳ Ｐゴシック" charset="0"/>
                <a:cs typeface="ＭＳ Ｐゴシック" charset="0"/>
              </a:rPr>
              <a:t> forward packets (chunks of data)</a:t>
            </a:r>
          </a:p>
          <a:p>
            <a:pPr marL="628650" lvl="1" indent="-233363">
              <a:lnSpc>
                <a:spcPct val="85000"/>
              </a:lnSpc>
              <a:spcBef>
                <a:spcPct val="20000"/>
              </a:spcBef>
              <a:buClr>
                <a:srgbClr val="000099"/>
              </a:buClr>
              <a:buSzPct val="100000"/>
              <a:buFont typeface="Arial"/>
              <a:buChar char="•"/>
              <a:defRPr/>
            </a:pPr>
            <a:r>
              <a:rPr lang="en-US" sz="2400" b="0" i="1" dirty="0">
                <a:solidFill>
                  <a:srgbClr val="C00000"/>
                </a:solidFill>
                <a:latin typeface="+mn-lt"/>
                <a:ea typeface="ＭＳ Ｐゴシック" charset="0"/>
                <a:cs typeface="ＭＳ Ｐゴシック" charset="0"/>
              </a:rPr>
              <a:t>routers</a:t>
            </a:r>
            <a:r>
              <a:rPr lang="en-US" sz="2400" b="0" dirty="0">
                <a:latin typeface="+mn-lt"/>
                <a:ea typeface="ＭＳ Ｐゴシック" charset="0"/>
                <a:cs typeface="ＭＳ Ｐゴシック" charset="0"/>
              </a:rPr>
              <a:t> and </a:t>
            </a:r>
            <a:r>
              <a:rPr lang="en-US" sz="2400" b="0" i="1" dirty="0">
                <a:solidFill>
                  <a:srgbClr val="C00000"/>
                </a:solidFill>
                <a:latin typeface="+mn-lt"/>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dirty="0">
              <a:latin typeface="Gill Sans MT" charset="0"/>
              <a:ea typeface="ＭＳ Ｐゴシック" charset="0"/>
              <a:cs typeface="ＭＳ Ｐゴシック" charset="0"/>
            </a:endParaRPr>
          </a:p>
        </p:txBody>
      </p:sp>
      <p:grpSp>
        <p:nvGrpSpPr>
          <p:cNvPr id="2" name="Group 842"/>
          <p:cNvGrpSpPr>
            <a:grpSpLocks/>
          </p:cNvGrpSpPr>
          <p:nvPr/>
        </p:nvGrpSpPr>
        <p:grpSpPr bwMode="auto">
          <a:xfrm>
            <a:off x="338138" y="3454400"/>
            <a:ext cx="1573212" cy="1060450"/>
            <a:chOff x="98" y="2320"/>
            <a:chExt cx="991" cy="668"/>
          </a:xfrm>
        </p:grpSpPr>
        <p:sp>
          <p:nvSpPr>
            <p:cNvPr id="22205" name="Text Box 666"/>
            <p:cNvSpPr txBox="1">
              <a:spLocks noChangeArrowheads="1"/>
            </p:cNvSpPr>
            <p:nvPr/>
          </p:nvSpPr>
          <p:spPr bwMode="auto">
            <a:xfrm>
              <a:off x="564" y="272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75000"/>
                </a:lnSpc>
              </a:pPr>
              <a:r>
                <a:rPr lang="en-US" altLang="en-US" sz="1400"/>
                <a:t>wired</a:t>
              </a:r>
            </a:p>
            <a:p>
              <a:pPr>
                <a:lnSpc>
                  <a:spcPct val="75000"/>
                </a:lnSpc>
              </a:pPr>
              <a:r>
                <a:rPr lang="en-US" altLang="en-US" sz="1400"/>
                <a:t>links</a:t>
              </a:r>
            </a:p>
          </p:txBody>
        </p:sp>
        <p:sp>
          <p:nvSpPr>
            <p:cNvPr id="22206" name="Text Box 669"/>
            <p:cNvSpPr txBox="1">
              <a:spLocks noChangeArrowheads="1"/>
            </p:cNvSpPr>
            <p:nvPr/>
          </p:nvSpPr>
          <p:spPr bwMode="auto">
            <a:xfrm>
              <a:off x="569" y="246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75000"/>
                </a:lnSpc>
              </a:pPr>
              <a:r>
                <a:rPr lang="en-US" altLang="en-US" sz="1400"/>
                <a:t>wireless</a:t>
              </a:r>
            </a:p>
            <a:p>
              <a:pPr>
                <a:lnSpc>
                  <a:spcPct val="75000"/>
                </a:lnSpc>
              </a:pPr>
              <a:r>
                <a:rPr lang="en-US" altLang="en-US" sz="1400"/>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852"/>
          <p:cNvGrpSpPr>
            <a:grpSpLocks/>
          </p:cNvGrpSpPr>
          <p:nvPr/>
        </p:nvGrpSpPr>
        <p:grpSpPr bwMode="auto">
          <a:xfrm>
            <a:off x="633413" y="5253038"/>
            <a:ext cx="646112" cy="477837"/>
            <a:chOff x="293" y="3440"/>
            <a:chExt cx="407" cy="301"/>
          </a:xfrm>
        </p:grpSpPr>
        <p:sp>
          <p:nvSpPr>
            <p:cNvPr id="22195" name="Text Box 662"/>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3439" name="Group 1201"/>
          <p:cNvGrpSpPr>
            <a:grpSpLocks/>
          </p:cNvGrpSpPr>
          <p:nvPr/>
        </p:nvGrpSpPr>
        <p:grpSpPr bwMode="auto">
          <a:xfrm>
            <a:off x="333375" y="1322388"/>
            <a:ext cx="1555750" cy="1622425"/>
            <a:chOff x="210" y="833"/>
            <a:chExt cx="980" cy="1022"/>
          </a:xfrm>
        </p:grpSpPr>
        <p:sp>
          <p:nvSpPr>
            <p:cNvPr id="22128" name="Text Box 667"/>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75000"/>
                </a:lnSpc>
              </a:pPr>
              <a:r>
                <a:rPr lang="en-US" altLang="en-US" sz="1400"/>
                <a:t>smartphone</a:t>
              </a:r>
            </a:p>
          </p:txBody>
        </p:sp>
        <p:sp>
          <p:nvSpPr>
            <p:cNvPr id="22129" name="Text Box 663"/>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PC</a:t>
              </a:r>
            </a:p>
          </p:txBody>
        </p:sp>
        <p:sp>
          <p:nvSpPr>
            <p:cNvPr id="22130" name="Text Box 664"/>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server</a:t>
              </a:r>
            </a:p>
          </p:txBody>
        </p:sp>
        <p:sp>
          <p:nvSpPr>
            <p:cNvPr id="22131" name="Text Box 665"/>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75000"/>
                </a:lnSpc>
              </a:pPr>
              <a:r>
                <a:rPr lang="en-US" altLang="en-US" sz="1400"/>
                <a:t>wireless</a:t>
              </a:r>
            </a:p>
            <a:p>
              <a:pPr>
                <a:lnSpc>
                  <a:spcPct val="75000"/>
                </a:lnSpc>
              </a:pPr>
              <a:r>
                <a:rPr lang="en-US" altLang="en-US" sz="1400"/>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2171" name="Picture 1092" descr="scre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0000"/>
                  </a:solidFill>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grpSp>
      <p:grpSp>
        <p:nvGrpSpPr>
          <p:cNvPr id="21515" name="Group 2"/>
          <p:cNvGrpSpPr>
            <a:grpSpLocks/>
          </p:cNvGrpSpPr>
          <p:nvPr/>
        </p:nvGrpSpPr>
        <p:grpSpPr bwMode="auto">
          <a:xfrm>
            <a:off x="5202238" y="1384300"/>
            <a:ext cx="3551237" cy="4743450"/>
            <a:chOff x="5202238" y="1384300"/>
            <a:chExt cx="3551237" cy="4743450"/>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00CCFF"/>
                  </a:solidFill>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21574" name="Picture 933" descr="iphone_stylized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0000"/>
                  </a:solidFill>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0000"/>
                  </a:solidFill>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pic>
          <p:nvPicPr>
            <p:cNvPr id="21579" name="Picture 100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1582" name="Picture 100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1596" name="Picture 103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1598" name="Picture 1032"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1948" name="Picture 1056" descr="scree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1613" name="Picture 1077" descr="desktop_computer_stylized_med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pic>
          <p:nvPicPr>
            <p:cNvPr id="21615" name="Picture 1081"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1617" name="Picture 1083"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71"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mobile network</a:t>
              </a:r>
            </a:p>
          </p:txBody>
        </p:sp>
        <p:sp>
          <p:nvSpPr>
            <p:cNvPr id="21672"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global ISP</a:t>
              </a:r>
            </a:p>
          </p:txBody>
        </p:sp>
        <p:sp>
          <p:nvSpPr>
            <p:cNvPr id="21673"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regional ISP</a:t>
              </a:r>
            </a:p>
          </p:txBody>
        </p:sp>
        <p:sp>
          <p:nvSpPr>
            <p:cNvPr id="21674"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80000"/>
                </a:lnSpc>
              </a:pPr>
              <a:r>
                <a:rPr lang="en-US" altLang="en-US" sz="1600"/>
                <a:t>home </a:t>
              </a:r>
            </a:p>
            <a:p>
              <a:pPr>
                <a:lnSpc>
                  <a:spcPct val="80000"/>
                </a:lnSpc>
              </a:pPr>
              <a:r>
                <a:rPr lang="en-US" altLang="en-US" sz="1600"/>
                <a:t>network</a:t>
              </a:r>
            </a:p>
          </p:txBody>
        </p:sp>
        <p:sp>
          <p:nvSpPr>
            <p:cNvPr id="21675"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80000"/>
                </a:lnSpc>
              </a:pPr>
              <a:r>
                <a:rPr lang="en-US" altLang="en-US" sz="1600"/>
                <a:t>institutional</a:t>
              </a:r>
            </a:p>
            <a:p>
              <a:pPr>
                <a:lnSpc>
                  <a:spcPct val="80000"/>
                </a:lnSpc>
              </a:pPr>
              <a:r>
                <a:rPr lang="en-US" altLang="en-US" sz="1600"/>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8" name="Rectangle 727"/>
          <p:cNvSpPr>
            <a:spLocks noGrp="1" noChangeArrowheads="1"/>
          </p:cNvSpPr>
          <p:nvPr/>
        </p:nvSpPr>
        <p:spPr bwMode="auto">
          <a:xfrm>
            <a:off x="1821794" y="1368189"/>
            <a:ext cx="3779838"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0"/>
              </a:buClr>
              <a:buSzPct val="100000"/>
              <a:buFont typeface="Wingdings" charset="2"/>
              <a:buChar char="§"/>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0"/>
              </a:buClr>
              <a:buFont typeface="Arial"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lr>
                <a:srgbClr val="000090"/>
              </a:buClr>
              <a:buFont typeface="Wingdings" charset="2"/>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lr>
                <a:srgbClr val="000090"/>
              </a:buClr>
              <a:buFont typeface="Wingdings" charset="2"/>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lr>
                <a:srgbClr val="000090"/>
              </a:buClr>
              <a:buFont typeface="Wingdings" charset="2"/>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287338" indent="-287338" eaLnBrk="1" hangingPunct="1">
              <a:spcBef>
                <a:spcPct val="15000"/>
              </a:spcBef>
            </a:pPr>
            <a:r>
              <a:rPr lang="en-US" altLang="en-US" sz="2400" b="0" dirty="0">
                <a:ea typeface="ＭＳ Ｐゴシック" charset="-128"/>
              </a:rPr>
              <a:t>billions of connected computing devices: </a:t>
            </a:r>
          </a:p>
          <a:p>
            <a:pPr marL="631825" lvl="1" indent="-231775" eaLnBrk="1" hangingPunct="1">
              <a:spcBef>
                <a:spcPct val="15000"/>
              </a:spcBef>
            </a:pPr>
            <a:r>
              <a:rPr lang="en-US" altLang="en-US" b="0" i="1" dirty="0">
                <a:solidFill>
                  <a:srgbClr val="CC0000"/>
                </a:solidFill>
                <a:ea typeface="ＭＳ Ｐゴシック" charset="-128"/>
              </a:rPr>
              <a:t>hosts </a:t>
            </a:r>
            <a:r>
              <a:rPr lang="en-US" altLang="en-US" b="0" i="1" dirty="0">
                <a:ea typeface="ＭＳ Ｐゴシック" charset="-128"/>
              </a:rPr>
              <a:t>=</a:t>
            </a:r>
            <a:r>
              <a:rPr lang="en-US" altLang="en-US" b="0" i="1" dirty="0">
                <a:solidFill>
                  <a:srgbClr val="CC0000"/>
                </a:solidFill>
                <a:ea typeface="ＭＳ Ｐゴシック" charset="-128"/>
              </a:rPr>
              <a:t> end systems</a:t>
            </a:r>
            <a:r>
              <a:rPr lang="en-US" altLang="en-US" b="0" i="1" dirty="0">
                <a:solidFill>
                  <a:srgbClr val="FF0000"/>
                </a:solidFill>
                <a:ea typeface="ＭＳ Ｐゴシック" charset="-128"/>
              </a:rPr>
              <a:t> </a:t>
            </a:r>
          </a:p>
          <a:p>
            <a:pPr marL="631825" lvl="1" indent="-231775" eaLnBrk="1" hangingPunct="1"/>
            <a:r>
              <a:rPr lang="en-US" altLang="en-US" b="0" dirty="0"/>
              <a:t>running </a:t>
            </a:r>
            <a:r>
              <a:rPr lang="en-US" altLang="en-US" b="0" i="1" dirty="0">
                <a:solidFill>
                  <a:srgbClr val="CC0000"/>
                </a:solidFill>
              </a:rPr>
              <a:t>network apps</a:t>
            </a:r>
            <a:endParaRPr lang="en-US" altLang="en-US" b="0" dirty="0">
              <a:solidFill>
                <a:srgbClr val="CC0000"/>
              </a:solidFill>
            </a:endParaRPr>
          </a:p>
        </p:txBody>
      </p:sp>
    </p:spTree>
    <p:extLst>
      <p:ext uri="{BB962C8B-B14F-4D97-AF65-F5344CB8AC3E}">
        <p14:creationId xmlns:p14="http://schemas.microsoft.com/office/powerpoint/2010/main" val="1422653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3439"/>
                                        </p:tgtEl>
                                        <p:attrNameLst>
                                          <p:attrName>style.visibility</p:attrName>
                                        </p:attrNameLst>
                                      </p:cBhvr>
                                      <p:to>
                                        <p:strVal val="visible"/>
                                      </p:to>
                                    </p:set>
                                    <p:animEffect transition="in" filter="dissolve">
                                      <p:cBhvr>
                                        <p:cTn id="7" dur="500"/>
                                        <p:tgtEl>
                                          <p:spTgt spid="134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766"/>
                                        </p:tgtEl>
                                        <p:attrNameLst>
                                          <p:attrName>style.visibility</p:attrName>
                                        </p:attrNameLst>
                                      </p:cBhvr>
                                      <p:to>
                                        <p:strVal val="visible"/>
                                      </p:to>
                                    </p:set>
                                  </p:childTnLst>
                                </p:cTn>
                              </p:par>
                              <p:par>
                                <p:cTn id="12" presetID="9"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67"/>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6" grpId="0"/>
      <p:bldP spid="47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518319" y="48419"/>
            <a:ext cx="8077200" cy="1006475"/>
          </a:xfrm>
        </p:spPr>
        <p:txBody>
          <a:bodyPr/>
          <a:lstStyle/>
          <a:p>
            <a:pPr eaLnBrk="1" hangingPunct="1"/>
            <a:r>
              <a:rPr lang="ja-JP" altLang="en-US" dirty="0">
                <a:ea typeface="ＭＳ Ｐゴシック" charset="-128"/>
              </a:rPr>
              <a:t>“</a:t>
            </a:r>
            <a:r>
              <a:rPr lang="en-US" altLang="ja-JP" dirty="0">
                <a:ea typeface="ＭＳ Ｐゴシック" charset="-128"/>
              </a:rPr>
              <a:t>Fun</a:t>
            </a:r>
            <a:r>
              <a:rPr lang="ja-JP" altLang="en-US" dirty="0">
                <a:ea typeface="ＭＳ Ｐゴシック" charset="-128"/>
              </a:rPr>
              <a:t>”</a:t>
            </a:r>
            <a:r>
              <a:rPr lang="en-US" altLang="ja-JP" dirty="0">
                <a:ea typeface="ＭＳ Ｐゴシック" charset="-128"/>
              </a:rPr>
              <a:t> Internet-connected devices</a:t>
            </a:r>
            <a:endParaRPr lang="en-US" altLang="en-US" dirty="0">
              <a:ea typeface="ＭＳ Ｐゴシック" charset="-128"/>
            </a:endParaRPr>
          </a:p>
        </p:txBody>
      </p:sp>
      <p:pic>
        <p:nvPicPr>
          <p:cNvPr id="23556" name="Picture 3" descr="toa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895350" y="2789238"/>
            <a:ext cx="2162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IP picture frame</a:t>
            </a:r>
          </a:p>
          <a:p>
            <a:r>
              <a:rPr lang="en-US" altLang="en-US" sz="1600"/>
              <a:t>http://www.ceiva.com/</a:t>
            </a:r>
          </a:p>
        </p:txBody>
      </p:sp>
      <p:sp>
        <p:nvSpPr>
          <p:cNvPr id="23559" name="Text Box 8"/>
          <p:cNvSpPr txBox="1">
            <a:spLocks noChangeArrowheads="1"/>
          </p:cNvSpPr>
          <p:nvPr/>
        </p:nvSpPr>
        <p:spPr bwMode="auto">
          <a:xfrm>
            <a:off x="5626100" y="1989138"/>
            <a:ext cx="224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Web-enabled toaster +</a:t>
            </a:r>
          </a:p>
          <a:p>
            <a:r>
              <a:rPr lang="en-US" altLang="en-US" sz="1600"/>
              <a:t>weather forecaster</a:t>
            </a:r>
          </a:p>
        </p:txBody>
      </p:sp>
      <p:pic>
        <p:nvPicPr>
          <p:cNvPr id="23560" name="Picture 9" descr="cis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13"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6191250" y="5951538"/>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Internet phones</a:t>
            </a:r>
          </a:p>
        </p:txBody>
      </p:sp>
      <p:graphicFrame>
        <p:nvGraphicFramePr>
          <p:cNvPr id="23562"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r:id="rId6" imgW="1434415" imgH="3873016" progId="">
                  <p:embed/>
                </p:oleObj>
              </mc:Choice>
              <mc:Fallback>
                <p:oleObj r:id="rId6" imgW="1434415" imgH="387301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Internet </a:t>
            </a:r>
          </a:p>
          <a:p>
            <a:r>
              <a:rPr lang="en-US" altLang="en-US" sz="1600"/>
              <a:t>refrigerator</a:t>
            </a:r>
          </a:p>
        </p:txBody>
      </p:sp>
      <p:pic>
        <p:nvPicPr>
          <p:cNvPr id="2356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1025"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2006600" y="41481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Slingbox: watch,</a:t>
            </a:r>
          </a:p>
          <a:p>
            <a:r>
              <a:rPr lang="en-US" altLang="en-US" sz="1600"/>
              <a:t>control cable TV remotely</a:t>
            </a:r>
          </a:p>
        </p:txBody>
      </p:sp>
      <p:pic>
        <p:nvPicPr>
          <p:cNvPr id="23567"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Tweet-a-watt: </a:t>
            </a:r>
          </a:p>
          <a:p>
            <a:r>
              <a:rPr lang="en-US" altLang="en-US" sz="1600"/>
              <a:t>monitor energy use</a:t>
            </a:r>
          </a:p>
        </p:txBody>
      </p:sp>
      <p:pic>
        <p:nvPicPr>
          <p:cNvPr id="23569"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63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3940175" y="5151438"/>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sensorized,</a:t>
            </a:r>
          </a:p>
          <a:p>
            <a:r>
              <a:rPr lang="en-US" altLang="en-US" sz="1600"/>
              <a:t>bed</a:t>
            </a:r>
          </a:p>
          <a:p>
            <a:r>
              <a:rPr lang="en-US" altLang="en-US" sz="1600"/>
              <a:t>mattress</a:t>
            </a:r>
          </a:p>
        </p:txBody>
      </p:sp>
    </p:spTree>
    <p:extLst>
      <p:ext uri="{BB962C8B-B14F-4D97-AF65-F5344CB8AC3E}">
        <p14:creationId xmlns:p14="http://schemas.microsoft.com/office/powerpoint/2010/main" val="488530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304800" y="169863"/>
            <a:ext cx="8382000" cy="846137"/>
          </a:xfrm>
        </p:spPr>
        <p:txBody>
          <a:bodyPr/>
          <a:lstStyle/>
          <a:p>
            <a:pPr eaLnBrk="1" hangingPunct="1"/>
            <a:r>
              <a:rPr lang="en-US" altLang="en-US" sz="3600" dirty="0">
                <a:ea typeface="ＭＳ Ｐゴシック" charset="-128"/>
              </a:rPr>
              <a:t>Behind its success</a:t>
            </a:r>
            <a:r>
              <a:rPr lang="en-US" altLang="ja-JP" sz="3600" dirty="0">
                <a:ea typeface="ＭＳ Ｐゴシック" charset="-128"/>
              </a:rPr>
              <a:t>: a service view</a:t>
            </a:r>
            <a:endParaRPr lang="en-US" altLang="en-US" dirty="0">
              <a:ea typeface="ＭＳ Ｐゴシック" charset="-128"/>
            </a:endParaRPr>
          </a:p>
        </p:txBody>
      </p:sp>
      <p:sp>
        <p:nvSpPr>
          <p:cNvPr id="27650" name="Rectangle 3"/>
          <p:cNvSpPr>
            <a:spLocks noGrp="1" noChangeArrowheads="1"/>
          </p:cNvSpPr>
          <p:nvPr>
            <p:ph type="body" sz="half" idx="4294967295"/>
          </p:nvPr>
        </p:nvSpPr>
        <p:spPr>
          <a:xfrm>
            <a:off x="374650" y="1655763"/>
            <a:ext cx="4435475" cy="4105275"/>
          </a:xfrm>
        </p:spPr>
        <p:txBody>
          <a:bodyPr/>
          <a:lstStyle/>
          <a:p>
            <a:pPr marL="287338" indent="-287338" eaLnBrk="1" hangingPunct="1"/>
            <a:r>
              <a:rPr lang="en-US" altLang="en-US" sz="2400" i="1" dirty="0">
                <a:solidFill>
                  <a:srgbClr val="CC0000"/>
                </a:solidFill>
              </a:rPr>
              <a:t>infrastructure that provides services to applications:</a:t>
            </a:r>
            <a:endParaRPr lang="en-US" altLang="en-US" sz="2400" dirty="0"/>
          </a:p>
          <a:p>
            <a:pPr marL="682625" lvl="1" indent="-225425" eaLnBrk="1" hangingPunct="1"/>
            <a:r>
              <a:rPr lang="en-US" altLang="en-US" sz="2400" dirty="0"/>
              <a:t>Web, VoIP, email, games, e-commerce, social nets, …</a:t>
            </a:r>
          </a:p>
          <a:p>
            <a:pPr marL="287338" indent="-287338" eaLnBrk="1" hangingPunct="1"/>
            <a:r>
              <a:rPr lang="en-US" altLang="en-US" sz="2400" i="1" dirty="0">
                <a:solidFill>
                  <a:srgbClr val="CC0000"/>
                </a:solidFill>
              </a:rPr>
              <a:t>provides programming interface to apps</a:t>
            </a:r>
          </a:p>
          <a:p>
            <a:pPr marL="682625" lvl="1" indent="-225425" eaLnBrk="1" hangingPunct="1"/>
            <a:r>
              <a:rPr lang="en-US" altLang="en-US" sz="2400" dirty="0"/>
              <a:t>hooks that allow sending and receiving  app programs to </a:t>
            </a:r>
            <a:r>
              <a:rPr lang="ja-JP" altLang="en-US" sz="2400" dirty="0"/>
              <a:t>“</a:t>
            </a:r>
            <a:r>
              <a:rPr lang="en-US" altLang="ja-JP" sz="2400" dirty="0"/>
              <a:t>connect</a:t>
            </a:r>
            <a:r>
              <a:rPr lang="ja-JP" altLang="en-US" sz="2400" dirty="0"/>
              <a:t>”</a:t>
            </a:r>
            <a:r>
              <a:rPr lang="en-US" altLang="ja-JP" sz="2400" dirty="0"/>
              <a:t> to Internet</a:t>
            </a:r>
          </a:p>
          <a:p>
            <a:pPr marL="682625" lvl="1" indent="-225425" eaLnBrk="1" hangingPunct="1"/>
            <a:r>
              <a:rPr lang="en-US" altLang="en-US" sz="2400" dirty="0"/>
              <a:t>provides service options, analogous to postal service</a:t>
            </a:r>
          </a:p>
        </p:txBody>
      </p:sp>
      <p:grpSp>
        <p:nvGrpSpPr>
          <p:cNvPr id="27654" name="Group 979"/>
          <p:cNvGrpSpPr>
            <a:grpSpLocks/>
          </p:cNvGrpSpPr>
          <p:nvPr/>
        </p:nvGrpSpPr>
        <p:grpSpPr bwMode="auto">
          <a:xfrm>
            <a:off x="5202238" y="1384300"/>
            <a:ext cx="3551237" cy="4743450"/>
            <a:chOff x="5202238" y="1384300"/>
            <a:chExt cx="3551237" cy="4743450"/>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00CCFF"/>
                  </a:solidFill>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670"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673"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pic>
          <p:nvPicPr>
            <p:cNvPr id="27707"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27713" name="Picture 933"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0000"/>
                  </a:solidFill>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0000"/>
                  </a:solidFill>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pic>
          <p:nvPicPr>
            <p:cNvPr id="27718"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7721" name="Picture 1008" descr="scre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7735" name="Picture 1030"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7737" name="Picture 1032"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8087" name="Picture 105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27752" name="Picture 10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pic>
          <p:nvPicPr>
            <p:cNvPr id="27754" name="Picture 1081"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7756" name="Picture 1083" descr="scre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810"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mobile network</a:t>
              </a:r>
            </a:p>
          </p:txBody>
        </p:sp>
        <p:sp>
          <p:nvSpPr>
            <p:cNvPr id="27811"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global ISP</a:t>
              </a:r>
            </a:p>
          </p:txBody>
        </p:sp>
        <p:sp>
          <p:nvSpPr>
            <p:cNvPr id="27812"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t>regional ISP</a:t>
              </a:r>
            </a:p>
          </p:txBody>
        </p:sp>
        <p:sp>
          <p:nvSpPr>
            <p:cNvPr id="27813"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80000"/>
                </a:lnSpc>
              </a:pPr>
              <a:r>
                <a:rPr lang="en-US" altLang="en-US" sz="1600"/>
                <a:t>home </a:t>
              </a:r>
            </a:p>
            <a:p>
              <a:pPr>
                <a:lnSpc>
                  <a:spcPct val="80000"/>
                </a:lnSpc>
              </a:pPr>
              <a:r>
                <a:rPr lang="en-US" altLang="en-US" sz="1600"/>
                <a:t>network</a:t>
              </a:r>
            </a:p>
          </p:txBody>
        </p:sp>
        <p:sp>
          <p:nvSpPr>
            <p:cNvPr id="27814"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80000"/>
                </a:lnSpc>
              </a:pPr>
              <a:r>
                <a:rPr lang="en-US" altLang="en-US" sz="1600"/>
                <a:t>institutional</a:t>
              </a:r>
            </a:p>
            <a:p>
              <a:pPr>
                <a:lnSpc>
                  <a:spcPct val="80000"/>
                </a:lnSpc>
              </a:pPr>
              <a:r>
                <a:rPr lang="en-US" altLang="en-US" sz="1600"/>
                <a:t>       network</a:t>
              </a:r>
            </a:p>
          </p:txBody>
        </p:sp>
        <p:pic>
          <p:nvPicPr>
            <p:cNvPr id="27815" name="Picture 269" descr="cell_tower_radiation copy"/>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000000">
                    <a:alpha val="34999"/>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solidFill>
                    <a:srgbClr val="FFFFFF"/>
                  </a:solidFill>
                  <a:latin typeface="Gill Sans MT"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00000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57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7717" y="202980"/>
            <a:ext cx="8382000" cy="130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rgbClr val="000090"/>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rgbClr val="000090"/>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rgbClr val="000090"/>
                </a:solidFill>
                <a:latin typeface="Calibri" charset="0"/>
                <a:ea typeface="ＭＳ Ｐゴシック" charset="-128"/>
                <a:cs typeface="ＭＳ Ｐゴシック" charset="-128"/>
              </a:defRPr>
            </a:lvl9pPr>
          </a:lstStyle>
          <a:p>
            <a:pPr eaLnBrk="1" hangingPunct="1"/>
            <a:r>
              <a:rPr lang="en-US" altLang="en-US" sz="3600" b="0" dirty="0"/>
              <a:t>(Giant) Computing Platform:</a:t>
            </a:r>
            <a:endParaRPr lang="en-US" altLang="en-US" b="0" dirty="0"/>
          </a:p>
          <a:p>
            <a:pPr eaLnBrk="1" hangingPunct="1"/>
            <a:r>
              <a:rPr lang="en-US" altLang="en-US" sz="3600" b="0" dirty="0"/>
              <a:t>Software/Hardware Architecture?</a:t>
            </a:r>
          </a:p>
        </p:txBody>
      </p:sp>
      <p:sp>
        <p:nvSpPr>
          <p:cNvPr id="5" name="Rectangle 3"/>
          <p:cNvSpPr txBox="1">
            <a:spLocks noChangeArrowheads="1"/>
          </p:cNvSpPr>
          <p:nvPr/>
        </p:nvSpPr>
        <p:spPr bwMode="auto">
          <a:xfrm>
            <a:off x="374651" y="1655763"/>
            <a:ext cx="4350970"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rgbClr val="800000"/>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7338" indent="-287338" eaLnBrk="1" hangingPunct="1"/>
            <a:r>
              <a:rPr lang="en-US" altLang="en-US" sz="2400" b="0" i="1" dirty="0">
                <a:solidFill>
                  <a:srgbClr val="CC0000"/>
                </a:solidFill>
              </a:rPr>
              <a:t>Need to provide programming interface to apps</a:t>
            </a:r>
          </a:p>
          <a:p>
            <a:pPr marL="682625" lvl="1" indent="-225425" eaLnBrk="1" hangingPunct="1"/>
            <a:r>
              <a:rPr lang="en-US" altLang="en-US" sz="2400" b="0" dirty="0"/>
              <a:t>hooks that allow sending and receiving </a:t>
            </a:r>
            <a:r>
              <a:rPr lang="en-US" altLang="ja-JP" sz="2400" b="0" dirty="0"/>
              <a:t>to Internet</a:t>
            </a:r>
          </a:p>
          <a:p>
            <a:pPr marL="682625" lvl="1" indent="-225425" eaLnBrk="1" hangingPunct="1"/>
            <a:r>
              <a:rPr lang="en-US" altLang="en-US" sz="2400" b="0" i="1" dirty="0"/>
              <a:t>conceptualizes the network as a compute resource/hardware (memory, </a:t>
            </a:r>
            <a:r>
              <a:rPr lang="en-US" altLang="en-US" sz="2400" b="0" i="1" dirty="0" err="1"/>
              <a:t>cpu</a:t>
            </a:r>
            <a:r>
              <a:rPr lang="en-US" altLang="en-US" sz="2400" b="0" i="1" dirty="0"/>
              <a:t>, </a:t>
            </a:r>
            <a:r>
              <a:rPr lang="en-US" altLang="en-US" sz="2400" b="0" i="1" dirty="0" err="1"/>
              <a:t>etc</a:t>
            </a:r>
            <a:r>
              <a:rPr lang="en-US" altLang="en-US" sz="2400" b="0" i="1" dirty="0"/>
              <a:t>)</a:t>
            </a:r>
          </a:p>
          <a:p>
            <a:pPr marL="682625" lvl="1" indent="-225425" eaLnBrk="1" hangingPunct="1"/>
            <a:r>
              <a:rPr lang="en-US" altLang="en-US" sz="2400" b="0" i="1" dirty="0"/>
              <a:t>has to integrate with the rest  of the computer (operating system)</a:t>
            </a:r>
          </a:p>
          <a:p>
            <a:pPr marL="282575" indent="-225425" eaLnBrk="1" hangingPunct="1"/>
            <a:endParaRPr lang="en-US" altLang="ja-JP" sz="2400" b="0" i="1" dirty="0">
              <a:solidFill>
                <a:srgbClr val="CC0000"/>
              </a:solidFill>
            </a:endParaRPr>
          </a:p>
          <a:p>
            <a:pPr marL="282575" indent="-225425" eaLnBrk="1" hangingPunct="1"/>
            <a:endParaRPr lang="en-US" altLang="ja-JP" sz="2400" b="0" dirty="0"/>
          </a:p>
        </p:txBody>
      </p:sp>
      <p:sp>
        <p:nvSpPr>
          <p:cNvPr id="7" name="Rectangle 3"/>
          <p:cNvSpPr txBox="1">
            <a:spLocks noChangeArrowheads="1"/>
          </p:cNvSpPr>
          <p:nvPr/>
        </p:nvSpPr>
        <p:spPr>
          <a:xfrm>
            <a:off x="4725621" y="1681956"/>
            <a:ext cx="3989388" cy="464820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rgbClr val="800000"/>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400" b="0" i="1" dirty="0">
                <a:solidFill>
                  <a:srgbClr val="CC0000"/>
                </a:solidFill>
              </a:rPr>
              <a:t>process:</a:t>
            </a:r>
            <a:r>
              <a:rPr lang="en-US" altLang="en-US" sz="2400" b="0" dirty="0"/>
              <a:t> program running within a host</a:t>
            </a:r>
          </a:p>
          <a:p>
            <a:pPr lvl="1"/>
            <a:r>
              <a:rPr lang="en-US" altLang="en-US" sz="2400" b="0" dirty="0"/>
              <a:t>within same host, two processes communicate using  </a:t>
            </a:r>
            <a:r>
              <a:rPr lang="en-US" altLang="en-US" sz="2400" b="0" dirty="0">
                <a:solidFill>
                  <a:srgbClr val="CC0000"/>
                </a:solidFill>
              </a:rPr>
              <a:t>inter-process communication</a:t>
            </a:r>
            <a:r>
              <a:rPr lang="en-US" altLang="en-US" sz="2400" b="0" dirty="0"/>
              <a:t> (defined by OS)</a:t>
            </a:r>
          </a:p>
          <a:p>
            <a:pPr lvl="1"/>
            <a:r>
              <a:rPr lang="en-US" altLang="en-US" sz="2400" b="0" dirty="0"/>
              <a:t>processes in different hosts communicate by exchanging </a:t>
            </a:r>
            <a:r>
              <a:rPr lang="en-US" altLang="en-US" sz="2400" b="0" dirty="0">
                <a:solidFill>
                  <a:srgbClr val="CC0000"/>
                </a:solidFill>
              </a:rPr>
              <a:t>messages</a:t>
            </a:r>
          </a:p>
        </p:txBody>
      </p:sp>
    </p:spTree>
    <p:extLst>
      <p:ext uri="{BB962C8B-B14F-4D97-AF65-F5344CB8AC3E}">
        <p14:creationId xmlns:p14="http://schemas.microsoft.com/office/powerpoint/2010/main" val="5321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0" y="76200"/>
            <a:ext cx="9144000" cy="1143000"/>
          </a:xfrm>
        </p:spPr>
        <p:txBody>
          <a:bodyPr/>
          <a:lstStyle/>
          <a:p>
            <a:pPr eaLnBrk="1" hangingPunct="1"/>
            <a:r>
              <a:rPr lang="en-US" altLang="en-US" sz="3900">
                <a:ea typeface="ＭＳ Ｐゴシック" charset="-128"/>
              </a:rPr>
              <a:t>Socket: End Point of Communication</a:t>
            </a:r>
          </a:p>
        </p:txBody>
      </p:sp>
      <p:sp>
        <p:nvSpPr>
          <p:cNvPr id="17410" name="Rectangle 3"/>
          <p:cNvSpPr>
            <a:spLocks noGrp="1" noChangeArrowheads="1"/>
          </p:cNvSpPr>
          <p:nvPr>
            <p:ph idx="1"/>
          </p:nvPr>
        </p:nvSpPr>
        <p:spPr>
          <a:xfrm>
            <a:off x="457200" y="1219200"/>
            <a:ext cx="8458200" cy="3092450"/>
          </a:xfrm>
        </p:spPr>
        <p:txBody>
          <a:bodyPr/>
          <a:lstStyle/>
          <a:p>
            <a:pPr eaLnBrk="1" hangingPunct="1">
              <a:lnSpc>
                <a:spcPct val="90000"/>
              </a:lnSpc>
            </a:pPr>
            <a:r>
              <a:rPr lang="en-US" altLang="en-US" dirty="0">
                <a:ea typeface="ＭＳ Ｐゴシック" charset="-128"/>
              </a:rPr>
              <a:t>Sending message from one process to another</a:t>
            </a:r>
          </a:p>
          <a:p>
            <a:pPr lvl="1" eaLnBrk="1" hangingPunct="1">
              <a:lnSpc>
                <a:spcPct val="90000"/>
              </a:lnSpc>
            </a:pPr>
            <a:r>
              <a:rPr lang="en-US" altLang="en-US" dirty="0">
                <a:ea typeface="ＭＳ Ｐゴシック" charset="-128"/>
              </a:rPr>
              <a:t>Message must traverse the underlying network</a:t>
            </a:r>
          </a:p>
          <a:p>
            <a:pPr eaLnBrk="1" hangingPunct="1">
              <a:lnSpc>
                <a:spcPct val="90000"/>
              </a:lnSpc>
            </a:pPr>
            <a:r>
              <a:rPr lang="en-US" altLang="en-US" dirty="0">
                <a:ea typeface="ＭＳ Ｐゴシック" charset="-128"/>
              </a:rPr>
              <a:t>Process sends and receives through a </a:t>
            </a:r>
            <a:r>
              <a:rPr lang="ja-JP" altLang="en-US" dirty="0">
                <a:ea typeface="ＭＳ Ｐゴシック" charset="-128"/>
              </a:rPr>
              <a:t>“</a:t>
            </a:r>
            <a:r>
              <a:rPr lang="en-US" altLang="ja-JP" dirty="0">
                <a:ea typeface="ＭＳ Ｐゴシック" charset="-128"/>
              </a:rPr>
              <a:t>socket</a:t>
            </a:r>
            <a:r>
              <a:rPr lang="ja-JP" altLang="en-US" dirty="0">
                <a:ea typeface="ＭＳ Ｐゴシック" charset="-128"/>
              </a:rPr>
              <a:t>”</a:t>
            </a:r>
            <a:endParaRPr lang="en-US" altLang="ja-JP" dirty="0">
              <a:ea typeface="ＭＳ Ｐゴシック" charset="-128"/>
            </a:endParaRPr>
          </a:p>
          <a:p>
            <a:pPr lvl="1" eaLnBrk="1" hangingPunct="1">
              <a:lnSpc>
                <a:spcPct val="90000"/>
              </a:lnSpc>
            </a:pPr>
            <a:r>
              <a:rPr lang="en-US" altLang="en-US" dirty="0">
                <a:ea typeface="ＭＳ Ｐゴシック" charset="-128"/>
              </a:rPr>
              <a:t>In essence, the doorway leading in/out of the house</a:t>
            </a:r>
          </a:p>
          <a:p>
            <a:pPr eaLnBrk="1" hangingPunct="1">
              <a:lnSpc>
                <a:spcPct val="90000"/>
              </a:lnSpc>
            </a:pPr>
            <a:r>
              <a:rPr lang="en-US" altLang="en-US" dirty="0">
                <a:ea typeface="ＭＳ Ｐゴシック" charset="-128"/>
              </a:rPr>
              <a:t>Socket as an Application Programming Interface</a:t>
            </a:r>
          </a:p>
          <a:p>
            <a:pPr lvl="1" eaLnBrk="1" hangingPunct="1">
              <a:lnSpc>
                <a:spcPct val="90000"/>
              </a:lnSpc>
            </a:pPr>
            <a:r>
              <a:rPr lang="en-US" altLang="en-US" dirty="0">
                <a:ea typeface="ＭＳ Ｐゴシック" charset="-128"/>
              </a:rPr>
              <a:t>Supports the creation of network applications</a:t>
            </a:r>
          </a:p>
        </p:txBody>
      </p:sp>
      <p:sp>
        <p:nvSpPr>
          <p:cNvPr id="17412" name="Oval 5"/>
          <p:cNvSpPr>
            <a:spLocks noChangeArrowheads="1"/>
          </p:cNvSpPr>
          <p:nvPr/>
        </p:nvSpPr>
        <p:spPr bwMode="auto">
          <a:xfrm>
            <a:off x="769938" y="4503738"/>
            <a:ext cx="2419350" cy="7683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Calibri" charset="0"/>
            </a:endParaRPr>
          </a:p>
        </p:txBody>
      </p:sp>
      <p:sp>
        <p:nvSpPr>
          <p:cNvPr id="17413" name="Oval 6"/>
          <p:cNvSpPr>
            <a:spLocks noChangeArrowheads="1"/>
          </p:cNvSpPr>
          <p:nvPr/>
        </p:nvSpPr>
        <p:spPr bwMode="auto">
          <a:xfrm>
            <a:off x="6030913" y="4503738"/>
            <a:ext cx="2419350" cy="7683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Calibri" charset="0"/>
            </a:endParaRPr>
          </a:p>
        </p:txBody>
      </p:sp>
      <p:sp>
        <p:nvSpPr>
          <p:cNvPr id="17414" name="Text Box 8"/>
          <p:cNvSpPr txBox="1">
            <a:spLocks noChangeArrowheads="1"/>
          </p:cNvSpPr>
          <p:nvPr/>
        </p:nvSpPr>
        <p:spPr bwMode="auto">
          <a:xfrm>
            <a:off x="1154113" y="5310188"/>
            <a:ext cx="1660525" cy="588962"/>
          </a:xfrm>
          <a:prstGeom prst="rect">
            <a:avLst/>
          </a:prstGeom>
          <a:solidFill>
            <a:srgbClr val="CCFFFF"/>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latin typeface="Calibri" charset="0"/>
              </a:rPr>
              <a:t>socket</a:t>
            </a:r>
          </a:p>
        </p:txBody>
      </p:sp>
      <p:sp>
        <p:nvSpPr>
          <p:cNvPr id="17415" name="Text Box 9"/>
          <p:cNvSpPr txBox="1">
            <a:spLocks noChangeArrowheads="1"/>
          </p:cNvSpPr>
          <p:nvPr/>
        </p:nvSpPr>
        <p:spPr bwMode="auto">
          <a:xfrm>
            <a:off x="6376988" y="5310188"/>
            <a:ext cx="1660525" cy="588962"/>
          </a:xfrm>
          <a:prstGeom prst="rect">
            <a:avLst/>
          </a:prstGeom>
          <a:solidFill>
            <a:srgbClr val="CCFFFF"/>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a:latin typeface="Calibri" charset="0"/>
              </a:rPr>
              <a:t>socket</a:t>
            </a:r>
          </a:p>
        </p:txBody>
      </p:sp>
      <p:sp>
        <p:nvSpPr>
          <p:cNvPr id="17416" name="Text Box 11"/>
          <p:cNvSpPr txBox="1">
            <a:spLocks noChangeArrowheads="1"/>
          </p:cNvSpPr>
          <p:nvPr/>
        </p:nvSpPr>
        <p:spPr bwMode="auto">
          <a:xfrm>
            <a:off x="1273175" y="4695825"/>
            <a:ext cx="139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a:latin typeface="Calibri" charset="0"/>
              </a:rPr>
              <a:t>User process</a:t>
            </a:r>
          </a:p>
        </p:txBody>
      </p:sp>
      <p:sp>
        <p:nvSpPr>
          <p:cNvPr id="17417" name="Text Box 12"/>
          <p:cNvSpPr txBox="1">
            <a:spLocks noChangeArrowheads="1"/>
          </p:cNvSpPr>
          <p:nvPr/>
        </p:nvSpPr>
        <p:spPr bwMode="auto">
          <a:xfrm>
            <a:off x="6572250" y="4683125"/>
            <a:ext cx="139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a:latin typeface="Calibri" charset="0"/>
              </a:rPr>
              <a:t>User process</a:t>
            </a:r>
          </a:p>
        </p:txBody>
      </p:sp>
      <p:sp>
        <p:nvSpPr>
          <p:cNvPr id="17418" name="Text Box 13"/>
          <p:cNvSpPr txBox="1">
            <a:spLocks noChangeArrowheads="1"/>
          </p:cNvSpPr>
          <p:nvPr/>
        </p:nvSpPr>
        <p:spPr bwMode="auto">
          <a:xfrm>
            <a:off x="1211263" y="5913438"/>
            <a:ext cx="1555750" cy="7016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Calibri" charset="0"/>
              </a:rPr>
              <a:t>Operating</a:t>
            </a:r>
          </a:p>
          <a:p>
            <a:pPr eaLnBrk="1" hangingPunct="1"/>
            <a:r>
              <a:rPr lang="en-US" altLang="en-US" sz="1800">
                <a:latin typeface="Calibri" charset="0"/>
              </a:rPr>
              <a:t>System</a:t>
            </a:r>
          </a:p>
        </p:txBody>
      </p:sp>
      <p:sp>
        <p:nvSpPr>
          <p:cNvPr id="17419" name="Text Box 14"/>
          <p:cNvSpPr txBox="1">
            <a:spLocks noChangeArrowheads="1"/>
          </p:cNvSpPr>
          <p:nvPr/>
        </p:nvSpPr>
        <p:spPr bwMode="auto">
          <a:xfrm>
            <a:off x="6453188" y="5926138"/>
            <a:ext cx="1555750" cy="7016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Calibri" charset="0"/>
              </a:rPr>
              <a:t>Operating</a:t>
            </a:r>
          </a:p>
          <a:p>
            <a:pPr eaLnBrk="1" hangingPunct="1"/>
            <a:r>
              <a:rPr lang="en-US" altLang="en-US" sz="1800">
                <a:latin typeface="Calibri" charset="0"/>
              </a:rPr>
              <a:t>System</a:t>
            </a:r>
          </a:p>
        </p:txBody>
      </p:sp>
      <p:sp>
        <p:nvSpPr>
          <p:cNvPr id="727055" name="Cloud"/>
          <p:cNvSpPr>
            <a:spLocks noChangeAspect="1" noEditPoints="1" noChangeArrowheads="1"/>
          </p:cNvSpPr>
          <p:nvPr/>
        </p:nvSpPr>
        <p:spPr bwMode="auto">
          <a:xfrm>
            <a:off x="3227388" y="5926138"/>
            <a:ext cx="2689225" cy="779462"/>
          </a:xfrm>
          <a:custGeom>
            <a:avLst/>
            <a:gdLst>
              <a:gd name="T0" fmla="*/ 8342 w 21600"/>
              <a:gd name="T1" fmla="*/ 389731 h 21600"/>
              <a:gd name="T2" fmla="*/ 1344613 w 21600"/>
              <a:gd name="T3" fmla="*/ 778632 h 21600"/>
              <a:gd name="T4" fmla="*/ 2686984 w 21600"/>
              <a:gd name="T5" fmla="*/ 389731 h 21600"/>
              <a:gd name="T6" fmla="*/ 1344613 w 21600"/>
              <a:gd name="T7" fmla="*/ 4456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endParaRPr lang="en-US"/>
          </a:p>
        </p:txBody>
      </p:sp>
      <p:sp>
        <p:nvSpPr>
          <p:cNvPr id="17421" name="Line 16"/>
          <p:cNvSpPr>
            <a:spLocks noChangeShapeType="1"/>
          </p:cNvSpPr>
          <p:nvPr/>
        </p:nvSpPr>
        <p:spPr bwMode="auto">
          <a:xfrm flipV="1">
            <a:off x="2767013" y="6308725"/>
            <a:ext cx="3648075" cy="3968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4524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en-US" altLang="en-US" sz="4200">
                <a:ea typeface="ＭＳ Ｐゴシック" charset="-128"/>
              </a:rPr>
              <a:t>Delivering the Data: Division of Labor</a:t>
            </a:r>
          </a:p>
        </p:txBody>
      </p:sp>
      <p:sp>
        <p:nvSpPr>
          <p:cNvPr id="16386" name="Rectangle 5"/>
          <p:cNvSpPr>
            <a:spLocks noGrp="1" noChangeArrowheads="1"/>
          </p:cNvSpPr>
          <p:nvPr>
            <p:ph idx="1"/>
          </p:nvPr>
        </p:nvSpPr>
        <p:spPr/>
        <p:txBody>
          <a:bodyPr/>
          <a:lstStyle/>
          <a:p>
            <a:pPr eaLnBrk="1" hangingPunct="1"/>
            <a:r>
              <a:rPr lang="en-US" altLang="en-US" dirty="0">
                <a:ea typeface="ＭＳ Ｐゴシック" charset="-128"/>
              </a:rPr>
              <a:t>Network</a:t>
            </a:r>
          </a:p>
          <a:p>
            <a:pPr lvl="1" eaLnBrk="1" hangingPunct="1"/>
            <a:r>
              <a:rPr lang="en-US" altLang="en-US" dirty="0">
                <a:ea typeface="ＭＳ Ｐゴシック" charset="-128"/>
              </a:rPr>
              <a:t>Deliver data packet to the destination host</a:t>
            </a:r>
          </a:p>
          <a:p>
            <a:pPr lvl="1" eaLnBrk="1" hangingPunct="1"/>
            <a:r>
              <a:rPr lang="en-US" altLang="en-US" dirty="0">
                <a:ea typeface="ＭＳ Ｐゴシック" charset="-128"/>
              </a:rPr>
              <a:t>Based on the destination IP address</a:t>
            </a:r>
          </a:p>
          <a:p>
            <a:pPr eaLnBrk="1" hangingPunct="1"/>
            <a:r>
              <a:rPr lang="en-US" altLang="en-US" dirty="0">
                <a:ea typeface="ＭＳ Ｐゴシック" charset="-128"/>
              </a:rPr>
              <a:t>Operating system</a:t>
            </a:r>
          </a:p>
          <a:p>
            <a:pPr lvl="1" eaLnBrk="1" hangingPunct="1"/>
            <a:r>
              <a:rPr lang="en-US" altLang="en-US" dirty="0">
                <a:ea typeface="ＭＳ Ｐゴシック" charset="-128"/>
              </a:rPr>
              <a:t>Deliver data to the destination socket</a:t>
            </a:r>
          </a:p>
          <a:p>
            <a:pPr lvl="1" eaLnBrk="1" hangingPunct="1"/>
            <a:r>
              <a:rPr lang="en-US" altLang="en-US" dirty="0">
                <a:ea typeface="ＭＳ Ｐゴシック" charset="-128"/>
              </a:rPr>
              <a:t>Based on the destination port number (e.g., 80)</a:t>
            </a:r>
          </a:p>
          <a:p>
            <a:pPr eaLnBrk="1" hangingPunct="1"/>
            <a:r>
              <a:rPr lang="en-US" altLang="en-US" dirty="0">
                <a:ea typeface="ＭＳ Ｐゴシック" charset="-128"/>
              </a:rPr>
              <a:t>Application</a:t>
            </a:r>
          </a:p>
          <a:p>
            <a:pPr lvl="1" eaLnBrk="1" hangingPunct="1"/>
            <a:r>
              <a:rPr lang="en-US" altLang="en-US" dirty="0">
                <a:ea typeface="ＭＳ Ｐゴシック" charset="-128"/>
              </a:rPr>
              <a:t>Read data from and write data to the socket</a:t>
            </a:r>
          </a:p>
          <a:p>
            <a:pPr lvl="1" eaLnBrk="1" hangingPunct="1"/>
            <a:r>
              <a:rPr lang="en-US" altLang="en-US" dirty="0">
                <a:ea typeface="ＭＳ Ｐゴシック" charset="-128"/>
              </a:rPr>
              <a:t>Interpret the data (e.g., render a Web page)</a:t>
            </a:r>
          </a:p>
        </p:txBody>
      </p:sp>
      <p:pic>
        <p:nvPicPr>
          <p:cNvPr id="16388" name="Picture 6" descr="MCj039630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325" y="2238375"/>
            <a:ext cx="1500188"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tLang="en-US" sz="4000">
                <a:ea typeface="ＭＳ Ｐゴシック" charset="-128"/>
              </a:rPr>
              <a:t>Socket Identification</a:t>
            </a:r>
          </a:p>
        </p:txBody>
      </p:sp>
      <p:sp>
        <p:nvSpPr>
          <p:cNvPr id="21506" name="Rectangle 3"/>
          <p:cNvSpPr>
            <a:spLocks noGrp="1" noChangeArrowheads="1"/>
          </p:cNvSpPr>
          <p:nvPr>
            <p:ph idx="1"/>
          </p:nvPr>
        </p:nvSpPr>
        <p:spPr/>
        <p:txBody>
          <a:bodyPr/>
          <a:lstStyle/>
          <a:p>
            <a:pPr eaLnBrk="1" hangingPunct="1"/>
            <a:r>
              <a:rPr lang="en-US" altLang="en-US" sz="3000" dirty="0">
                <a:ea typeface="ＭＳ Ｐゴシック" charset="-128"/>
              </a:rPr>
              <a:t>Communication Requirement</a:t>
            </a:r>
          </a:p>
          <a:p>
            <a:pPr lvl="1" eaLnBrk="1" hangingPunct="1"/>
            <a:r>
              <a:rPr lang="en-US" altLang="en-US" sz="2600" dirty="0">
                <a:ea typeface="ＭＳ Ｐゴシック" charset="-128"/>
              </a:rPr>
              <a:t>streaming, reliable</a:t>
            </a:r>
          </a:p>
          <a:p>
            <a:pPr lvl="1" eaLnBrk="1" hangingPunct="1"/>
            <a:r>
              <a:rPr lang="en-US" altLang="en-US" sz="2600" dirty="0">
                <a:ea typeface="ＭＳ Ｐゴシック" charset="-128"/>
              </a:rPr>
              <a:t>best effort, unreliable</a:t>
            </a:r>
          </a:p>
          <a:p>
            <a:pPr eaLnBrk="1" hangingPunct="1"/>
            <a:r>
              <a:rPr lang="en-US" altLang="en-US" sz="3000" dirty="0">
                <a:ea typeface="ＭＳ Ｐゴシック" charset="-128"/>
              </a:rPr>
              <a:t>Receiving host</a:t>
            </a:r>
          </a:p>
          <a:p>
            <a:pPr lvl="1" eaLnBrk="1" hangingPunct="1"/>
            <a:r>
              <a:rPr lang="en-US" altLang="en-US" sz="2600" dirty="0">
                <a:ea typeface="ＭＳ Ｐゴシック" charset="-128"/>
              </a:rPr>
              <a:t>Destination </a:t>
            </a:r>
            <a:r>
              <a:rPr lang="en-US" altLang="en-US" sz="2600" b="1" dirty="0">
                <a:ea typeface="ＭＳ Ｐゴシック" charset="-128"/>
              </a:rPr>
              <a:t>address</a:t>
            </a:r>
            <a:r>
              <a:rPr lang="en-US" altLang="en-US" sz="2600" dirty="0">
                <a:ea typeface="ＭＳ Ｐゴシック" charset="-128"/>
              </a:rPr>
              <a:t> that uniquely identifies the host</a:t>
            </a:r>
          </a:p>
          <a:p>
            <a:pPr lvl="1" eaLnBrk="1" hangingPunct="1"/>
            <a:r>
              <a:rPr lang="en-US" altLang="en-US" sz="2600" dirty="0">
                <a:ea typeface="ＭＳ Ｐゴシック" charset="-128"/>
              </a:rPr>
              <a:t>An </a:t>
            </a:r>
            <a:r>
              <a:rPr lang="en-US" altLang="en-US" sz="2600" b="1" dirty="0">
                <a:ea typeface="ＭＳ Ｐゴシック" charset="-128"/>
              </a:rPr>
              <a:t>IP address</a:t>
            </a:r>
            <a:r>
              <a:rPr lang="en-US" altLang="en-US" sz="2600" dirty="0">
                <a:ea typeface="ＭＳ Ｐゴシック" charset="-128"/>
              </a:rPr>
              <a:t> is a 32-bit quantity</a:t>
            </a:r>
          </a:p>
          <a:p>
            <a:pPr eaLnBrk="1" hangingPunct="1"/>
            <a:r>
              <a:rPr lang="en-US" altLang="en-US" sz="3000" dirty="0">
                <a:ea typeface="ＭＳ Ｐゴシック" charset="-128"/>
              </a:rPr>
              <a:t>Receiving socket</a:t>
            </a:r>
          </a:p>
          <a:p>
            <a:pPr lvl="1" eaLnBrk="1" hangingPunct="1"/>
            <a:r>
              <a:rPr lang="en-US" altLang="en-US" sz="2600" dirty="0">
                <a:ea typeface="ＭＳ Ｐゴシック" charset="-128"/>
              </a:rPr>
              <a:t>Host may be running many different processes</a:t>
            </a:r>
          </a:p>
          <a:p>
            <a:pPr lvl="1" eaLnBrk="1" hangingPunct="1"/>
            <a:r>
              <a:rPr lang="en-US" altLang="en-US" sz="2600" dirty="0">
                <a:ea typeface="ＭＳ Ｐゴシック" charset="-128"/>
              </a:rPr>
              <a:t>Destination </a:t>
            </a:r>
            <a:r>
              <a:rPr lang="en-US" altLang="en-US" sz="2600" b="1" dirty="0">
                <a:ea typeface="ＭＳ Ｐゴシック" charset="-128"/>
              </a:rPr>
              <a:t>port</a:t>
            </a:r>
            <a:r>
              <a:rPr lang="en-US" altLang="en-US" sz="2600" dirty="0">
                <a:ea typeface="ＭＳ Ｐゴシック" charset="-128"/>
              </a:rPr>
              <a:t> that uniquely identifies the socket</a:t>
            </a:r>
          </a:p>
          <a:p>
            <a:pPr lvl="1" eaLnBrk="1" hangingPunct="1"/>
            <a:r>
              <a:rPr lang="en-US" altLang="en-US" sz="2600" dirty="0">
                <a:ea typeface="ＭＳ Ｐゴシック" charset="-128"/>
              </a:rPr>
              <a:t>A </a:t>
            </a:r>
            <a:r>
              <a:rPr lang="en-US" altLang="en-US" sz="2600" b="1" dirty="0">
                <a:ea typeface="ＭＳ Ｐゴシック" charset="-128"/>
              </a:rPr>
              <a:t>port number </a:t>
            </a:r>
            <a:r>
              <a:rPr lang="en-US" altLang="en-US" sz="2600" dirty="0">
                <a:ea typeface="ＭＳ Ｐゴシック" charset="-128"/>
              </a:rPr>
              <a:t>is a 16-bit quantity</a:t>
            </a:r>
          </a:p>
        </p:txBody>
      </p:sp>
    </p:spTree>
    <p:extLst>
      <p:ext uri="{BB962C8B-B14F-4D97-AF65-F5344CB8AC3E}">
        <p14:creationId xmlns:p14="http://schemas.microsoft.com/office/powerpoint/2010/main" val="1630278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9D8C16-61DB-6D4D-B91A-E2DA0DFA17E8}" type="slidenum">
              <a:rPr lang="en-US" altLang="en-US" smtClean="0"/>
              <a:pPr/>
              <a:t>3</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0"/>
            <a:ext cx="8825459" cy="6858000"/>
          </a:xfrm>
          <a:prstGeom prst="rect">
            <a:avLst/>
          </a:prstGeom>
        </p:spPr>
      </p:pic>
    </p:spTree>
    <p:extLst>
      <p:ext uri="{BB962C8B-B14F-4D97-AF65-F5344CB8AC3E}">
        <p14:creationId xmlns:p14="http://schemas.microsoft.com/office/powerpoint/2010/main" val="984820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377825" y="-11113"/>
            <a:ext cx="8305800" cy="1143001"/>
          </a:xfrm>
        </p:spPr>
        <p:txBody>
          <a:bodyPr/>
          <a:lstStyle/>
          <a:p>
            <a:r>
              <a:rPr lang="en-US" altLang="en-US" sz="3600" dirty="0"/>
              <a:t>Communication Requirements for an App</a:t>
            </a:r>
          </a:p>
        </p:txBody>
      </p:sp>
      <p:sp>
        <p:nvSpPr>
          <p:cNvPr id="72708" name="Rectangle 3"/>
          <p:cNvSpPr>
            <a:spLocks noGrp="1" noChangeArrowheads="1"/>
          </p:cNvSpPr>
          <p:nvPr>
            <p:ph type="body" sz="half" idx="1"/>
          </p:nvPr>
        </p:nvSpPr>
        <p:spPr>
          <a:xfrm>
            <a:off x="666750" y="1141413"/>
            <a:ext cx="4316413" cy="2797175"/>
          </a:xfrm>
        </p:spPr>
        <p:txBody>
          <a:bodyPr/>
          <a:lstStyle/>
          <a:p>
            <a:pPr>
              <a:lnSpc>
                <a:spcPct val="90000"/>
              </a:lnSpc>
              <a:buFont typeface="Wingdings" charset="0"/>
              <a:buNone/>
              <a:defRPr/>
            </a:pPr>
            <a:r>
              <a:rPr lang="en-US" dirty="0">
                <a:solidFill>
                  <a:srgbClr val="CC0000"/>
                </a:solidFill>
              </a:rPr>
              <a:t>Data integrity</a:t>
            </a:r>
          </a:p>
          <a:p>
            <a:pPr marL="233363" indent="-233363">
              <a:lnSpc>
                <a:spcPct val="100000"/>
              </a:lnSpc>
              <a:defRPr/>
            </a:pPr>
            <a:r>
              <a:rPr lang="en-US" sz="2400" dirty="0"/>
              <a:t>some apps (e.g., file transfer, web transactions) require 100% reliable data transfer</a:t>
            </a:r>
            <a:r>
              <a:rPr lang="en-US" dirty="0"/>
              <a:t> </a:t>
            </a:r>
          </a:p>
          <a:p>
            <a:pPr marL="233363" indent="-233363">
              <a:lnSpc>
                <a:spcPct val="100000"/>
              </a:lnSpc>
              <a:defRPr/>
            </a:pPr>
            <a:r>
              <a:rPr lang="en-US" sz="2400" dirty="0"/>
              <a:t>other apps (e.g., audio) can tolerate some loss</a:t>
            </a:r>
          </a:p>
          <a:p>
            <a:pPr>
              <a:lnSpc>
                <a:spcPct val="90000"/>
              </a:lnSpc>
              <a:defRPr/>
            </a:pPr>
            <a:endParaRPr lang="en-US" dirty="0">
              <a:latin typeface="Gill Sans MT" charset="0"/>
            </a:endParaRPr>
          </a:p>
        </p:txBody>
      </p:sp>
      <p:sp>
        <p:nvSpPr>
          <p:cNvPr id="45062" name="Rectangle 4"/>
          <p:cNvSpPr>
            <a:spLocks noGrp="1" noChangeArrowheads="1"/>
          </p:cNvSpPr>
          <p:nvPr>
            <p:ph type="body" sz="half" idx="2"/>
          </p:nvPr>
        </p:nvSpPr>
        <p:spPr>
          <a:xfrm>
            <a:off x="692150" y="3724275"/>
            <a:ext cx="3810000" cy="2443163"/>
          </a:xfrm>
        </p:spPr>
        <p:txBody>
          <a:bodyPr/>
          <a:lstStyle/>
          <a:p>
            <a:pPr>
              <a:lnSpc>
                <a:spcPct val="90000"/>
              </a:lnSpc>
              <a:buFont typeface="Wingdings" charset="2"/>
              <a:buNone/>
            </a:pPr>
            <a:r>
              <a:rPr lang="en-US" altLang="en-US" dirty="0">
                <a:solidFill>
                  <a:srgbClr val="CC0000"/>
                </a:solidFill>
              </a:rPr>
              <a:t>T</a:t>
            </a:r>
            <a:r>
              <a:rPr lang="en-US" altLang="en-US" dirty="0">
                <a:solidFill>
                  <a:srgbClr val="CC0000"/>
                </a:solidFill>
                <a:ea typeface="ＭＳ Ｐゴシック" charset="-128"/>
              </a:rPr>
              <a:t>iming</a:t>
            </a:r>
          </a:p>
          <a:p>
            <a:pPr>
              <a:lnSpc>
                <a:spcPct val="100000"/>
              </a:lnSpc>
            </a:pPr>
            <a:r>
              <a:rPr lang="en-US" altLang="en-US" sz="2400" dirty="0">
                <a:ea typeface="ＭＳ Ｐゴシック" charset="-128"/>
              </a:rPr>
              <a:t>some apps (e.g., Internet telephony, interactive games) require low delay to be </a:t>
            </a:r>
            <a:r>
              <a:rPr lang="ja-JP" altLang="en-US" sz="2400" dirty="0">
                <a:ea typeface="ＭＳ Ｐゴシック" charset="-128"/>
              </a:rPr>
              <a:t>“</a:t>
            </a:r>
            <a:r>
              <a:rPr lang="en-US" altLang="ja-JP" sz="2400" dirty="0">
                <a:ea typeface="ＭＳ Ｐゴシック" charset="-128"/>
              </a:rPr>
              <a:t>effective</a:t>
            </a:r>
            <a:r>
              <a:rPr lang="ja-JP" altLang="en-US" sz="2400" dirty="0">
                <a:ea typeface="ＭＳ Ｐゴシック" charset="-128"/>
              </a:rPr>
              <a:t>”</a:t>
            </a:r>
            <a:endParaRPr lang="en-US" altLang="en-US" sz="2400" dirty="0">
              <a:ea typeface="ＭＳ Ｐゴシック" charset="-128"/>
            </a:endParaRPr>
          </a:p>
        </p:txBody>
      </p:sp>
      <p:sp>
        <p:nvSpPr>
          <p:cNvPr id="45063" name="Rectangle 5"/>
          <p:cNvSpPr>
            <a:spLocks noChangeArrowheads="1"/>
          </p:cNvSpPr>
          <p:nvPr/>
        </p:nvSpPr>
        <p:spPr bwMode="auto">
          <a:xfrm>
            <a:off x="4905375" y="1101725"/>
            <a:ext cx="3935413" cy="336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9pPr>
          </a:lstStyle>
          <a:p>
            <a:pPr algn="l"/>
            <a:r>
              <a:rPr lang="en-US" altLang="en-US" sz="2800" b="0" dirty="0">
                <a:solidFill>
                  <a:srgbClr val="CC0000"/>
                </a:solidFill>
                <a:latin typeface="+mn-lt"/>
              </a:rPr>
              <a:t>Throughput</a:t>
            </a:r>
          </a:p>
          <a:p>
            <a:pPr algn="l">
              <a:buClr>
                <a:srgbClr val="000099"/>
              </a:buClr>
              <a:buSzPct val="100000"/>
              <a:buFont typeface="Wingdings" charset="2"/>
              <a:buChar char="§"/>
            </a:pPr>
            <a:r>
              <a:rPr lang="en-US" altLang="en-US" sz="2400" b="0" dirty="0">
                <a:latin typeface="+mn-lt"/>
              </a:rPr>
              <a:t>some apps (e.g., multimedia) require minimum amount of throughput to be </a:t>
            </a:r>
            <a:r>
              <a:rPr lang="ja-JP" altLang="en-US" sz="2400" b="0" dirty="0">
                <a:latin typeface="+mn-lt"/>
              </a:rPr>
              <a:t>“</a:t>
            </a:r>
            <a:r>
              <a:rPr lang="en-US" altLang="ja-JP" sz="2400" b="0" dirty="0">
                <a:latin typeface="+mn-lt"/>
              </a:rPr>
              <a:t>effective</a:t>
            </a:r>
            <a:r>
              <a:rPr lang="ja-JP" altLang="en-US" sz="2400" b="0" dirty="0">
                <a:latin typeface="+mn-lt"/>
              </a:rPr>
              <a:t>”</a:t>
            </a:r>
            <a:endParaRPr lang="en-US" altLang="ja-JP" sz="2400" b="0" dirty="0">
              <a:latin typeface="+mn-lt"/>
            </a:endParaRPr>
          </a:p>
          <a:p>
            <a:pPr algn="l">
              <a:buClr>
                <a:srgbClr val="000099"/>
              </a:buClr>
              <a:buSzPct val="100000"/>
              <a:buFont typeface="Wingdings" charset="2"/>
              <a:buChar char="§"/>
            </a:pPr>
            <a:r>
              <a:rPr lang="en-US" altLang="en-US" sz="2400" b="0" dirty="0">
                <a:latin typeface="+mn-lt"/>
              </a:rPr>
              <a:t>other apps (</a:t>
            </a:r>
            <a:r>
              <a:rPr lang="ja-JP" altLang="en-US" sz="2400" b="0" dirty="0">
                <a:latin typeface="+mn-lt"/>
              </a:rPr>
              <a:t>“</a:t>
            </a:r>
            <a:r>
              <a:rPr lang="en-US" altLang="ja-JP" sz="2400" b="0" dirty="0">
                <a:latin typeface="+mn-lt"/>
              </a:rPr>
              <a:t>elastic apps</a:t>
            </a:r>
            <a:r>
              <a:rPr lang="ja-JP" altLang="en-US" sz="2400" b="0" dirty="0">
                <a:latin typeface="+mn-lt"/>
              </a:rPr>
              <a:t>”</a:t>
            </a:r>
            <a:r>
              <a:rPr lang="en-US" altLang="ja-JP" sz="2400" b="0" dirty="0">
                <a:latin typeface="+mn-lt"/>
              </a:rPr>
              <a:t>) make use of whatever throughput they get </a:t>
            </a:r>
            <a:endParaRPr lang="en-US" altLang="en-US" sz="2400" b="0" dirty="0">
              <a:latin typeface="+mn-lt"/>
            </a:endParaRPr>
          </a:p>
        </p:txBody>
      </p:sp>
      <p:sp>
        <p:nvSpPr>
          <p:cNvPr id="45070" name="Rectangle 5"/>
          <p:cNvSpPr>
            <a:spLocks noChangeArrowheads="1"/>
          </p:cNvSpPr>
          <p:nvPr/>
        </p:nvSpPr>
        <p:spPr bwMode="auto">
          <a:xfrm>
            <a:off x="4959350" y="4554538"/>
            <a:ext cx="3935413" cy="127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128"/>
              </a:defRPr>
            </a:lvl9pPr>
          </a:lstStyle>
          <a:p>
            <a:pPr algn="l"/>
            <a:r>
              <a:rPr lang="en-US" altLang="en-US" sz="2800" b="0" dirty="0">
                <a:solidFill>
                  <a:srgbClr val="CC0000"/>
                </a:solidFill>
                <a:latin typeface="+mn-lt"/>
              </a:rPr>
              <a:t>Security</a:t>
            </a:r>
          </a:p>
          <a:p>
            <a:pPr algn="l">
              <a:buClr>
                <a:srgbClr val="000099"/>
              </a:buClr>
              <a:buSzPct val="100000"/>
              <a:buFont typeface="Wingdings" charset="2"/>
              <a:buChar char="§"/>
            </a:pPr>
            <a:r>
              <a:rPr lang="en-US" altLang="en-US" sz="2400" b="0" dirty="0">
                <a:latin typeface="+mn-lt"/>
              </a:rPr>
              <a:t>encryption, data integrity, …</a:t>
            </a:r>
          </a:p>
        </p:txBody>
      </p:sp>
    </p:spTree>
    <p:extLst>
      <p:ext uri="{BB962C8B-B14F-4D97-AF65-F5344CB8AC3E}">
        <p14:creationId xmlns:p14="http://schemas.microsoft.com/office/powerpoint/2010/main" val="1055817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062">
                                            <p:txEl>
                                              <p:pRg st="0" end="0"/>
                                            </p:txEl>
                                          </p:spTgt>
                                        </p:tgtEl>
                                        <p:attrNameLst>
                                          <p:attrName>style.visibility</p:attrName>
                                        </p:attrNameLst>
                                      </p:cBhvr>
                                      <p:to>
                                        <p:strVal val="visible"/>
                                      </p:to>
                                    </p:set>
                                    <p:animEffect transition="in" filter="dissolve">
                                      <p:cBhvr>
                                        <p:cTn id="7" dur="500"/>
                                        <p:tgtEl>
                                          <p:spTgt spid="4506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5062">
                                            <p:txEl>
                                              <p:pRg st="1" end="1"/>
                                            </p:txEl>
                                          </p:spTgt>
                                        </p:tgtEl>
                                        <p:attrNameLst>
                                          <p:attrName>style.visibility</p:attrName>
                                        </p:attrNameLst>
                                      </p:cBhvr>
                                      <p:to>
                                        <p:strVal val="visible"/>
                                      </p:to>
                                    </p:set>
                                    <p:animEffect transition="in" filter="dissolve">
                                      <p:cBhvr>
                                        <p:cTn id="10" dur="500"/>
                                        <p:tgtEl>
                                          <p:spTgt spid="4506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063"/>
                                        </p:tgtEl>
                                        <p:attrNameLst>
                                          <p:attrName>style.visibility</p:attrName>
                                        </p:attrNameLst>
                                      </p:cBhvr>
                                      <p:to>
                                        <p:strVal val="visible"/>
                                      </p:to>
                                    </p:set>
                                    <p:animEffect transition="in" filter="dissolve">
                                      <p:cBhvr>
                                        <p:cTn id="15" dur="500"/>
                                        <p:tgtEl>
                                          <p:spTgt spid="450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5070">
                                            <p:txEl>
                                              <p:pRg st="0" end="0"/>
                                            </p:txEl>
                                          </p:spTgt>
                                        </p:tgtEl>
                                        <p:attrNameLst>
                                          <p:attrName>style.visibility</p:attrName>
                                        </p:attrNameLst>
                                      </p:cBhvr>
                                      <p:to>
                                        <p:strVal val="visible"/>
                                      </p:to>
                                    </p:set>
                                    <p:animEffect transition="in" filter="dissolve">
                                      <p:cBhvr>
                                        <p:cTn id="20" dur="500"/>
                                        <p:tgtEl>
                                          <p:spTgt spid="45070">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5070">
                                            <p:txEl>
                                              <p:pRg st="1" end="1"/>
                                            </p:txEl>
                                          </p:spTgt>
                                        </p:tgtEl>
                                        <p:attrNameLst>
                                          <p:attrName>style.visibility</p:attrName>
                                        </p:attrNameLst>
                                      </p:cBhvr>
                                      <p:to>
                                        <p:strVal val="visible"/>
                                      </p:to>
                                    </p:set>
                                    <p:animEffect transition="in" filter="dissolve">
                                      <p:cBhvr>
                                        <p:cTn id="23" dur="500"/>
                                        <p:tgtEl>
                                          <p:spTgt spid="450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457200" y="187325"/>
            <a:ext cx="8229600" cy="1143000"/>
          </a:xfrm>
        </p:spPr>
        <p:txBody>
          <a:bodyPr/>
          <a:lstStyle/>
          <a:p>
            <a:r>
              <a:rPr lang="en-US" altLang="en-US" sz="3800" dirty="0">
                <a:ea typeface="ＭＳ Ｐゴシック" charset="-128"/>
              </a:rPr>
              <a:t>Historically  Only Two Types </a:t>
            </a:r>
            <a:r>
              <a:rPr lang="en-US" altLang="en-US" sz="3800" dirty="0"/>
              <a:t>of Services</a:t>
            </a:r>
            <a:endParaRPr lang="en-US" altLang="en-US" sz="3800" dirty="0">
              <a:ea typeface="ＭＳ Ｐゴシック" charset="-128"/>
            </a:endParaRPr>
          </a:p>
        </p:txBody>
      </p:sp>
      <p:sp>
        <p:nvSpPr>
          <p:cNvPr id="3" name="Content Placeholder 2"/>
          <p:cNvSpPr>
            <a:spLocks noGrp="1"/>
          </p:cNvSpPr>
          <p:nvPr>
            <p:ph idx="1"/>
          </p:nvPr>
        </p:nvSpPr>
        <p:spPr/>
        <p:txBody>
          <a:bodyPr/>
          <a:lstStyle/>
          <a:p>
            <a:pPr>
              <a:defRPr/>
            </a:pPr>
            <a:endParaRPr lang="en-US" dirty="0"/>
          </a:p>
          <a:p>
            <a:pPr>
              <a:defRPr/>
            </a:pPr>
            <a:r>
              <a:rPr lang="en-US" dirty="0"/>
              <a:t>Datagram Socket (UDP)</a:t>
            </a:r>
          </a:p>
          <a:p>
            <a:pPr lvl="1">
              <a:defRPr/>
            </a:pPr>
            <a:r>
              <a:rPr lang="en-US" dirty="0"/>
              <a:t> Collection of messages</a:t>
            </a:r>
          </a:p>
          <a:p>
            <a:pPr lvl="1">
              <a:defRPr/>
            </a:pPr>
            <a:r>
              <a:rPr lang="en-US" dirty="0"/>
              <a:t> Best effort</a:t>
            </a:r>
          </a:p>
          <a:p>
            <a:pPr lvl="1">
              <a:defRPr/>
            </a:pPr>
            <a:r>
              <a:rPr lang="en-US" dirty="0"/>
              <a:t> Connectionless</a:t>
            </a:r>
          </a:p>
          <a:p>
            <a:pPr lvl="1">
              <a:defRPr/>
            </a:pPr>
            <a:endParaRPr lang="en-US" sz="1000" dirty="0"/>
          </a:p>
          <a:p>
            <a:pPr>
              <a:defRPr/>
            </a:pPr>
            <a:r>
              <a:rPr lang="en-US" dirty="0"/>
              <a:t>Stream Socket (TCP)</a:t>
            </a:r>
          </a:p>
          <a:p>
            <a:pPr marL="857250" lvl="1" indent="-457200">
              <a:defRPr/>
            </a:pPr>
            <a:r>
              <a:rPr lang="en-US" dirty="0"/>
              <a:t>Stream of bytes</a:t>
            </a:r>
          </a:p>
          <a:p>
            <a:pPr marL="857250" lvl="1" indent="-457200">
              <a:defRPr/>
            </a:pPr>
            <a:r>
              <a:rPr lang="en-US" dirty="0"/>
              <a:t>Reliable</a:t>
            </a:r>
          </a:p>
          <a:p>
            <a:pPr marL="857250" lvl="1" indent="-457200">
              <a:defRPr/>
            </a:pPr>
            <a:r>
              <a:rPr lang="en-US" dirty="0"/>
              <a:t>Connection-oriented</a:t>
            </a:r>
          </a:p>
        </p:txBody>
      </p:sp>
    </p:spTree>
    <p:extLst>
      <p:ext uri="{BB962C8B-B14F-4D97-AF65-F5344CB8AC3E}">
        <p14:creationId xmlns:p14="http://schemas.microsoft.com/office/powerpoint/2010/main" val="1530111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charset="-128"/>
              </a:rPr>
              <a:t>Socket Identification (practically)</a:t>
            </a:r>
          </a:p>
        </p:txBody>
      </p:sp>
      <p:sp>
        <p:nvSpPr>
          <p:cNvPr id="4" name="Text Box 4"/>
          <p:cNvSpPr txBox="1">
            <a:spLocks noChangeArrowheads="1"/>
          </p:cNvSpPr>
          <p:nvPr/>
        </p:nvSpPr>
        <p:spPr bwMode="auto">
          <a:xfrm>
            <a:off x="3813175" y="3692525"/>
            <a:ext cx="1455738" cy="523875"/>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137160" bIns="137160"/>
          <a:lstStyle/>
          <a:p>
            <a:pPr algn="ctr" eaLnBrk="0" hangingPunct="0">
              <a:defRPr/>
            </a:pPr>
            <a:r>
              <a:rPr lang="en-US" sz="2000">
                <a:latin typeface="Helvetica" charset="0"/>
                <a:ea typeface="ＭＳ Ｐゴシック" charset="0"/>
                <a:cs typeface="ＭＳ Ｐゴシック" charset="0"/>
              </a:rPr>
              <a:t>TCP/UDP</a:t>
            </a:r>
          </a:p>
        </p:txBody>
      </p:sp>
      <p:sp>
        <p:nvSpPr>
          <p:cNvPr id="5" name="Text Box 5"/>
          <p:cNvSpPr txBox="1">
            <a:spLocks noChangeArrowheads="1"/>
          </p:cNvSpPr>
          <p:nvPr/>
        </p:nvSpPr>
        <p:spPr bwMode="auto">
          <a:xfrm>
            <a:off x="3813175" y="4532313"/>
            <a:ext cx="1455738" cy="523875"/>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137160" bIns="137160"/>
          <a:lstStyle/>
          <a:p>
            <a:pPr algn="ctr" eaLnBrk="0" hangingPunct="0">
              <a:defRPr/>
            </a:pPr>
            <a:r>
              <a:rPr lang="en-US" sz="2000" dirty="0">
                <a:latin typeface="Helvetica" charset="0"/>
                <a:ea typeface="ＭＳ Ｐゴシック" charset="0"/>
                <a:cs typeface="ＭＳ Ｐゴシック" charset="0"/>
              </a:rPr>
              <a:t>IP</a:t>
            </a:r>
          </a:p>
        </p:txBody>
      </p:sp>
      <p:sp>
        <p:nvSpPr>
          <p:cNvPr id="6" name="Text Box 6"/>
          <p:cNvSpPr txBox="1">
            <a:spLocks noChangeArrowheads="1"/>
          </p:cNvSpPr>
          <p:nvPr/>
        </p:nvSpPr>
        <p:spPr bwMode="auto">
          <a:xfrm>
            <a:off x="3479800" y="5651500"/>
            <a:ext cx="2114550" cy="59055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137160" bIns="137160">
            <a:spAutoFit/>
          </a:bodyPr>
          <a:lstStyle/>
          <a:p>
            <a:pPr algn="ctr" eaLnBrk="0" hangingPunct="0">
              <a:defRPr/>
            </a:pPr>
            <a:r>
              <a:rPr lang="en-US" sz="2000">
                <a:latin typeface="Helvetica" charset="0"/>
                <a:ea typeface="ＭＳ Ｐゴシック" charset="0"/>
                <a:cs typeface="ＭＳ Ｐゴシック" charset="0"/>
              </a:rPr>
              <a:t>Ethernet Adapter</a:t>
            </a:r>
          </a:p>
        </p:txBody>
      </p:sp>
      <p:sp>
        <p:nvSpPr>
          <p:cNvPr id="7" name="Line 7"/>
          <p:cNvSpPr>
            <a:spLocks noChangeShapeType="1"/>
          </p:cNvSpPr>
          <p:nvPr/>
        </p:nvSpPr>
        <p:spPr bwMode="auto">
          <a:xfrm>
            <a:off x="4518025" y="4216400"/>
            <a:ext cx="1588" cy="31115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8" name="Line 8"/>
          <p:cNvSpPr>
            <a:spLocks noChangeShapeType="1"/>
          </p:cNvSpPr>
          <p:nvPr/>
        </p:nvSpPr>
        <p:spPr bwMode="auto">
          <a:xfrm>
            <a:off x="4530725" y="5080000"/>
            <a:ext cx="0" cy="5715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9" name="Line 10"/>
          <p:cNvSpPr>
            <a:spLocks noChangeShapeType="1"/>
          </p:cNvSpPr>
          <p:nvPr/>
        </p:nvSpPr>
        <p:spPr bwMode="auto">
          <a:xfrm>
            <a:off x="3127375" y="3419475"/>
            <a:ext cx="2881313" cy="15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0" name="Rectangle 11"/>
          <p:cNvSpPr>
            <a:spLocks noChangeArrowheads="1"/>
          </p:cNvSpPr>
          <p:nvPr/>
        </p:nvSpPr>
        <p:spPr bwMode="auto">
          <a:xfrm>
            <a:off x="2778125" y="1525588"/>
            <a:ext cx="3667125" cy="49466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1" name="Oval 12"/>
          <p:cNvSpPr>
            <a:spLocks noChangeArrowheads="1"/>
          </p:cNvSpPr>
          <p:nvPr/>
        </p:nvSpPr>
        <p:spPr bwMode="auto">
          <a:xfrm>
            <a:off x="3968750" y="2708275"/>
            <a:ext cx="220663" cy="222250"/>
          </a:xfrm>
          <a:prstGeom prst="ellipse">
            <a:avLst/>
          </a:prstGeom>
          <a:solidFill>
            <a:srgbClr val="0000FF"/>
          </a:solidFill>
          <a:ln w="9525">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2" name="Line 13"/>
          <p:cNvSpPr>
            <a:spLocks noChangeShapeType="1"/>
          </p:cNvSpPr>
          <p:nvPr/>
        </p:nvSpPr>
        <p:spPr bwMode="auto">
          <a:xfrm>
            <a:off x="4121150" y="2930525"/>
            <a:ext cx="236538" cy="762000"/>
          </a:xfrm>
          <a:prstGeom prst="line">
            <a:avLst/>
          </a:prstGeom>
          <a:noFill/>
          <a:ln w="25400">
            <a:solidFill>
              <a:srgbClr val="0000FF"/>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3" name="Oval 14"/>
          <p:cNvSpPr>
            <a:spLocks noChangeArrowheads="1"/>
          </p:cNvSpPr>
          <p:nvPr/>
        </p:nvSpPr>
        <p:spPr bwMode="auto">
          <a:xfrm>
            <a:off x="5035550" y="2708275"/>
            <a:ext cx="220663" cy="222250"/>
          </a:xfrm>
          <a:prstGeom prst="ellipse">
            <a:avLst/>
          </a:prstGeom>
          <a:solidFill>
            <a:srgbClr val="FF6600"/>
          </a:solidFill>
          <a:ln w="9525">
            <a:solidFill>
              <a:srgbClr val="FF66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4" name="Line 15"/>
          <p:cNvSpPr>
            <a:spLocks noChangeShapeType="1"/>
          </p:cNvSpPr>
          <p:nvPr/>
        </p:nvSpPr>
        <p:spPr bwMode="auto">
          <a:xfrm flipH="1">
            <a:off x="4605338" y="2889250"/>
            <a:ext cx="471487" cy="803275"/>
          </a:xfrm>
          <a:prstGeom prst="line">
            <a:avLst/>
          </a:prstGeom>
          <a:noFill/>
          <a:ln w="25400">
            <a:solidFill>
              <a:srgbClr val="FF66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5" name="Line 16"/>
          <p:cNvSpPr>
            <a:spLocks noChangeShapeType="1"/>
          </p:cNvSpPr>
          <p:nvPr/>
        </p:nvSpPr>
        <p:spPr bwMode="auto">
          <a:xfrm>
            <a:off x="3006725" y="5368925"/>
            <a:ext cx="3248025" cy="15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nchor="ctr"/>
          <a:lstStyle/>
          <a:p>
            <a:pPr>
              <a:defRPr/>
            </a:pPr>
            <a:endParaRPr lang="en-US">
              <a:ea typeface="ＭＳ Ｐゴシック" charset="0"/>
              <a:cs typeface="ＭＳ Ｐゴシック" charset="0"/>
            </a:endParaRPr>
          </a:p>
        </p:txBody>
      </p:sp>
      <p:sp>
        <p:nvSpPr>
          <p:cNvPr id="16" name="Text Box 17"/>
          <p:cNvSpPr txBox="1">
            <a:spLocks noChangeArrowheads="1"/>
          </p:cNvSpPr>
          <p:nvPr/>
        </p:nvSpPr>
        <p:spPr bwMode="auto">
          <a:xfrm>
            <a:off x="3511550" y="1946275"/>
            <a:ext cx="1066800" cy="83820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137160" bIns="137160"/>
          <a:lstStyle/>
          <a:p>
            <a:pPr algn="ctr" eaLnBrk="0" hangingPunct="0">
              <a:defRPr/>
            </a:pPr>
            <a:r>
              <a:rPr lang="en-US" sz="2000" dirty="0">
                <a:latin typeface="Helvetica" charset="0"/>
                <a:ea typeface="ＭＳ Ｐゴシック" charset="0"/>
                <a:cs typeface="ＭＳ Ｐゴシック" charset="0"/>
              </a:rPr>
              <a:t>Process</a:t>
            </a:r>
          </a:p>
          <a:p>
            <a:pPr algn="ctr" eaLnBrk="0" hangingPunct="0">
              <a:defRPr/>
            </a:pPr>
            <a:r>
              <a:rPr lang="en-US" sz="2000" dirty="0">
                <a:latin typeface="Helvetica" charset="0"/>
                <a:ea typeface="ＭＳ Ｐゴシック" charset="0"/>
                <a:cs typeface="ＭＳ Ｐゴシック" charset="0"/>
              </a:rPr>
              <a:t>A</a:t>
            </a:r>
          </a:p>
        </p:txBody>
      </p:sp>
      <p:sp>
        <p:nvSpPr>
          <p:cNvPr id="17" name="Text Box 18"/>
          <p:cNvSpPr txBox="1">
            <a:spLocks noChangeArrowheads="1"/>
          </p:cNvSpPr>
          <p:nvPr/>
        </p:nvSpPr>
        <p:spPr bwMode="auto">
          <a:xfrm>
            <a:off x="4578350" y="1946275"/>
            <a:ext cx="1066800" cy="83820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137160" bIns="137160"/>
          <a:lstStyle/>
          <a:p>
            <a:pPr algn="ctr" eaLnBrk="0" hangingPunct="0">
              <a:defRPr/>
            </a:pPr>
            <a:r>
              <a:rPr lang="en-US" sz="2000" dirty="0">
                <a:latin typeface="Helvetica" charset="0"/>
                <a:ea typeface="ＭＳ Ｐゴシック" charset="0"/>
                <a:cs typeface="ＭＳ Ｐゴシック" charset="0"/>
              </a:rPr>
              <a:t>Process</a:t>
            </a:r>
          </a:p>
          <a:p>
            <a:pPr algn="ctr" eaLnBrk="0" hangingPunct="0">
              <a:defRPr/>
            </a:pPr>
            <a:r>
              <a:rPr lang="en-US" sz="2000" dirty="0">
                <a:latin typeface="Helvetica" charset="0"/>
                <a:ea typeface="ＭＳ Ｐゴシック" charset="0"/>
                <a:cs typeface="ＭＳ Ｐゴシック" charset="0"/>
              </a:rPr>
              <a:t>B</a:t>
            </a:r>
          </a:p>
        </p:txBody>
      </p:sp>
      <p:sp>
        <p:nvSpPr>
          <p:cNvPr id="18" name="Rectangle 19"/>
          <p:cNvSpPr>
            <a:spLocks noChangeArrowheads="1"/>
          </p:cNvSpPr>
          <p:nvPr/>
        </p:nvSpPr>
        <p:spPr bwMode="auto">
          <a:xfrm>
            <a:off x="3222625" y="2813050"/>
            <a:ext cx="796925"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spAutoFit/>
          </a:bodyPr>
          <a:lstStyle/>
          <a:p>
            <a:pPr eaLnBrk="0" hangingPunct="0">
              <a:defRPr/>
            </a:pPr>
            <a:r>
              <a:rPr lang="en-US" sz="1600" i="1" dirty="0">
                <a:latin typeface="Helvetica" charset="0"/>
                <a:ea typeface="ＭＳ Ｐゴシック" charset="0"/>
                <a:cs typeface="ＭＳ Ｐゴシック" charset="0"/>
              </a:rPr>
              <a:t>port X</a:t>
            </a:r>
          </a:p>
        </p:txBody>
      </p:sp>
      <p:sp>
        <p:nvSpPr>
          <p:cNvPr id="19" name="Rectangle 21"/>
          <p:cNvSpPr>
            <a:spLocks noChangeArrowheads="1"/>
          </p:cNvSpPr>
          <p:nvPr/>
        </p:nvSpPr>
        <p:spPr bwMode="auto">
          <a:xfrm>
            <a:off x="5256213" y="2813050"/>
            <a:ext cx="793750" cy="34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01600" tIns="50800" rIns="101600" bIns="50800">
            <a:spAutoFit/>
          </a:bodyPr>
          <a:lstStyle/>
          <a:p>
            <a:pPr eaLnBrk="0" hangingPunct="0">
              <a:defRPr/>
            </a:pPr>
            <a:r>
              <a:rPr lang="en-US" sz="1600" i="1" dirty="0">
                <a:latin typeface="Helvetica" charset="0"/>
                <a:ea typeface="ＭＳ Ｐゴシック" charset="0"/>
                <a:cs typeface="ＭＳ Ｐゴシック" charset="0"/>
              </a:rPr>
              <a:t>port Y</a:t>
            </a:r>
          </a:p>
        </p:txBody>
      </p:sp>
      <p:cxnSp>
        <p:nvCxnSpPr>
          <p:cNvPr id="22" name="Straight Connector 21"/>
          <p:cNvCxnSpPr>
            <a:cxnSpLocks noChangeShapeType="1"/>
          </p:cNvCxnSpPr>
          <p:nvPr/>
        </p:nvCxnSpPr>
        <p:spPr bwMode="auto">
          <a:xfrm>
            <a:off x="6035675" y="4738688"/>
            <a:ext cx="833438" cy="0"/>
          </a:xfrm>
          <a:prstGeom prst="line">
            <a:avLst/>
          </a:prstGeom>
          <a:noFill/>
          <a:ln w="25400">
            <a:solidFill>
              <a:schemeClr val="tx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547" name="Rectangle 23"/>
          <p:cNvSpPr>
            <a:spLocks noChangeArrowheads="1"/>
          </p:cNvSpPr>
          <p:nvPr/>
        </p:nvSpPr>
        <p:spPr bwMode="auto">
          <a:xfrm>
            <a:off x="6869113" y="4535488"/>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Helvetica" charset="0"/>
              </a:rPr>
              <a:t>Host Address</a:t>
            </a:r>
            <a:endParaRPr lang="en-US" altLang="en-US" sz="1800"/>
          </a:p>
        </p:txBody>
      </p:sp>
      <p:cxnSp>
        <p:nvCxnSpPr>
          <p:cNvPr id="26" name="Straight Connector 25"/>
          <p:cNvCxnSpPr>
            <a:cxnSpLocks noChangeShapeType="1"/>
          </p:cNvCxnSpPr>
          <p:nvPr/>
        </p:nvCxnSpPr>
        <p:spPr bwMode="auto">
          <a:xfrm>
            <a:off x="6038850" y="3989388"/>
            <a:ext cx="831850" cy="0"/>
          </a:xfrm>
          <a:prstGeom prst="line">
            <a:avLst/>
          </a:prstGeom>
          <a:noFill/>
          <a:ln w="25400">
            <a:solidFill>
              <a:schemeClr val="tx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549" name="Rectangle 26"/>
          <p:cNvSpPr>
            <a:spLocks noChangeArrowheads="1"/>
          </p:cNvSpPr>
          <p:nvPr/>
        </p:nvSpPr>
        <p:spPr bwMode="auto">
          <a:xfrm>
            <a:off x="6870700" y="3786188"/>
            <a:ext cx="1031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Helvetica" charset="0"/>
              </a:rPr>
              <a:t>Protocol</a:t>
            </a:r>
            <a:endParaRPr lang="en-US" altLang="en-US" sz="1800"/>
          </a:p>
        </p:txBody>
      </p:sp>
      <p:cxnSp>
        <p:nvCxnSpPr>
          <p:cNvPr id="28" name="Straight Connector 27"/>
          <p:cNvCxnSpPr>
            <a:cxnSpLocks noChangeShapeType="1"/>
          </p:cNvCxnSpPr>
          <p:nvPr/>
        </p:nvCxnSpPr>
        <p:spPr bwMode="auto">
          <a:xfrm>
            <a:off x="6024563" y="3019425"/>
            <a:ext cx="833437" cy="0"/>
          </a:xfrm>
          <a:prstGeom prst="line">
            <a:avLst/>
          </a:prstGeom>
          <a:noFill/>
          <a:ln w="25400">
            <a:solidFill>
              <a:schemeClr val="tx1"/>
            </a:solidFill>
            <a:prstDash val="dash"/>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551" name="Rectangle 28"/>
          <p:cNvSpPr>
            <a:spLocks noChangeArrowheads="1"/>
          </p:cNvSpPr>
          <p:nvPr/>
        </p:nvSpPr>
        <p:spPr bwMode="auto">
          <a:xfrm>
            <a:off x="6858000" y="2816225"/>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latin typeface="Helvetica" charset="0"/>
              </a:rPr>
              <a:t>Port Number</a:t>
            </a:r>
            <a:endParaRPr lang="en-US" altLang="en-US" sz="1800"/>
          </a:p>
        </p:txBody>
      </p:sp>
    </p:spTree>
    <p:extLst>
      <p:ext uri="{BB962C8B-B14F-4D97-AF65-F5344CB8AC3E}">
        <p14:creationId xmlns:p14="http://schemas.microsoft.com/office/powerpoint/2010/main" val="287123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3" name="Rectangle 2"/>
          <p:cNvSpPr>
            <a:spLocks noGrp="1" noChangeArrowheads="1"/>
          </p:cNvSpPr>
          <p:nvPr>
            <p:ph type="title" idx="4294967295"/>
          </p:nvPr>
        </p:nvSpPr>
        <p:spPr>
          <a:xfrm>
            <a:off x="295275" y="0"/>
            <a:ext cx="8382000" cy="939800"/>
          </a:xfrm>
        </p:spPr>
        <p:txBody>
          <a:bodyPr/>
          <a:lstStyle/>
          <a:p>
            <a:r>
              <a:rPr lang="en-US" altLang="en-US" sz="4000" dirty="0">
                <a:ea typeface="ＭＳ Ｐゴシック" charset="-128"/>
              </a:rPr>
              <a:t>Creating a network app</a:t>
            </a:r>
          </a:p>
        </p:txBody>
      </p:sp>
      <p:sp>
        <p:nvSpPr>
          <p:cNvPr id="39944" name="Rectangle 3"/>
          <p:cNvSpPr>
            <a:spLocks noGrp="1" noChangeArrowheads="1"/>
          </p:cNvSpPr>
          <p:nvPr>
            <p:ph type="body" sz="half" idx="4294967295"/>
          </p:nvPr>
        </p:nvSpPr>
        <p:spPr>
          <a:xfrm>
            <a:off x="477838" y="1206500"/>
            <a:ext cx="4747047" cy="5141280"/>
          </a:xfrm>
        </p:spPr>
        <p:txBody>
          <a:bodyPr wrap="square" lIns="91440"/>
          <a:lstStyle/>
          <a:p>
            <a:pPr>
              <a:buFont typeface="Wingdings" charset="2"/>
              <a:buNone/>
            </a:pPr>
            <a:r>
              <a:rPr lang="en-US" altLang="en-US" sz="2400" dirty="0">
                <a:solidFill>
                  <a:srgbClr val="CC0000"/>
                </a:solidFill>
              </a:rPr>
              <a:t>R</a:t>
            </a:r>
            <a:r>
              <a:rPr lang="en-US" altLang="en-US" sz="2400" dirty="0">
                <a:solidFill>
                  <a:srgbClr val="CC0000"/>
                </a:solidFill>
                <a:ea typeface="ＭＳ Ｐゴシック" charset="-128"/>
              </a:rPr>
              <a:t>equires writing programs that:</a:t>
            </a:r>
          </a:p>
          <a:p>
            <a:r>
              <a:rPr lang="en-US" altLang="en-US" sz="2400" dirty="0">
                <a:solidFill>
                  <a:schemeClr val="tx1"/>
                </a:solidFill>
                <a:ea typeface="ＭＳ Ｐゴシック" charset="-128"/>
              </a:rPr>
              <a:t>run on (different) </a:t>
            </a:r>
            <a:r>
              <a:rPr lang="en-US" altLang="en-US" sz="2400" i="1" dirty="0">
                <a:solidFill>
                  <a:schemeClr val="tx1"/>
                </a:solidFill>
                <a:ea typeface="ＭＳ Ｐゴシック" charset="-128"/>
              </a:rPr>
              <a:t>end systems</a:t>
            </a:r>
          </a:p>
          <a:p>
            <a:r>
              <a:rPr lang="en-US" altLang="en-US" sz="2400" dirty="0">
                <a:solidFill>
                  <a:schemeClr val="tx1"/>
                </a:solidFill>
                <a:ea typeface="ＭＳ Ｐゴシック" charset="-128"/>
              </a:rPr>
              <a:t>communicate over network</a:t>
            </a:r>
          </a:p>
          <a:p>
            <a:r>
              <a:rPr lang="en-US" altLang="en-US" sz="2400" dirty="0">
                <a:solidFill>
                  <a:schemeClr val="tx1"/>
                </a:solidFill>
                <a:ea typeface="ＭＳ Ｐゴシック" charset="-128"/>
              </a:rPr>
              <a:t>e.g., web server software communicates with browser software</a:t>
            </a:r>
          </a:p>
          <a:p>
            <a:r>
              <a:rPr lang="en-US" altLang="en-US" sz="2400" dirty="0">
                <a:solidFill>
                  <a:schemeClr val="tx1"/>
                </a:solidFill>
              </a:rPr>
              <a:t>applications on hosts allow for rapid app development, propagation</a:t>
            </a:r>
          </a:p>
          <a:p>
            <a:pPr>
              <a:buFont typeface="Wingdings" charset="2"/>
              <a:buNone/>
            </a:pPr>
            <a:r>
              <a:rPr lang="en-US" altLang="en-US" sz="2400" dirty="0">
                <a:solidFill>
                  <a:srgbClr val="CC0000"/>
                </a:solidFill>
              </a:rPr>
              <a:t>Handle processes accessing ports: </a:t>
            </a:r>
          </a:p>
          <a:p>
            <a:r>
              <a:rPr lang="en-US" altLang="en-US" sz="2400" dirty="0">
                <a:solidFill>
                  <a:schemeClr val="tx1"/>
                </a:solidFill>
              </a:rPr>
              <a:t>socket programming</a:t>
            </a:r>
          </a:p>
          <a:p>
            <a:r>
              <a:rPr lang="en-US" altLang="en-US" sz="2400" b="1" dirty="0">
                <a:ea typeface="ＭＳ Ｐゴシック" charset="-128"/>
              </a:rPr>
              <a:t>NOT the focus of this course!</a:t>
            </a:r>
          </a:p>
          <a:p>
            <a:r>
              <a:rPr lang="en-US" altLang="en-US" sz="2400" dirty="0">
                <a:solidFill>
                  <a:schemeClr val="tx1"/>
                </a:solidFill>
              </a:rPr>
              <a:t>used to monitor packets </a:t>
            </a:r>
            <a:endParaRPr lang="en-US" altLang="en-US" sz="2400" dirty="0">
              <a:solidFill>
                <a:schemeClr val="tx1"/>
              </a:solidFill>
              <a:ea typeface="ＭＳ Ｐゴシック" charset="-128"/>
            </a:endParaRPr>
          </a:p>
        </p:txBody>
      </p:sp>
      <p:sp>
        <p:nvSpPr>
          <p:cNvPr id="2" name="TextBox 1"/>
          <p:cNvSpPr txBox="1"/>
          <p:nvPr/>
        </p:nvSpPr>
        <p:spPr>
          <a:xfrm>
            <a:off x="5224886" y="1206500"/>
            <a:ext cx="3648474" cy="5496889"/>
          </a:xfrm>
          <a:prstGeom prst="rect">
            <a:avLst/>
          </a:prstGeom>
          <a:solidFill>
            <a:srgbClr val="FFFF99"/>
          </a:solidFill>
        </p:spPr>
        <p:txBody>
          <a:bodyPr wrap="square" rtlCol="0">
            <a:spAutoFit/>
          </a:bodyPr>
          <a:lstStyle/>
          <a:p>
            <a:pPr marL="342900" lvl="0" indent="-342900" algn="l" defTabSz="457200" eaLnBrk="0" hangingPunct="0">
              <a:spcBef>
                <a:spcPct val="80000"/>
              </a:spcBef>
            </a:pPr>
            <a:r>
              <a:rPr lang="en-US" altLang="en-US" sz="2400" b="0" dirty="0">
                <a:solidFill>
                  <a:srgbClr val="CC0000"/>
                </a:solidFill>
                <a:latin typeface="Calibri"/>
                <a:cs typeface="ＭＳ Ｐゴシック" charset="-128"/>
              </a:rPr>
              <a:t>Software for network core devices (SDN)</a:t>
            </a:r>
          </a:p>
          <a:p>
            <a:pPr marL="342900" lvl="0" indent="-342900" algn="l" defTabSz="457200" eaLnBrk="0" hangingPunct="0">
              <a:spcBef>
                <a:spcPct val="20000"/>
              </a:spcBef>
              <a:buFont typeface="Arial" charset="0"/>
              <a:buChar char="•"/>
            </a:pPr>
            <a:r>
              <a:rPr lang="en-US" altLang="en-US" sz="2400" b="0" dirty="0">
                <a:latin typeface="Calibri"/>
                <a:cs typeface="ＭＳ Ｐゴシック" charset="-128"/>
              </a:rPr>
              <a:t>network-core devices do not run user applications</a:t>
            </a:r>
          </a:p>
          <a:p>
            <a:pPr marL="342900" lvl="0" indent="-342900" algn="l" defTabSz="457200" eaLnBrk="0" hangingPunct="0">
              <a:spcBef>
                <a:spcPct val="20000"/>
              </a:spcBef>
              <a:buFont typeface="Arial" charset="0"/>
              <a:buChar char="•"/>
            </a:pPr>
            <a:r>
              <a:rPr lang="en-US" altLang="en-US" sz="2400" b="0" dirty="0">
                <a:latin typeface="Calibri"/>
                <a:cs typeface="ＭＳ Ｐゴシック" charset="-128"/>
              </a:rPr>
              <a:t>Legacy core devices are often not programmable </a:t>
            </a:r>
          </a:p>
          <a:p>
            <a:pPr marL="342900" lvl="0" indent="-342900" algn="l" defTabSz="457200" eaLnBrk="0" hangingPunct="0">
              <a:spcBef>
                <a:spcPct val="20000"/>
              </a:spcBef>
              <a:buFont typeface="Arial" charset="0"/>
              <a:buChar char="•"/>
            </a:pPr>
            <a:r>
              <a:rPr lang="en-US" altLang="en-US" sz="2400" b="0" dirty="0">
                <a:latin typeface="Calibri"/>
                <a:cs typeface="ＭＳ Ｐゴシック" charset="-128"/>
              </a:rPr>
              <a:t>programmable core enables networking innovation =&gt; need for programmable routers </a:t>
            </a:r>
          </a:p>
          <a:p>
            <a:pPr marL="342900" lvl="0" indent="-342900" algn="l" defTabSz="457200" eaLnBrk="0" hangingPunct="0">
              <a:spcBef>
                <a:spcPct val="20000"/>
              </a:spcBef>
              <a:buFont typeface="Arial" charset="0"/>
              <a:buChar char="•"/>
            </a:pPr>
            <a:r>
              <a:rPr lang="en-US" altLang="en-US" sz="2400" dirty="0">
                <a:solidFill>
                  <a:srgbClr val="800000"/>
                </a:solidFill>
                <a:latin typeface="Calibri"/>
                <a:cs typeface="ＭＳ Ｐゴシック" charset="-128"/>
              </a:rPr>
              <a:t>NOT the focus of this course; but an exciting area of </a:t>
            </a:r>
            <a:r>
              <a:rPr lang="en-US" altLang="en-US" sz="2400" dirty="0" err="1">
                <a:solidFill>
                  <a:srgbClr val="800000"/>
                </a:solidFill>
                <a:latin typeface="Calibri"/>
                <a:cs typeface="ＭＳ Ｐゴシック" charset="-128"/>
              </a:rPr>
              <a:t>reserch</a:t>
            </a:r>
            <a:endParaRPr lang="en-US" altLang="en-US" sz="2400" b="0" dirty="0">
              <a:latin typeface="Calibri"/>
              <a:cs typeface="ＭＳ Ｐゴシック" charset="-128"/>
            </a:endParaRPr>
          </a:p>
          <a:p>
            <a:endParaRPr lang="en-US" dirty="0"/>
          </a:p>
        </p:txBody>
      </p:sp>
    </p:spTree>
    <p:extLst>
      <p:ext uri="{BB962C8B-B14F-4D97-AF65-F5344CB8AC3E}">
        <p14:creationId xmlns:p14="http://schemas.microsoft.com/office/powerpoint/2010/main" val="192751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4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4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94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build="allAtOnce"/>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1270000"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a:lstStyle/>
            <a:p>
              <a:pPr>
                <a:defRPr/>
              </a:pPr>
              <a:endParaRPr lang="en-US">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5213"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0477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1114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1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7807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4556125" y="1162050"/>
            <a:ext cx="2327275" cy="3171825"/>
            <a:chOff x="4556452" y="1162095"/>
            <a:chExt cx="2326213"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14863"/>
              <a:chOff x="3862510" y="4375664"/>
              <a:chExt cx="2190234" cy="1214863"/>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56704" name="TextBox 26"/>
              <p:cNvSpPr txBox="1">
                <a:spLocks noChangeArrowheads="1"/>
              </p:cNvSpPr>
              <p:nvPr/>
            </p:nvSpPr>
            <p:spPr bwMode="auto">
              <a:xfrm>
                <a:off x="3908617" y="4375664"/>
                <a:ext cx="2012565" cy="12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2200"/>
                  </a:lnSpc>
                </a:pPr>
                <a:r>
                  <a:rPr lang="en-US" altLang="en-US" sz="1600"/>
                  <a:t>Transport</a:t>
                </a:r>
                <a:r>
                  <a:rPr lang="en-US" altLang="en-US" sz="1400"/>
                  <a:t> (TCP/UDP)</a:t>
                </a:r>
              </a:p>
              <a:p>
                <a:pPr algn="ctr">
                  <a:lnSpc>
                    <a:spcPts val="2200"/>
                  </a:lnSpc>
                </a:pPr>
                <a:r>
                  <a:rPr lang="en-US" altLang="en-US" sz="1600"/>
                  <a:t>Network</a:t>
                </a:r>
                <a:r>
                  <a:rPr lang="en-US" altLang="en-US" sz="1400"/>
                  <a:t> (IP)</a:t>
                </a:r>
              </a:p>
              <a:p>
                <a:pPr algn="ctr">
                  <a:lnSpc>
                    <a:spcPts val="2200"/>
                  </a:lnSpc>
                </a:pPr>
                <a:r>
                  <a:rPr lang="en-US" altLang="en-US" sz="1600"/>
                  <a:t>Link</a:t>
                </a:r>
                <a:r>
                  <a:rPr lang="en-US" altLang="en-US" sz="1400"/>
                  <a:t> (Ethernet)</a:t>
                </a:r>
              </a:p>
              <a:p>
                <a:pPr algn="ctr">
                  <a:lnSpc>
                    <a:spcPts val="2200"/>
                  </a:lnSpc>
                </a:pPr>
                <a:r>
                  <a:rPr lang="en-US" altLang="en-US" sz="1600"/>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811526" y="1162095"/>
              <a:ext cx="1529986" cy="1021335"/>
              <a:chOff x="4130677" y="5836665"/>
              <a:chExt cx="1529986" cy="1021335"/>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56702" name="TextBox 34"/>
              <p:cNvSpPr txBox="1">
                <a:spLocks noChangeArrowheads="1"/>
              </p:cNvSpPr>
              <p:nvPr/>
            </p:nvSpPr>
            <p:spPr bwMode="auto">
              <a:xfrm>
                <a:off x="4130677" y="5913072"/>
                <a:ext cx="152998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a:t>application</a:t>
                </a:r>
              </a:p>
              <a:p>
                <a:pPr algn="ctr"/>
                <a:r>
                  <a:rPr lang="en-US" altLang="en-US" sz="1600"/>
                  <a:t>(www browser, </a:t>
                </a:r>
              </a:p>
              <a:p>
                <a:pPr algn="ctr"/>
                <a:r>
                  <a:rPr lang="en-US" altLang="en-US" sz="1600"/>
                  <a:t>email client</a:t>
                </a:r>
                <a:r>
                  <a:rPr lang="en-US" altLang="en-US" sz="2000"/>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43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application</a:t>
              </a:r>
            </a:p>
          </p:txBody>
        </p:sp>
        <p:sp>
          <p:nvSpPr>
            <p:cNvPr id="156700" name="TextBox 39"/>
            <p:cNvSpPr txBox="1">
              <a:spLocks noChangeArrowheads="1"/>
            </p:cNvSpPr>
            <p:nvPr/>
          </p:nvSpPr>
          <p:spPr bwMode="auto">
            <a:xfrm>
              <a:off x="6105684" y="2627171"/>
              <a:ext cx="4440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400"/>
                <a:t>OS</a:t>
              </a:r>
            </a:p>
          </p:txBody>
        </p:sp>
      </p:grpSp>
      <p:grpSp>
        <p:nvGrpSpPr>
          <p:cNvPr id="66" name="Group 65"/>
          <p:cNvGrpSpPr>
            <a:grpSpLocks/>
          </p:cNvGrpSpPr>
          <p:nvPr/>
        </p:nvGrpSpPr>
        <p:grpSpPr bwMode="auto">
          <a:xfrm>
            <a:off x="1776413" y="877888"/>
            <a:ext cx="2806700" cy="3195637"/>
            <a:chOff x="1775964" y="877299"/>
            <a:chExt cx="2806675" cy="3196287"/>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683" y="2206785"/>
                <a:ext cx="1296233" cy="1040536"/>
                <a:chOff x="3116193" y="4275642"/>
                <a:chExt cx="1296233" cy="1040536"/>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56694" name="TextBox 14"/>
                <p:cNvSpPr txBox="1">
                  <a:spLocks noChangeArrowheads="1"/>
                </p:cNvSpPr>
                <p:nvPr/>
              </p:nvSpPr>
              <p:spPr bwMode="auto">
                <a:xfrm>
                  <a:off x="3168721" y="4275642"/>
                  <a:ext cx="11973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2000"/>
                    <a:t>packet</a:t>
                  </a:r>
                </a:p>
                <a:p>
                  <a:pPr algn="ctr"/>
                  <a:r>
                    <a:rPr lang="en-US" altLang="en-US" sz="2000"/>
                    <a:t>capture</a:t>
                  </a:r>
                </a:p>
                <a:p>
                  <a:pPr algn="ctr"/>
                  <a:r>
                    <a:rPr lang="en-US" altLang="en-US" sz="2000"/>
                    <a:t>(pcap)</a:t>
                  </a:r>
                </a:p>
              </p:txBody>
            </p:sp>
          </p:grpSp>
          <p:grpSp>
            <p:nvGrpSpPr>
              <p:cNvPr id="156688" name="Group 23"/>
              <p:cNvGrpSpPr>
                <a:grpSpLocks/>
              </p:cNvGrpSpPr>
              <p:nvPr/>
            </p:nvGrpSpPr>
            <p:grpSpPr bwMode="auto">
              <a:xfrm>
                <a:off x="1773794" y="863478"/>
                <a:ext cx="1296233" cy="707886"/>
                <a:chOff x="865524" y="5161570"/>
                <a:chExt cx="1296233" cy="707886"/>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56692" name="TextBox 16"/>
                <p:cNvSpPr txBox="1">
                  <a:spLocks noChangeArrowheads="1"/>
                </p:cNvSpPr>
                <p:nvPr/>
              </p:nvSpPr>
              <p:spPr bwMode="auto">
                <a:xfrm>
                  <a:off x="937846" y="5161570"/>
                  <a:ext cx="11592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2000"/>
                    <a:t>packet</a:t>
                  </a:r>
                </a:p>
                <a:p>
                  <a:pPr algn="ctr"/>
                  <a:r>
                    <a:rPr lang="en-US" altLang="en-US" sz="2000"/>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pic>
            <p:nvPicPr>
              <p:cNvPr id="156690" name="Picture 4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504274" y="3242589"/>
              <a:ext cx="10783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200"/>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599829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p:cNvSpPr>
            <a:spLocks noGrp="1"/>
          </p:cNvSpPr>
          <p:nvPr>
            <p:ph type="ctrTitle"/>
          </p:nvPr>
        </p:nvSpPr>
        <p:spPr>
          <a:xfrm>
            <a:off x="685800" y="2416175"/>
            <a:ext cx="7772400" cy="1470025"/>
          </a:xfrm>
        </p:spPr>
        <p:txBody>
          <a:bodyPr/>
          <a:lstStyle/>
          <a:p>
            <a:r>
              <a:rPr lang="en-US" altLang="en-US" dirty="0"/>
              <a:t>Circuit vs Packet Switching</a:t>
            </a:r>
          </a:p>
        </p:txBody>
      </p:sp>
      <p:sp>
        <p:nvSpPr>
          <p:cNvPr id="6" name="Subtitle 5"/>
          <p:cNvSpPr>
            <a:spLocks noGrp="1"/>
          </p:cNvSpPr>
          <p:nvPr>
            <p:ph type="subTitle" idx="1"/>
          </p:nvPr>
        </p:nvSpPr>
        <p:spPr/>
        <p:txBody>
          <a:bodyPr/>
          <a:lstStyle/>
          <a:p>
            <a:pPr>
              <a:buFont typeface="Arial" pitchFamily="1" charset="0"/>
              <a:buNone/>
              <a:defRPr/>
            </a:pPr>
            <a:r>
              <a:rPr lang="en-US" dirty="0"/>
              <a:t>Internet Architecture</a:t>
            </a:r>
          </a:p>
        </p:txBody>
      </p:sp>
    </p:spTree>
    <p:extLst>
      <p:ext uri="{BB962C8B-B14F-4D97-AF65-F5344CB8AC3E}">
        <p14:creationId xmlns:p14="http://schemas.microsoft.com/office/powerpoint/2010/main" val="4064652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idx="4294967295"/>
          </p:nvPr>
        </p:nvSpPr>
        <p:spPr>
          <a:xfrm>
            <a:off x="255588" y="165100"/>
            <a:ext cx="8096250" cy="650875"/>
          </a:xfrm>
        </p:spPr>
        <p:txBody>
          <a:bodyPr/>
          <a:lstStyle/>
          <a:p>
            <a:pPr eaLnBrk="1" hangingPunct="1"/>
            <a:r>
              <a:rPr lang="en-US" altLang="en-US" sz="3600" dirty="0"/>
              <a:t>How to structure a network? </a:t>
            </a:r>
            <a:endParaRPr lang="en-US" altLang="en-US" dirty="0">
              <a:ea typeface="ＭＳ Ｐゴシック" charset="-128"/>
            </a:endParaRPr>
          </a:p>
        </p:txBody>
      </p:sp>
      <p:sp>
        <p:nvSpPr>
          <p:cNvPr id="74754" name="Rectangle 3"/>
          <p:cNvSpPr>
            <a:spLocks noGrp="1" noChangeArrowheads="1"/>
          </p:cNvSpPr>
          <p:nvPr>
            <p:ph type="body" sz="half" idx="4294967295"/>
          </p:nvPr>
        </p:nvSpPr>
        <p:spPr>
          <a:xfrm>
            <a:off x="473075" y="1073150"/>
            <a:ext cx="8204200" cy="906463"/>
          </a:xfrm>
        </p:spPr>
        <p:txBody>
          <a:bodyPr/>
          <a:lstStyle/>
          <a:p>
            <a:pPr marL="0" indent="0" eaLnBrk="1" hangingPunct="1">
              <a:buSzPct val="75000"/>
              <a:buFont typeface="Wingdings" charset="2"/>
              <a:buNone/>
            </a:pPr>
            <a:r>
              <a:rPr lang="en-US" altLang="en-US" sz="2400" i="1">
                <a:solidFill>
                  <a:srgbClr val="CC0000"/>
                </a:solidFill>
                <a:ea typeface="ＭＳ Ｐゴシック" charset="-128"/>
              </a:rPr>
              <a:t>Question: </a:t>
            </a:r>
            <a:r>
              <a:rPr lang="en-US" altLang="en-US" sz="2400">
                <a:ea typeface="ＭＳ Ｐゴシック" charset="-128"/>
              </a:rPr>
              <a:t>given </a:t>
            </a:r>
            <a:r>
              <a:rPr lang="en-US" altLang="en-US" sz="2400" i="1">
                <a:ea typeface="ＭＳ Ｐゴシック" charset="-128"/>
              </a:rPr>
              <a:t>millions</a:t>
            </a:r>
            <a:r>
              <a:rPr lang="en-US" altLang="en-US" sz="2400">
                <a:ea typeface="ＭＳ Ｐゴシック" charset="-128"/>
              </a:rPr>
              <a:t> of access ISPs, how to connect them together?</a:t>
            </a:r>
          </a:p>
          <a:p>
            <a:pPr marL="0" indent="0" eaLnBrk="1" hangingPunct="1">
              <a:buSzPct val="75000"/>
              <a:buFont typeface="Wingdings" charset="2"/>
              <a:buNone/>
            </a:pPr>
            <a:endParaRPr lang="en-US" altLang="en-US" sz="2400">
              <a:ea typeface="ＭＳ Ｐゴシック" charset="-128"/>
            </a:endParaRPr>
          </a:p>
        </p:txBody>
      </p:sp>
      <p:grpSp>
        <p:nvGrpSpPr>
          <p:cNvPr id="74756" name="Group 5"/>
          <p:cNvGrpSpPr>
            <a:grpSpLocks/>
          </p:cNvGrpSpPr>
          <p:nvPr/>
        </p:nvGrpSpPr>
        <p:grpSpPr bwMode="auto">
          <a:xfrm>
            <a:off x="450850" y="1849438"/>
            <a:ext cx="8437563" cy="4559300"/>
            <a:chOff x="154891" y="1905681"/>
            <a:chExt cx="8436427" cy="455965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000"/>
                  </a:lnSpc>
                </a:pPr>
                <a:r>
                  <a:rPr lang="en-US" altLang="en-US" sz="1000"/>
                  <a:t>access</a:t>
                </a:r>
              </a:p>
              <a:p>
                <a:pPr algn="ctr">
                  <a:lnSpc>
                    <a:spcPts val="1000"/>
                  </a:lnSpc>
                </a:pPr>
                <a:r>
                  <a:rPr lang="en-US" altLang="en-US" sz="1000"/>
                  <a:t>net</a:t>
                </a:r>
              </a:p>
            </p:txBody>
          </p:sp>
        </p:grpSp>
        <p:sp>
          <p:nvSpPr>
            <p:cNvPr id="7477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7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sp>
          <p:nvSpPr>
            <p:cNvPr id="7478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800">
                  <a:solidFill>
                    <a:srgbClr val="0000FF"/>
                  </a:solidFill>
                </a:rPr>
                <a:t>…</a:t>
              </a:r>
            </a:p>
          </p:txBody>
        </p:sp>
      </p:grpSp>
    </p:spTree>
    <p:extLst>
      <p:ext uri="{BB962C8B-B14F-4D97-AF65-F5344CB8AC3E}">
        <p14:creationId xmlns:p14="http://schemas.microsoft.com/office/powerpoint/2010/main" val="1756414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 Brief History</a:t>
            </a:r>
          </a:p>
        </p:txBody>
      </p:sp>
      <p:sp>
        <p:nvSpPr>
          <p:cNvPr id="3" name="Content Placeholder 2"/>
          <p:cNvSpPr>
            <a:spLocks noGrp="1"/>
          </p:cNvSpPr>
          <p:nvPr>
            <p:ph idx="1"/>
          </p:nvPr>
        </p:nvSpPr>
        <p:spPr/>
        <p:txBody>
          <a:bodyPr/>
          <a:lstStyle/>
          <a:p>
            <a:r>
              <a:rPr lang="en-US" sz="2800" dirty="0"/>
              <a:t>Maps from http://www.vox.com/a/internet-maps</a:t>
            </a:r>
          </a:p>
          <a:p>
            <a:endParaRPr lang="en-US" sz="2800" dirty="0"/>
          </a:p>
        </p:txBody>
      </p:sp>
      <p:pic>
        <p:nvPicPr>
          <p:cNvPr id="8196" name="Picture 4" descr="1970: ARPANET exp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920" y="1716312"/>
            <a:ext cx="3117850" cy="193777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Before the internet, there was the ARP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01" y="1760641"/>
            <a:ext cx="2679291" cy="191204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1973: ARPANET goes internat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43400"/>
            <a:ext cx="4230590" cy="189319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1984: ARPANET becomes the 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920" y="3983225"/>
            <a:ext cx="3654080" cy="2174197"/>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bwMode="auto">
          <a:xfrm>
            <a:off x="5029200" y="3513138"/>
            <a:ext cx="3733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1970: ARPANET expands </a:t>
            </a:r>
          </a:p>
        </p:txBody>
      </p:sp>
      <p:sp>
        <p:nvSpPr>
          <p:cNvPr id="16" name="Content Placeholder 2"/>
          <p:cNvSpPr txBox="1">
            <a:spLocks/>
          </p:cNvSpPr>
          <p:nvPr/>
        </p:nvSpPr>
        <p:spPr bwMode="auto">
          <a:xfrm>
            <a:off x="533400" y="6256338"/>
            <a:ext cx="5638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1973: ARPANET goes international</a:t>
            </a:r>
          </a:p>
        </p:txBody>
      </p:sp>
      <p:sp>
        <p:nvSpPr>
          <p:cNvPr id="17" name="Content Placeholder 2"/>
          <p:cNvSpPr txBox="1">
            <a:spLocks/>
          </p:cNvSpPr>
          <p:nvPr/>
        </p:nvSpPr>
        <p:spPr bwMode="auto">
          <a:xfrm>
            <a:off x="4953000" y="6256338"/>
            <a:ext cx="41910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1984: ARPANET becomes Internet</a:t>
            </a:r>
          </a:p>
        </p:txBody>
      </p:sp>
      <p:sp>
        <p:nvSpPr>
          <p:cNvPr id="18" name="Content Placeholder 2"/>
          <p:cNvSpPr txBox="1">
            <a:spLocks/>
          </p:cNvSpPr>
          <p:nvPr/>
        </p:nvSpPr>
        <p:spPr bwMode="auto">
          <a:xfrm>
            <a:off x="685800" y="3513138"/>
            <a:ext cx="36576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1963: ARPANET </a:t>
            </a:r>
          </a:p>
        </p:txBody>
      </p:sp>
    </p:spTree>
    <p:extLst>
      <p:ext uri="{BB962C8B-B14F-4D97-AF65-F5344CB8AC3E}">
        <p14:creationId xmlns:p14="http://schemas.microsoft.com/office/powerpoint/2010/main" val="423877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 Brief History</a:t>
            </a:r>
          </a:p>
        </p:txBody>
      </p:sp>
      <p:pic>
        <p:nvPicPr>
          <p:cNvPr id="4" name="Picture 20" descr="How the world gets online: mobile broadband penetration i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133869"/>
            <a:ext cx="3375913" cy="1733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The privatization of the internet backb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0846"/>
            <a:ext cx="3243332" cy="2291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The internet becomes a glob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143000"/>
            <a:ext cx="2667000" cy="2023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NSFNET: The first internet backb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128712"/>
            <a:ext cx="3429000" cy="20716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bwMode="auto">
          <a:xfrm>
            <a:off x="381000" y="6256338"/>
            <a:ext cx="5638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1994: Privatization backbone</a:t>
            </a:r>
          </a:p>
        </p:txBody>
      </p:sp>
      <p:sp>
        <p:nvSpPr>
          <p:cNvPr id="11" name="Content Placeholder 2"/>
          <p:cNvSpPr txBox="1">
            <a:spLocks/>
          </p:cNvSpPr>
          <p:nvPr/>
        </p:nvSpPr>
        <p:spPr bwMode="auto">
          <a:xfrm>
            <a:off x="5029200" y="6248400"/>
            <a:ext cx="45720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2012: Broadband penetration</a:t>
            </a:r>
          </a:p>
        </p:txBody>
      </p:sp>
      <p:sp>
        <p:nvSpPr>
          <p:cNvPr id="12" name="Content Placeholder 2"/>
          <p:cNvSpPr txBox="1">
            <a:spLocks/>
          </p:cNvSpPr>
          <p:nvPr/>
        </p:nvSpPr>
        <p:spPr bwMode="auto">
          <a:xfrm>
            <a:off x="381000" y="3200400"/>
            <a:ext cx="5638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1992: NSFNET (backbone)</a:t>
            </a:r>
          </a:p>
        </p:txBody>
      </p:sp>
      <p:sp>
        <p:nvSpPr>
          <p:cNvPr id="13" name="Content Placeholder 2"/>
          <p:cNvSpPr txBox="1">
            <a:spLocks/>
          </p:cNvSpPr>
          <p:nvPr/>
        </p:nvSpPr>
        <p:spPr bwMode="auto">
          <a:xfrm>
            <a:off x="5334000" y="3200400"/>
            <a:ext cx="35814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sz="2000" b="0" kern="0" dirty="0"/>
              <a:t>1993: The internet is global</a:t>
            </a:r>
          </a:p>
        </p:txBody>
      </p:sp>
    </p:spTree>
    <p:extLst>
      <p:ext uri="{BB962C8B-B14F-4D97-AF65-F5344CB8AC3E}">
        <p14:creationId xmlns:p14="http://schemas.microsoft.com/office/powerpoint/2010/main" val="369329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Properties of Links</a:t>
            </a:r>
            <a:endParaRPr lang="en-US" dirty="0"/>
          </a:p>
        </p:txBody>
      </p:sp>
      <p:sp>
        <p:nvSpPr>
          <p:cNvPr id="3" name="Content Placeholder 2"/>
          <p:cNvSpPr>
            <a:spLocks noGrp="1"/>
          </p:cNvSpPr>
          <p:nvPr>
            <p:ph idx="1"/>
          </p:nvPr>
        </p:nvSpPr>
        <p:spPr>
          <a:xfrm>
            <a:off x="457200" y="2446338"/>
            <a:ext cx="8229600" cy="4411662"/>
          </a:xfrm>
        </p:spPr>
        <p:txBody>
          <a:bodyPr/>
          <a:lstStyle/>
          <a:p>
            <a:pPr lvl="0"/>
            <a:r>
              <a:rPr lang="en-US" altLang="en-US" sz="2800" dirty="0">
                <a:solidFill>
                  <a:srgbClr val="000000"/>
                </a:solidFill>
              </a:rPr>
              <a:t>Capacity: “width” of the link </a:t>
            </a:r>
          </a:p>
          <a:p>
            <a:pPr lvl="1">
              <a:buClr>
                <a:srgbClr val="330066"/>
              </a:buClr>
            </a:pPr>
            <a:r>
              <a:rPr lang="en-US" altLang="en-US" sz="2000" dirty="0">
                <a:solidFill>
                  <a:srgbClr val="000090"/>
                </a:solidFill>
              </a:rPr>
              <a:t>number of bits sent (or received) per unit time (bits/sec or bps)</a:t>
            </a:r>
          </a:p>
          <a:p>
            <a:pPr lvl="0"/>
            <a:r>
              <a:rPr lang="en-US" altLang="en-US" sz="2800" dirty="0">
                <a:solidFill>
                  <a:srgbClr val="000000"/>
                </a:solidFill>
              </a:rPr>
              <a:t>Latency (delay): “length” of the link</a:t>
            </a:r>
          </a:p>
          <a:p>
            <a:pPr lvl="1">
              <a:buClr>
                <a:srgbClr val="330066"/>
              </a:buClr>
            </a:pPr>
            <a:r>
              <a:rPr lang="en-US" altLang="en-US" sz="2000" dirty="0">
                <a:solidFill>
                  <a:srgbClr val="000090"/>
                </a:solidFill>
              </a:rPr>
              <a:t>propagation time for data to travel along the link (seconds)</a:t>
            </a:r>
          </a:p>
          <a:p>
            <a:pPr lvl="1">
              <a:buClr>
                <a:srgbClr val="330066"/>
              </a:buClr>
            </a:pPr>
            <a:endParaRPr lang="en-US" altLang="en-US" dirty="0">
              <a:solidFill>
                <a:srgbClr val="000090"/>
              </a:solidFill>
            </a:endParaRPr>
          </a:p>
          <a:p>
            <a:pPr lvl="1">
              <a:buClr>
                <a:srgbClr val="330066"/>
              </a:buClr>
            </a:pPr>
            <a:endParaRPr lang="en-US" altLang="en-US" dirty="0">
              <a:solidFill>
                <a:srgbClr val="000090"/>
              </a:solidFill>
            </a:endParaRPr>
          </a:p>
          <a:p>
            <a:pPr marL="457200" lvl="1" indent="0">
              <a:buClr>
                <a:srgbClr val="330066"/>
              </a:buClr>
              <a:buNone/>
            </a:pPr>
            <a:endParaRPr lang="en-US" altLang="en-US" dirty="0">
              <a:solidFill>
                <a:srgbClr val="000090"/>
              </a:solidFill>
            </a:endParaRPr>
          </a:p>
          <a:p>
            <a:pPr lvl="0"/>
            <a:r>
              <a:rPr lang="en-US" altLang="en-US" sz="2800" dirty="0">
                <a:solidFill>
                  <a:srgbClr val="000000"/>
                </a:solidFill>
              </a:rPr>
              <a:t>Link rate: Peak achievable rates in practice </a:t>
            </a:r>
          </a:p>
          <a:p>
            <a:pPr>
              <a:buClr>
                <a:srgbClr val="330066"/>
              </a:buClr>
            </a:pPr>
            <a:endParaRPr lang="en-US" altLang="en-US" dirty="0">
              <a:solidFill>
                <a:srgbClr val="000090"/>
              </a:solidFill>
            </a:endParaRPr>
          </a:p>
        </p:txBody>
      </p:sp>
      <p:sp>
        <p:nvSpPr>
          <p:cNvPr id="4" name="Oval 5"/>
          <p:cNvSpPr>
            <a:spLocks noChangeArrowheads="1"/>
          </p:cNvSpPr>
          <p:nvPr/>
        </p:nvSpPr>
        <p:spPr bwMode="auto">
          <a:xfrm>
            <a:off x="7043738" y="4437063"/>
            <a:ext cx="422275" cy="692150"/>
          </a:xfrm>
          <a:prstGeom prst="ellipse">
            <a:avLst/>
          </a:prstGeom>
          <a:solidFill>
            <a:srgbClr val="CC99FF"/>
          </a:solidFill>
          <a:ln>
            <a:noFill/>
          </a:ln>
          <a:effectLst/>
          <a:extLst>
            <a:ext uri="{91240B29-F687-4f45-9708-019B960494DF}">
              <a14:hiddenLine xmlns:mc="http://schemas.openxmlformats.org/markup-compatibility/2006" xmlns:mv="urn:schemas-microsoft-com:mac:vml" xmlns="" xmlns:a14="http://schemas.microsoft.com/office/drawing/2010/main" w="9525">
                <a:solidFill>
                  <a:schemeClr val="tx1"/>
                </a:solidFill>
                <a:round/>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sp>
        <p:nvSpPr>
          <p:cNvPr id="5" name="Rectangle 6"/>
          <p:cNvSpPr>
            <a:spLocks noChangeArrowheads="1"/>
          </p:cNvSpPr>
          <p:nvPr/>
        </p:nvSpPr>
        <p:spPr bwMode="auto">
          <a:xfrm>
            <a:off x="2586038" y="4430713"/>
            <a:ext cx="4608512" cy="692150"/>
          </a:xfrm>
          <a:prstGeom prst="rect">
            <a:avLst/>
          </a:prstGeom>
          <a:solidFill>
            <a:srgbClr val="CC99FF"/>
          </a:solidFill>
          <a:ln>
            <a:noFill/>
          </a:ln>
          <a:effectLst/>
          <a:extLs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sp>
        <p:nvSpPr>
          <p:cNvPr id="6" name="Oval 4"/>
          <p:cNvSpPr>
            <a:spLocks noChangeArrowheads="1"/>
          </p:cNvSpPr>
          <p:nvPr/>
        </p:nvSpPr>
        <p:spPr bwMode="auto">
          <a:xfrm>
            <a:off x="2435225" y="4437063"/>
            <a:ext cx="422275" cy="692150"/>
          </a:xfrm>
          <a:prstGeom prst="ellipse">
            <a:avLst/>
          </a:prstGeom>
          <a:solidFill>
            <a:srgbClr val="800080"/>
          </a:solidFill>
          <a:ln>
            <a:noFill/>
          </a:ln>
          <a:effectLst/>
          <a:extLst>
            <a:ext uri="{91240B29-F687-4f45-9708-019B960494DF}">
              <a14:hiddenLine xmlns:mc="http://schemas.openxmlformats.org/markup-compatibility/2006" xmlns:mv="urn:schemas-microsoft-com:mac:vml" xmlns="" xmlns:a14="http://schemas.microsoft.com/office/drawing/2010/main" w="9525">
                <a:solidFill>
                  <a:schemeClr val="tx1"/>
                </a:solidFill>
                <a:round/>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sp>
        <p:nvSpPr>
          <p:cNvPr id="7" name="Text Box 7"/>
          <p:cNvSpPr txBox="1">
            <a:spLocks noChangeArrowheads="1"/>
          </p:cNvSpPr>
          <p:nvPr/>
        </p:nvSpPr>
        <p:spPr bwMode="auto">
          <a:xfrm>
            <a:off x="901978" y="4578350"/>
            <a:ext cx="1415773" cy="400110"/>
          </a:xfrm>
          <a:prstGeom prst="rect">
            <a:avLst/>
          </a:prstGeom>
          <a:noFill/>
          <a:ln>
            <a:noFill/>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Courier New" charset="0"/>
                <a:ea typeface="ＭＳ Ｐゴシック" charset="0"/>
                <a:cs typeface="ＭＳ Ｐゴシック" charset="0"/>
              </a:rPr>
              <a:t>Capacity</a:t>
            </a:r>
          </a:p>
        </p:txBody>
      </p:sp>
      <p:sp>
        <p:nvSpPr>
          <p:cNvPr id="8" name="AutoShape 8"/>
          <p:cNvSpPr>
            <a:spLocks/>
          </p:cNvSpPr>
          <p:nvPr/>
        </p:nvSpPr>
        <p:spPr bwMode="auto">
          <a:xfrm>
            <a:off x="2374900" y="4437063"/>
            <a:ext cx="95250" cy="692150"/>
          </a:xfrm>
          <a:prstGeom prst="leftBracket">
            <a:avLst>
              <a:gd name="adj" fmla="val 60556"/>
            </a:avLst>
          </a:prstGeom>
          <a:noFill/>
          <a:ln w="9525">
            <a:solidFill>
              <a:schemeClr val="tx1"/>
            </a:solidFill>
            <a:round/>
            <a:headEnd/>
            <a:tailEnd/>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sp>
        <p:nvSpPr>
          <p:cNvPr id="9" name="AutoShape 9"/>
          <p:cNvSpPr>
            <a:spLocks/>
          </p:cNvSpPr>
          <p:nvPr/>
        </p:nvSpPr>
        <p:spPr bwMode="auto">
          <a:xfrm rot="16200000">
            <a:off x="4887913" y="2992437"/>
            <a:ext cx="192088" cy="4570413"/>
          </a:xfrm>
          <a:prstGeom prst="leftBracket">
            <a:avLst>
              <a:gd name="adj" fmla="val 198278"/>
            </a:avLst>
          </a:prstGeom>
          <a:noFill/>
          <a:ln w="9525">
            <a:solidFill>
              <a:schemeClr val="tx1"/>
            </a:solidFill>
            <a:round/>
            <a:headEnd/>
            <a:tailEnd/>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sp>
        <p:nvSpPr>
          <p:cNvPr id="10" name="Text Box 10"/>
          <p:cNvSpPr txBox="1">
            <a:spLocks noChangeArrowheads="1"/>
          </p:cNvSpPr>
          <p:nvPr/>
        </p:nvSpPr>
        <p:spPr bwMode="auto">
          <a:xfrm>
            <a:off x="4451350" y="5314950"/>
            <a:ext cx="1262063" cy="400050"/>
          </a:xfrm>
          <a:prstGeom prst="rect">
            <a:avLst/>
          </a:prstGeom>
          <a:noFill/>
          <a:ln>
            <a:noFill/>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Courier New" charset="0"/>
                <a:ea typeface="ＭＳ Ｐゴシック" charset="0"/>
                <a:cs typeface="ＭＳ Ｐゴシック" charset="0"/>
              </a:rPr>
              <a:t>Latency</a:t>
            </a:r>
          </a:p>
        </p:txBody>
      </p:sp>
      <p:sp>
        <p:nvSpPr>
          <p:cNvPr id="11" name="Text Box 11"/>
          <p:cNvSpPr txBox="1">
            <a:spLocks noChangeArrowheads="1"/>
          </p:cNvSpPr>
          <p:nvPr/>
        </p:nvSpPr>
        <p:spPr bwMode="auto">
          <a:xfrm>
            <a:off x="3542983" y="4564063"/>
            <a:ext cx="2954656" cy="400110"/>
          </a:xfrm>
          <a:prstGeom prst="rect">
            <a:avLst/>
          </a:prstGeom>
          <a:noFill/>
          <a:ln>
            <a:noFill/>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Courier New" charset="0"/>
                <a:ea typeface="ＭＳ Ｐゴシック" charset="0"/>
                <a:cs typeface="ＭＳ Ｐゴシック" charset="0"/>
              </a:rPr>
              <a:t>Total bits in link</a:t>
            </a:r>
          </a:p>
        </p:txBody>
      </p:sp>
      <p:pic>
        <p:nvPicPr>
          <p:cNvPr id="1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2954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6"/>
          <p:cNvCxnSpPr>
            <a:cxnSpLocks noChangeShapeType="1"/>
            <a:stCxn id="12" idx="3"/>
            <a:endCxn id="13" idx="1"/>
          </p:cNvCxnSpPr>
          <p:nvPr/>
        </p:nvCxnSpPr>
        <p:spPr bwMode="auto">
          <a:xfrm>
            <a:off x="3035300" y="1739900"/>
            <a:ext cx="28321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5" name="TextBox 1"/>
          <p:cNvSpPr txBox="1">
            <a:spLocks noChangeArrowheads="1"/>
          </p:cNvSpPr>
          <p:nvPr/>
        </p:nvSpPr>
        <p:spPr bwMode="auto">
          <a:xfrm>
            <a:off x="2390775" y="914400"/>
            <a:ext cx="428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t>A</a:t>
            </a:r>
          </a:p>
        </p:txBody>
      </p:sp>
      <p:sp>
        <p:nvSpPr>
          <p:cNvPr id="16" name="TextBox 12"/>
          <p:cNvSpPr txBox="1">
            <a:spLocks noChangeArrowheads="1"/>
          </p:cNvSpPr>
          <p:nvPr/>
        </p:nvSpPr>
        <p:spPr bwMode="auto">
          <a:xfrm>
            <a:off x="6076950" y="914400"/>
            <a:ext cx="400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t>B</a:t>
            </a:r>
          </a:p>
        </p:txBody>
      </p:sp>
    </p:spTree>
    <p:extLst>
      <p:ext uri="{BB962C8B-B14F-4D97-AF65-F5344CB8AC3E}">
        <p14:creationId xmlns:p14="http://schemas.microsoft.com/office/powerpoint/2010/main" val="266882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1" y="663840"/>
            <a:ext cx="9144000" cy="5330234"/>
          </a:xfrm>
          <a:prstGeom prst="rect">
            <a:avLst/>
          </a:prstGeom>
        </p:spPr>
      </p:pic>
    </p:spTree>
    <p:extLst>
      <p:ext uri="{BB962C8B-B14F-4D97-AF65-F5344CB8AC3E}">
        <p14:creationId xmlns:p14="http://schemas.microsoft.com/office/powerpoint/2010/main" val="697392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http://ecx.images-amazon.com/images/I/513haWeTDbL._SL10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975" y="3048000"/>
            <a:ext cx="1901825" cy="1901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Example of Communication Media</a:t>
            </a:r>
          </a:p>
        </p:txBody>
      </p:sp>
      <p:sp>
        <p:nvSpPr>
          <p:cNvPr id="3" name="Content Placeholder 2"/>
          <p:cNvSpPr>
            <a:spLocks noGrp="1"/>
          </p:cNvSpPr>
          <p:nvPr>
            <p:ph idx="1"/>
          </p:nvPr>
        </p:nvSpPr>
        <p:spPr>
          <a:xfrm>
            <a:off x="381000" y="1219200"/>
            <a:ext cx="8534400" cy="5334000"/>
          </a:xfrm>
        </p:spPr>
        <p:txBody>
          <a:bodyPr/>
          <a:lstStyle/>
          <a:p>
            <a:r>
              <a:rPr lang="en-US" sz="2400" dirty="0"/>
              <a:t>Unshielded Twisted Pair (UTP)</a:t>
            </a:r>
          </a:p>
          <a:p>
            <a:pPr lvl="1"/>
            <a:r>
              <a:rPr lang="en-US" sz="2000" dirty="0"/>
              <a:t>Medium used in telephone line</a:t>
            </a:r>
          </a:p>
          <a:p>
            <a:pPr lvl="1"/>
            <a:r>
              <a:rPr lang="en-US" sz="2000" dirty="0"/>
              <a:t>Seven categories of increasing quality</a:t>
            </a:r>
          </a:p>
          <a:p>
            <a:pPr lvl="1"/>
            <a:r>
              <a:rPr lang="en-US" sz="2000" dirty="0"/>
              <a:t>Data rates from 0.1Mbps (CAT1) to 600Mbps (CAT6)</a:t>
            </a:r>
          </a:p>
          <a:p>
            <a:r>
              <a:rPr lang="en-US" sz="2400" dirty="0"/>
              <a:t>Coaxial cable</a:t>
            </a:r>
          </a:p>
          <a:p>
            <a:pPr lvl="1"/>
            <a:r>
              <a:rPr lang="en-US" sz="2000" dirty="0"/>
              <a:t>Audio/TV connectors</a:t>
            </a:r>
          </a:p>
          <a:p>
            <a:pPr lvl="1"/>
            <a:r>
              <a:rPr lang="en-US" sz="2000" dirty="0"/>
              <a:t>More resilient to external disturbances than UTP but more expensive, short distances</a:t>
            </a:r>
          </a:p>
          <a:p>
            <a:pPr lvl="1"/>
            <a:r>
              <a:rPr lang="en-US" sz="2000" dirty="0"/>
              <a:t>Data rates up to hundreds of Mbps</a:t>
            </a:r>
          </a:p>
          <a:p>
            <a:r>
              <a:rPr lang="en-US" sz="2400" dirty="0"/>
              <a:t>Fiber optic cable</a:t>
            </a:r>
          </a:p>
          <a:p>
            <a:pPr lvl="1"/>
            <a:r>
              <a:rPr lang="en-US" sz="2000" dirty="0"/>
              <a:t>Internet backbones</a:t>
            </a:r>
          </a:p>
          <a:p>
            <a:pPr lvl="1"/>
            <a:r>
              <a:rPr lang="en-US" sz="2000" dirty="0"/>
              <a:t>No external disturbance, small and inexpensive</a:t>
            </a:r>
          </a:p>
          <a:p>
            <a:pPr lvl="1"/>
            <a:r>
              <a:rPr lang="en-US" sz="2000" dirty="0"/>
              <a:t>Difficult interconnections, limited curvature</a:t>
            </a:r>
          </a:p>
          <a:p>
            <a:pPr lvl="1"/>
            <a:r>
              <a:rPr lang="en-US" sz="2000" dirty="0"/>
              <a:t>Data rates up to </a:t>
            </a:r>
            <a:r>
              <a:rPr lang="en-US" sz="2000" dirty="0">
                <a:ea typeface="ＭＳ Ｐゴシック" charset="-128"/>
              </a:rPr>
              <a:t>10Gbps</a:t>
            </a:r>
            <a:endParaRPr lang="en-US" sz="2000" dirty="0"/>
          </a:p>
        </p:txBody>
      </p:sp>
      <p:pic>
        <p:nvPicPr>
          <p:cNvPr id="10244" name="Picture 4" descr="http://www.iprobot.net/wp-content/uploads/2010/11/twisted-pair-cable-ut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066800"/>
            <a:ext cx="2555875" cy="112093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www.litramfg.com/wp-content/uploads/2013/09/fiber-optic-cabl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5297557"/>
            <a:ext cx="2336800" cy="143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3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Examples of Capacity-Delay</a:t>
            </a:r>
            <a:endParaRPr lang="en-US" dirty="0"/>
          </a:p>
        </p:txBody>
      </p:sp>
      <p:sp>
        <p:nvSpPr>
          <p:cNvPr id="3" name="Content Placeholder 2"/>
          <p:cNvSpPr>
            <a:spLocks noGrp="1"/>
          </p:cNvSpPr>
          <p:nvPr>
            <p:ph idx="1"/>
          </p:nvPr>
        </p:nvSpPr>
        <p:spPr/>
        <p:txBody>
          <a:bodyPr/>
          <a:lstStyle/>
          <a:p>
            <a:pPr>
              <a:buFont typeface="Wingdings" charset="0"/>
              <a:buChar char="l"/>
              <a:defRPr/>
            </a:pPr>
            <a:r>
              <a:rPr lang="en-US" sz="2400" dirty="0">
                <a:ea typeface="ＭＳ Ｐゴシック" charset="-128"/>
              </a:rPr>
              <a:t>Propagation speed varies on the material, but it is roughly between 0.5 to 0.8 times the speed of light c, i.e., ~ 1.5x10</a:t>
            </a:r>
            <a:r>
              <a:rPr lang="en-US" sz="2400" baseline="30000" dirty="0">
                <a:ea typeface="ＭＳ Ｐゴシック" charset="-128"/>
              </a:rPr>
              <a:t>8</a:t>
            </a:r>
            <a:r>
              <a:rPr lang="en-US" sz="2400" dirty="0">
                <a:ea typeface="ＭＳ Ｐゴシック" charset="-128"/>
              </a:rPr>
              <a:t> </a:t>
            </a:r>
            <a:r>
              <a:rPr lang="en-US" sz="2400" dirty="0" err="1">
                <a:ea typeface="ＭＳ Ｐゴシック" charset="-128"/>
              </a:rPr>
              <a:t>msec</a:t>
            </a:r>
            <a:endParaRPr lang="en-US" sz="2400" dirty="0">
              <a:ea typeface="ＭＳ Ｐゴシック" charset="-128"/>
            </a:endParaRPr>
          </a:p>
          <a:p>
            <a:pPr>
              <a:buFont typeface="Wingdings" charset="0"/>
              <a:buChar char="l"/>
              <a:defRPr/>
            </a:pPr>
            <a:endParaRPr lang="en-US" sz="2400" dirty="0">
              <a:ea typeface="ＭＳ Ｐゴシック" charset="-128"/>
            </a:endParaRPr>
          </a:p>
          <a:p>
            <a:pPr>
              <a:buFont typeface="Wingdings" charset="0"/>
              <a:buChar char="l"/>
              <a:defRPr/>
            </a:pPr>
            <a:r>
              <a:rPr lang="en-US" sz="2400" dirty="0">
                <a:ea typeface="ＭＳ Ｐゴシック" charset="-128"/>
              </a:rPr>
              <a:t>Same city over UTP: </a:t>
            </a:r>
          </a:p>
          <a:p>
            <a:pPr lvl="1">
              <a:buFont typeface="Wingdings" charset="0"/>
              <a:buChar char="l"/>
              <a:defRPr/>
            </a:pPr>
            <a:r>
              <a:rPr lang="en-US" sz="2000" dirty="0">
                <a:ea typeface="ＭＳ Ｐゴシック" charset="-128"/>
              </a:rPr>
              <a:t>Capacity~100Mbps</a:t>
            </a:r>
          </a:p>
          <a:p>
            <a:pPr lvl="1">
              <a:buFont typeface="Wingdings" charset="0"/>
              <a:buChar char="l"/>
              <a:defRPr/>
            </a:pPr>
            <a:r>
              <a:rPr lang="en-US" sz="2000" dirty="0">
                <a:ea typeface="ＭＳ Ｐゴシック" charset="-128"/>
              </a:rPr>
              <a:t>Latency~0.1msec (~15Km)</a:t>
            </a:r>
          </a:p>
          <a:p>
            <a:pPr lvl="1">
              <a:buFont typeface="Wingdings" charset="0"/>
              <a:buChar char="l"/>
              <a:defRPr/>
            </a:pPr>
            <a:r>
              <a:rPr lang="en-US" sz="2000" dirty="0">
                <a:ea typeface="ＭＳ Ｐゴシック" charset="-128"/>
              </a:rPr>
              <a:t>Total bits in link ~ 10,000bits ~ 1.25KBytes</a:t>
            </a:r>
          </a:p>
          <a:p>
            <a:pPr marL="0" indent="0">
              <a:buFont typeface="Wingdings" charset="0"/>
              <a:buNone/>
              <a:defRPr/>
            </a:pPr>
            <a:endParaRPr lang="en-US" sz="2400" dirty="0">
              <a:ea typeface="ＭＳ Ｐゴシック" charset="-128"/>
            </a:endParaRPr>
          </a:p>
          <a:p>
            <a:pPr>
              <a:buFont typeface="Wingdings" charset="0"/>
              <a:buChar char="l"/>
              <a:defRPr/>
            </a:pPr>
            <a:r>
              <a:rPr lang="en-US" sz="2400" dirty="0">
                <a:ea typeface="ＭＳ Ｐゴシック" charset="-128"/>
              </a:rPr>
              <a:t>Cross-country over fiber optic cable:</a:t>
            </a:r>
          </a:p>
          <a:p>
            <a:pPr lvl="1">
              <a:buFont typeface="Wingdings" charset="0"/>
              <a:buChar char="l"/>
              <a:defRPr/>
            </a:pPr>
            <a:r>
              <a:rPr lang="en-US" sz="2000" dirty="0">
                <a:ea typeface="ＭＳ Ｐゴシック" charset="-128"/>
              </a:rPr>
              <a:t>Capacity~10Gbps</a:t>
            </a:r>
          </a:p>
          <a:p>
            <a:pPr lvl="1">
              <a:buFont typeface="Wingdings" charset="0"/>
              <a:buChar char="l"/>
              <a:defRPr/>
            </a:pPr>
            <a:r>
              <a:rPr lang="en-US" sz="2000" dirty="0">
                <a:ea typeface="ＭＳ Ｐゴシック" charset="-128"/>
              </a:rPr>
              <a:t>Latency~10msec (~1500Km)</a:t>
            </a:r>
          </a:p>
          <a:p>
            <a:pPr lvl="1">
              <a:buFont typeface="Wingdings" charset="0"/>
              <a:buChar char="l"/>
              <a:defRPr/>
            </a:pPr>
            <a:r>
              <a:rPr lang="en-US" sz="2000" dirty="0">
                <a:ea typeface="ＭＳ Ｐゴシック" charset="-128"/>
              </a:rPr>
              <a:t>Total bits in link ~ 10</a:t>
            </a:r>
            <a:r>
              <a:rPr lang="en-US" sz="2000" baseline="30000" dirty="0">
                <a:ea typeface="ＭＳ Ｐゴシック" charset="-128"/>
              </a:rPr>
              <a:t>8</a:t>
            </a:r>
            <a:r>
              <a:rPr lang="en-US" sz="2000" dirty="0">
                <a:ea typeface="ＭＳ Ｐゴシック" charset="-128"/>
              </a:rPr>
              <a:t>bits ~ 12.5GBytes</a:t>
            </a:r>
          </a:p>
          <a:p>
            <a:endParaRPr lang="en-US" sz="2400" dirty="0"/>
          </a:p>
        </p:txBody>
      </p:sp>
    </p:spTree>
    <p:extLst>
      <p:ext uri="{BB962C8B-B14F-4D97-AF65-F5344CB8AC3E}">
        <p14:creationId xmlns:p14="http://schemas.microsoft.com/office/powerpoint/2010/main" val="1371173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Submarines Cables</a:t>
            </a:r>
          </a:p>
        </p:txBody>
      </p:sp>
      <p:sp>
        <p:nvSpPr>
          <p:cNvPr id="3" name="Content Placeholder 2"/>
          <p:cNvSpPr>
            <a:spLocks noGrp="1"/>
          </p:cNvSpPr>
          <p:nvPr>
            <p:ph idx="1"/>
          </p:nvPr>
        </p:nvSpPr>
        <p:spPr/>
        <p:txBody>
          <a:bodyPr/>
          <a:lstStyle/>
          <a:p>
            <a:r>
              <a:rPr lang="en-US" sz="2000" dirty="0"/>
              <a:t>More maps at http://www.submarinecablemap.com/</a:t>
            </a:r>
          </a:p>
        </p:txBody>
      </p:sp>
      <p:pic>
        <p:nvPicPr>
          <p:cNvPr id="5" name="Picture 4"/>
          <p:cNvPicPr>
            <a:picLocks noChangeAspect="1"/>
          </p:cNvPicPr>
          <p:nvPr/>
        </p:nvPicPr>
        <p:blipFill>
          <a:blip r:embed="rId2"/>
          <a:stretch>
            <a:fillRect/>
          </a:stretch>
        </p:blipFill>
        <p:spPr>
          <a:xfrm>
            <a:off x="1066800" y="1905000"/>
            <a:ext cx="6785935" cy="4559300"/>
          </a:xfrm>
          <a:prstGeom prst="rect">
            <a:avLst/>
          </a:prstGeom>
        </p:spPr>
      </p:pic>
    </p:spTree>
    <p:extLst>
      <p:ext uri="{BB962C8B-B14F-4D97-AF65-F5344CB8AC3E}">
        <p14:creationId xmlns:p14="http://schemas.microsoft.com/office/powerpoint/2010/main" val="1590823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Submarine cables</a:t>
            </a:r>
          </a:p>
        </p:txBody>
      </p:sp>
      <p:pic>
        <p:nvPicPr>
          <p:cNvPr id="4" name="Picture 3"/>
          <p:cNvPicPr>
            <a:picLocks noChangeAspect="1"/>
          </p:cNvPicPr>
          <p:nvPr/>
        </p:nvPicPr>
        <p:blipFill>
          <a:blip r:embed="rId2"/>
          <a:stretch>
            <a:fillRect/>
          </a:stretch>
        </p:blipFill>
        <p:spPr>
          <a:xfrm>
            <a:off x="1905000" y="1905000"/>
            <a:ext cx="5080000" cy="3810000"/>
          </a:xfrm>
          <a:prstGeom prst="rect">
            <a:avLst/>
          </a:prstGeom>
        </p:spPr>
      </p:pic>
      <p:sp>
        <p:nvSpPr>
          <p:cNvPr id="6" name="TextBox 5"/>
          <p:cNvSpPr txBox="1"/>
          <p:nvPr/>
        </p:nvSpPr>
        <p:spPr>
          <a:xfrm>
            <a:off x="406400" y="6093023"/>
            <a:ext cx="8077200" cy="307777"/>
          </a:xfrm>
          <a:prstGeom prst="rect">
            <a:avLst/>
          </a:prstGeom>
          <a:noFill/>
        </p:spPr>
        <p:txBody>
          <a:bodyPr wrap="square" rtlCol="0">
            <a:spAutoFit/>
          </a:bodyPr>
          <a:lstStyle/>
          <a:p>
            <a:r>
              <a:rPr lang="en-US" sz="1400" dirty="0">
                <a:hlinkClick r:id="rId3"/>
              </a:rPr>
              <a:t>https://www.youtube.com/watch?feature=player_embedded&amp;v=1ex7uTQf4bQ</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98588" y="3124200"/>
            <a:ext cx="1039812" cy="487363"/>
          </a:xfrm>
          <a:prstGeom prst="rect">
            <a:avLst/>
          </a:prstGeom>
          <a:noFill/>
        </p:spPr>
        <p:txBody>
          <a:bodyPr wrap="none">
            <a:spAutoFit/>
          </a:bodyPr>
          <a:lstStyle/>
          <a:p>
            <a:pPr algn="l">
              <a:lnSpc>
                <a:spcPct val="120000"/>
              </a:lnSpc>
              <a:defRPr/>
            </a:pPr>
            <a:r>
              <a:rPr lang="en-US" sz="2200" b="0" dirty="0">
                <a:latin typeface="+mn-lt"/>
                <a:ea typeface="ＭＳ Ｐゴシック" charset="0"/>
                <a:cs typeface="ＭＳ Ｐゴシック" charset="0"/>
              </a:rPr>
              <a:t>time=0</a:t>
            </a:r>
          </a:p>
        </p:txBody>
      </p:sp>
      <p:sp>
        <p:nvSpPr>
          <p:cNvPr id="18434" name="Title 1"/>
          <p:cNvSpPr>
            <a:spLocks noGrp="1"/>
          </p:cNvSpPr>
          <p:nvPr>
            <p:ph type="title"/>
          </p:nvPr>
        </p:nvSpPr>
        <p:spPr>
          <a:xfrm>
            <a:off x="457200" y="198438"/>
            <a:ext cx="8458200" cy="1173162"/>
          </a:xfrm>
        </p:spPr>
        <p:txBody>
          <a:bodyPr/>
          <a:lstStyle/>
          <a:p>
            <a:pPr algn="ctr"/>
            <a:r>
              <a:rPr lang="en-US" altLang="en-US"/>
              <a:t>Packet Delay</a:t>
            </a:r>
            <a:br>
              <a:rPr lang="en-US" altLang="en-US"/>
            </a:br>
            <a:r>
              <a:rPr lang="en-US" altLang="en-US" sz="3600" i="1"/>
              <a:t>Sending a 100B packet from A to B?</a:t>
            </a:r>
          </a:p>
        </p:txBody>
      </p:sp>
      <p:pic>
        <p:nvPicPr>
          <p:cNvPr id="1843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900" y="21463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08700" y="21463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437" name="Straight Connector 6"/>
          <p:cNvCxnSpPr>
            <a:cxnSpLocks noChangeShapeType="1"/>
            <a:stCxn id="18435" idx="3"/>
            <a:endCxn id="18436" idx="1"/>
          </p:cNvCxnSpPr>
          <p:nvPr/>
        </p:nvCxnSpPr>
        <p:spPr bwMode="auto">
          <a:xfrm>
            <a:off x="3276600" y="2590800"/>
            <a:ext cx="28321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8438" name="TextBox 1"/>
          <p:cNvSpPr txBox="1">
            <a:spLocks noChangeArrowheads="1"/>
          </p:cNvSpPr>
          <p:nvPr/>
        </p:nvSpPr>
        <p:spPr bwMode="auto">
          <a:xfrm>
            <a:off x="2632075" y="1765300"/>
            <a:ext cx="428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t>A</a:t>
            </a:r>
          </a:p>
        </p:txBody>
      </p:sp>
      <p:sp>
        <p:nvSpPr>
          <p:cNvPr id="18439" name="TextBox 12"/>
          <p:cNvSpPr txBox="1">
            <a:spLocks noChangeArrowheads="1"/>
          </p:cNvSpPr>
          <p:nvPr/>
        </p:nvSpPr>
        <p:spPr bwMode="auto">
          <a:xfrm>
            <a:off x="6318250" y="1765300"/>
            <a:ext cx="400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t>B</a:t>
            </a:r>
          </a:p>
        </p:txBody>
      </p:sp>
      <p:sp>
        <p:nvSpPr>
          <p:cNvPr id="11" name="AutoShape 17"/>
          <p:cNvSpPr>
            <a:spLocks noChangeArrowheads="1"/>
          </p:cNvSpPr>
          <p:nvPr/>
        </p:nvSpPr>
        <p:spPr bwMode="auto">
          <a:xfrm rot="5400000">
            <a:off x="3990181" y="2161382"/>
            <a:ext cx="1392237" cy="3886200"/>
          </a:xfrm>
          <a:prstGeom prst="parallelogram">
            <a:avLst>
              <a:gd name="adj" fmla="val 25000"/>
            </a:avLst>
          </a:prstGeom>
          <a:solidFill>
            <a:srgbClr val="CCFFFF"/>
          </a:solidFill>
          <a:ln w="12700">
            <a:solidFill>
              <a:schemeClr val="tx1"/>
            </a:solidFill>
            <a:miter lim="800000"/>
            <a:headEnd/>
            <a:tailEnd/>
          </a:ln>
        </p:spPr>
        <p:txBody>
          <a:bodyPr rot="10800000" vert="eaVert" wrap="none" lIns="182824" tIns="0" rIns="91405" bIns="45705"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1400" b="0">
                <a:latin typeface="Arial" panose="020B0604020202020204" pitchFamily="34" charset="0"/>
                <a:ea typeface="PMingLiU" panose="02020500000000000000" pitchFamily="18" charset="-120"/>
              </a:rPr>
              <a:t>100Byte packet</a:t>
            </a:r>
          </a:p>
        </p:txBody>
      </p:sp>
      <p:grpSp>
        <p:nvGrpSpPr>
          <p:cNvPr id="34" name="Group 33"/>
          <p:cNvGrpSpPr>
            <a:grpSpLocks/>
          </p:cNvGrpSpPr>
          <p:nvPr/>
        </p:nvGrpSpPr>
        <p:grpSpPr bwMode="auto">
          <a:xfrm>
            <a:off x="2743200" y="3048000"/>
            <a:ext cx="3886200" cy="3508375"/>
            <a:chOff x="2743200" y="3048000"/>
            <a:chExt cx="3886200" cy="3508375"/>
          </a:xfrm>
        </p:grpSpPr>
        <p:sp>
          <p:nvSpPr>
            <p:cNvPr id="18460" name="Line 18"/>
            <p:cNvSpPr>
              <a:spLocks noChangeShapeType="1"/>
            </p:cNvSpPr>
            <p:nvPr/>
          </p:nvSpPr>
          <p:spPr bwMode="auto">
            <a:xfrm>
              <a:off x="2743200" y="3048000"/>
              <a:ext cx="0" cy="3508375"/>
            </a:xfrm>
            <a:prstGeom prst="line">
              <a:avLst/>
            </a:prstGeom>
            <a:noFill/>
            <a:ln w="38100">
              <a:solidFill>
                <a:srgbClr val="000090"/>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18461" name="Line 18"/>
            <p:cNvSpPr>
              <a:spLocks noChangeShapeType="1"/>
            </p:cNvSpPr>
            <p:nvPr/>
          </p:nvSpPr>
          <p:spPr bwMode="auto">
            <a:xfrm>
              <a:off x="6629400" y="3048000"/>
              <a:ext cx="0" cy="3508375"/>
            </a:xfrm>
            <a:prstGeom prst="line">
              <a:avLst/>
            </a:prstGeom>
            <a:noFill/>
            <a:ln w="38100">
              <a:solidFill>
                <a:srgbClr val="000090"/>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 name="TextBox 2"/>
            <p:cNvSpPr txBox="1"/>
            <p:nvPr/>
          </p:nvSpPr>
          <p:spPr>
            <a:xfrm>
              <a:off x="3998913" y="5386388"/>
              <a:ext cx="801687" cy="431800"/>
            </a:xfrm>
            <a:prstGeom prst="rect">
              <a:avLst/>
            </a:prstGeom>
            <a:noFill/>
            <a:ln>
              <a:noFill/>
            </a:ln>
          </p:spPr>
          <p:txBody>
            <a:bodyPr wrap="none">
              <a:spAutoFit/>
            </a:bodyPr>
            <a:lstStyle/>
            <a:p>
              <a:pPr algn="ctr">
                <a:defRPr/>
              </a:pPr>
              <a:r>
                <a:rPr lang="en-US" sz="2200" b="0" dirty="0">
                  <a:solidFill>
                    <a:srgbClr val="000090"/>
                  </a:solidFill>
                  <a:latin typeface="+mn-lt"/>
                  <a:ea typeface="ＭＳ Ｐゴシック" charset="0"/>
                  <a:cs typeface="ＭＳ Ｐゴシック" charset="0"/>
                </a:rPr>
                <a:t>Time</a:t>
              </a:r>
            </a:p>
          </p:txBody>
        </p:sp>
        <p:cxnSp>
          <p:nvCxnSpPr>
            <p:cNvPr id="18463" name="Straight Arrow Connector 4"/>
            <p:cNvCxnSpPr>
              <a:cxnSpLocks noChangeShapeType="1"/>
            </p:cNvCxnSpPr>
            <p:nvPr/>
          </p:nvCxnSpPr>
          <p:spPr bwMode="auto">
            <a:xfrm>
              <a:off x="4439819" y="5867400"/>
              <a:ext cx="0" cy="609600"/>
            </a:xfrm>
            <a:prstGeom prst="straightConnector1">
              <a:avLst/>
            </a:prstGeom>
            <a:noFill/>
            <a:ln w="9525">
              <a:solidFill>
                <a:srgbClr val="000090"/>
              </a:solidFill>
              <a:round/>
              <a:headEnd/>
              <a:tailEnd type="arrow" w="med" len="med"/>
            </a:ln>
            <a:extLst>
              <a:ext uri="{909E8E84-426E-40DD-AFC4-6F175D3DCCD1}">
                <a14:hiddenFill xmlns:a14="http://schemas.microsoft.com/office/drawing/2010/main">
                  <a:noFill/>
                </a14:hiddenFill>
              </a:ext>
            </a:extLst>
          </p:spPr>
        </p:cxnSp>
      </p:grpSp>
      <p:sp>
        <p:nvSpPr>
          <p:cNvPr id="22" name="TextBox 21"/>
          <p:cNvSpPr txBox="1"/>
          <p:nvPr/>
        </p:nvSpPr>
        <p:spPr>
          <a:xfrm>
            <a:off x="3810000" y="2057400"/>
            <a:ext cx="1720850" cy="487363"/>
          </a:xfrm>
          <a:prstGeom prst="rect">
            <a:avLst/>
          </a:prstGeom>
          <a:noFill/>
        </p:spPr>
        <p:txBody>
          <a:bodyPr wrap="none">
            <a:spAutoFit/>
          </a:bodyPr>
          <a:lstStyle/>
          <a:p>
            <a:pPr algn="l">
              <a:lnSpc>
                <a:spcPct val="120000"/>
              </a:lnSpc>
              <a:defRPr/>
            </a:pPr>
            <a:r>
              <a:rPr lang="en-US" sz="2200" b="0" dirty="0">
                <a:latin typeface="+mn-lt"/>
                <a:ea typeface="ＭＳ Ｐゴシック" charset="0"/>
                <a:cs typeface="ＭＳ Ｐゴシック" charset="0"/>
              </a:rPr>
              <a:t>1Mbps, 1ms </a:t>
            </a:r>
          </a:p>
        </p:txBody>
      </p:sp>
      <p:sp>
        <p:nvSpPr>
          <p:cNvPr id="32" name="Line 14"/>
          <p:cNvSpPr>
            <a:spLocks noChangeShapeType="1"/>
          </p:cNvSpPr>
          <p:nvPr/>
        </p:nvSpPr>
        <p:spPr bwMode="auto">
          <a:xfrm>
            <a:off x="2743200" y="3429000"/>
            <a:ext cx="3886200" cy="3476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274731" tIns="45786" rIns="91570" bIns="228943" anchor="ctr"/>
          <a:lstStyle/>
          <a:p>
            <a:endParaRPr lang="en-US"/>
          </a:p>
        </p:txBody>
      </p:sp>
      <p:grpSp>
        <p:nvGrpSpPr>
          <p:cNvPr id="31" name="Group 30"/>
          <p:cNvGrpSpPr>
            <a:grpSpLocks/>
          </p:cNvGrpSpPr>
          <p:nvPr/>
        </p:nvGrpSpPr>
        <p:grpSpPr bwMode="auto">
          <a:xfrm>
            <a:off x="304800" y="3200400"/>
            <a:ext cx="2438400" cy="914400"/>
            <a:chOff x="304800" y="3200400"/>
            <a:chExt cx="2438400" cy="914400"/>
          </a:xfrm>
        </p:grpSpPr>
        <p:sp>
          <p:nvSpPr>
            <p:cNvPr id="18458" name="Rounded Rectangle 18"/>
            <p:cNvSpPr>
              <a:spLocks noChangeArrowheads="1"/>
            </p:cNvSpPr>
            <p:nvPr/>
          </p:nvSpPr>
          <p:spPr bwMode="auto">
            <a:xfrm>
              <a:off x="304800" y="3200400"/>
              <a:ext cx="2057400" cy="9144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rgbClr val="002060"/>
                  </a:solidFill>
                  <a:latin typeface="Arial" panose="020B0604020202020204" pitchFamily="34" charset="0"/>
                  <a:cs typeface="Arial" panose="020B0604020202020204" pitchFamily="34" charset="0"/>
                </a:rPr>
                <a:t>Time to transmit </a:t>
              </a:r>
              <a:br>
                <a:rPr lang="en-US" altLang="en-US" b="0" dirty="0">
                  <a:solidFill>
                    <a:srgbClr val="002060"/>
                  </a:solidFill>
                  <a:latin typeface="Arial" panose="020B0604020202020204" pitchFamily="34" charset="0"/>
                  <a:cs typeface="Arial" panose="020B0604020202020204" pitchFamily="34" charset="0"/>
                </a:rPr>
              </a:br>
              <a:r>
                <a:rPr lang="en-US" altLang="en-US" b="0" dirty="0">
                  <a:solidFill>
                    <a:srgbClr val="002060"/>
                  </a:solidFill>
                  <a:latin typeface="Arial" panose="020B0604020202020204" pitchFamily="34" charset="0"/>
                  <a:cs typeface="Arial" panose="020B0604020202020204" pitchFamily="34" charset="0"/>
                </a:rPr>
                <a:t>one bit = 1/10</a:t>
              </a:r>
              <a:r>
                <a:rPr lang="en-US" altLang="en-US" b="0" baseline="30000" dirty="0">
                  <a:solidFill>
                    <a:srgbClr val="002060"/>
                  </a:solidFill>
                  <a:latin typeface="Arial" panose="020B0604020202020204" pitchFamily="34" charset="0"/>
                  <a:cs typeface="Arial" panose="020B0604020202020204" pitchFamily="34" charset="0"/>
                </a:rPr>
                <a:t>6</a:t>
              </a:r>
              <a:r>
                <a:rPr lang="en-US" altLang="en-US" b="0" dirty="0">
                  <a:solidFill>
                    <a:srgbClr val="002060"/>
                  </a:solidFill>
                  <a:latin typeface="Arial" panose="020B0604020202020204" pitchFamily="34" charset="0"/>
                  <a:cs typeface="Arial" panose="020B0604020202020204" pitchFamily="34" charset="0"/>
                </a:rPr>
                <a:t>s</a:t>
              </a:r>
            </a:p>
          </p:txBody>
        </p:sp>
        <p:cxnSp>
          <p:nvCxnSpPr>
            <p:cNvPr id="18459" name="Straight Arrow Connector 26"/>
            <p:cNvCxnSpPr>
              <a:cxnSpLocks noChangeShapeType="1"/>
            </p:cNvCxnSpPr>
            <p:nvPr/>
          </p:nvCxnSpPr>
          <p:spPr bwMode="auto">
            <a:xfrm>
              <a:off x="2362200" y="3429000"/>
              <a:ext cx="3810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37" name="Group 36"/>
          <p:cNvGrpSpPr>
            <a:grpSpLocks/>
          </p:cNvGrpSpPr>
          <p:nvPr/>
        </p:nvGrpSpPr>
        <p:grpSpPr bwMode="auto">
          <a:xfrm>
            <a:off x="0" y="3429000"/>
            <a:ext cx="2743200" cy="1219200"/>
            <a:chOff x="0" y="3581400"/>
            <a:chExt cx="2743200" cy="1219200"/>
          </a:xfrm>
        </p:grpSpPr>
        <p:sp>
          <p:nvSpPr>
            <p:cNvPr id="18456" name="Rounded Rectangle 32"/>
            <p:cNvSpPr>
              <a:spLocks noChangeArrowheads="1"/>
            </p:cNvSpPr>
            <p:nvPr/>
          </p:nvSpPr>
          <p:spPr bwMode="auto">
            <a:xfrm>
              <a:off x="0" y="3886200"/>
              <a:ext cx="2438400" cy="9144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chemeClr val="tx2"/>
                  </a:solidFill>
                  <a:latin typeface="Arial" panose="020B0604020202020204" pitchFamily="34" charset="0"/>
                  <a:cs typeface="Arial" panose="020B0604020202020204" pitchFamily="34" charset="0"/>
                </a:rPr>
                <a:t>Time to transmit </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800 bits=800x1/10</a:t>
              </a:r>
              <a:r>
                <a:rPr lang="en-US" altLang="en-US" b="0" baseline="30000" dirty="0">
                  <a:solidFill>
                    <a:schemeClr val="tx2"/>
                  </a:solidFill>
                  <a:latin typeface="Arial" panose="020B0604020202020204" pitchFamily="34" charset="0"/>
                  <a:cs typeface="Arial" panose="020B0604020202020204" pitchFamily="34" charset="0"/>
                </a:rPr>
                <a:t>6</a:t>
              </a:r>
              <a:r>
                <a:rPr lang="en-US" altLang="en-US" b="0" dirty="0">
                  <a:solidFill>
                    <a:schemeClr val="tx2"/>
                  </a:solidFill>
                  <a:latin typeface="Arial" panose="020B0604020202020204" pitchFamily="34" charset="0"/>
                  <a:cs typeface="Arial" panose="020B0604020202020204" pitchFamily="34" charset="0"/>
                </a:rPr>
                <a:t>s</a:t>
              </a:r>
            </a:p>
          </p:txBody>
        </p:sp>
        <p:sp>
          <p:nvSpPr>
            <p:cNvPr id="18457" name="Left Brace 25"/>
            <p:cNvSpPr>
              <a:spLocks/>
            </p:cNvSpPr>
            <p:nvPr/>
          </p:nvSpPr>
          <p:spPr bwMode="auto">
            <a:xfrm>
              <a:off x="2362200" y="3581400"/>
              <a:ext cx="381000" cy="990600"/>
            </a:xfrm>
            <a:prstGeom prst="leftBrace">
              <a:avLst>
                <a:gd name="adj1" fmla="val 833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grpSp>
        <p:nvGrpSpPr>
          <p:cNvPr id="36" name="Group 35"/>
          <p:cNvGrpSpPr>
            <a:grpSpLocks/>
          </p:cNvGrpSpPr>
          <p:nvPr/>
        </p:nvGrpSpPr>
        <p:grpSpPr bwMode="auto">
          <a:xfrm>
            <a:off x="3810000" y="3276600"/>
            <a:ext cx="5257800" cy="1295400"/>
            <a:chOff x="3810000" y="3276600"/>
            <a:chExt cx="5257800" cy="1295400"/>
          </a:xfrm>
        </p:grpSpPr>
        <p:sp>
          <p:nvSpPr>
            <p:cNvPr id="18453" name="Rounded Rectangle 29"/>
            <p:cNvSpPr>
              <a:spLocks noChangeArrowheads="1"/>
            </p:cNvSpPr>
            <p:nvPr/>
          </p:nvSpPr>
          <p:spPr bwMode="auto">
            <a:xfrm>
              <a:off x="6934200" y="3276600"/>
              <a:ext cx="2133600" cy="12954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chemeClr val="tx2"/>
                  </a:solidFill>
                  <a:latin typeface="Arial" panose="020B0604020202020204" pitchFamily="34" charset="0"/>
                  <a:cs typeface="Arial" panose="020B0604020202020204" pitchFamily="34" charset="0"/>
                </a:rPr>
                <a:t>Time when that</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 bit reaches B</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 = 1/10</a:t>
              </a:r>
              <a:r>
                <a:rPr lang="en-US" altLang="en-US" b="0" baseline="30000" dirty="0">
                  <a:solidFill>
                    <a:schemeClr val="tx2"/>
                  </a:solidFill>
                  <a:latin typeface="Arial" panose="020B0604020202020204" pitchFamily="34" charset="0"/>
                  <a:cs typeface="Arial" panose="020B0604020202020204" pitchFamily="34" charset="0"/>
                </a:rPr>
                <a:t>6</a:t>
              </a:r>
              <a:r>
                <a:rPr lang="en-US" altLang="en-US" b="0" dirty="0">
                  <a:solidFill>
                    <a:schemeClr val="tx2"/>
                  </a:solidFill>
                  <a:latin typeface="Arial" panose="020B0604020202020204" pitchFamily="34" charset="0"/>
                  <a:cs typeface="Arial" panose="020B0604020202020204" pitchFamily="34" charset="0"/>
                </a:rPr>
                <a:t>+1/10</a:t>
              </a:r>
              <a:r>
                <a:rPr lang="en-US" altLang="en-US" b="0" baseline="30000" dirty="0">
                  <a:solidFill>
                    <a:schemeClr val="tx2"/>
                  </a:solidFill>
                  <a:latin typeface="Arial" panose="020B0604020202020204" pitchFamily="34" charset="0"/>
                  <a:cs typeface="Arial" panose="020B0604020202020204" pitchFamily="34" charset="0"/>
                </a:rPr>
                <a:t>3</a:t>
              </a:r>
              <a:r>
                <a:rPr lang="en-US" altLang="en-US" b="0" dirty="0">
                  <a:solidFill>
                    <a:schemeClr val="tx2"/>
                  </a:solidFill>
                  <a:latin typeface="Arial" panose="020B0604020202020204" pitchFamily="34" charset="0"/>
                  <a:cs typeface="Arial" panose="020B0604020202020204" pitchFamily="34" charset="0"/>
                </a:rPr>
                <a:t>s</a:t>
              </a:r>
            </a:p>
          </p:txBody>
        </p:sp>
        <p:sp>
          <p:nvSpPr>
            <p:cNvPr id="18454" name="Right Brace 23"/>
            <p:cNvSpPr>
              <a:spLocks/>
            </p:cNvSpPr>
            <p:nvPr/>
          </p:nvSpPr>
          <p:spPr bwMode="auto">
            <a:xfrm>
              <a:off x="6705600" y="3352800"/>
              <a:ext cx="152400" cy="381000"/>
            </a:xfrm>
            <a:prstGeom prst="righ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18455" name="Straight Connector 28"/>
            <p:cNvCxnSpPr>
              <a:cxnSpLocks noChangeShapeType="1"/>
            </p:cNvCxnSpPr>
            <p:nvPr/>
          </p:nvCxnSpPr>
          <p:spPr bwMode="auto">
            <a:xfrm flipH="1">
              <a:off x="3810000" y="3352800"/>
              <a:ext cx="2819400" cy="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grpSp>
      <p:grpSp>
        <p:nvGrpSpPr>
          <p:cNvPr id="40" name="Group 39"/>
          <p:cNvGrpSpPr>
            <a:grpSpLocks/>
          </p:cNvGrpSpPr>
          <p:nvPr/>
        </p:nvGrpSpPr>
        <p:grpSpPr bwMode="auto">
          <a:xfrm>
            <a:off x="6629400" y="4724400"/>
            <a:ext cx="2514600" cy="1676400"/>
            <a:chOff x="6629400" y="4724400"/>
            <a:chExt cx="2514600" cy="1676400"/>
          </a:xfrm>
        </p:grpSpPr>
        <p:sp>
          <p:nvSpPr>
            <p:cNvPr id="18451" name="Rounded Rectangle 34"/>
            <p:cNvSpPr>
              <a:spLocks noChangeArrowheads="1"/>
            </p:cNvSpPr>
            <p:nvPr/>
          </p:nvSpPr>
          <p:spPr bwMode="auto">
            <a:xfrm>
              <a:off x="6934200" y="4724400"/>
              <a:ext cx="2209800" cy="16764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chemeClr val="tx2"/>
                  </a:solidFill>
                  <a:latin typeface="Arial" panose="020B0604020202020204" pitchFamily="34" charset="0"/>
                  <a:cs typeface="Arial" panose="020B0604020202020204" pitchFamily="34" charset="0"/>
                </a:rPr>
                <a:t>The last bit </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reaches B at </a:t>
              </a:r>
            </a:p>
            <a:p>
              <a:pPr algn="ctr" eaLnBrk="1" hangingPunct="1"/>
              <a:r>
                <a:rPr lang="en-US" altLang="en-US" b="0" dirty="0">
                  <a:solidFill>
                    <a:schemeClr val="tx2"/>
                  </a:solidFill>
                  <a:latin typeface="Arial" panose="020B0604020202020204" pitchFamily="34" charset="0"/>
                  <a:cs typeface="Arial" panose="020B0604020202020204" pitchFamily="34" charset="0"/>
                </a:rPr>
                <a:t>(800x1/10</a:t>
              </a:r>
              <a:r>
                <a:rPr lang="en-US" altLang="en-US" b="0" baseline="30000" dirty="0">
                  <a:solidFill>
                    <a:schemeClr val="tx2"/>
                  </a:solidFill>
                  <a:latin typeface="Arial" panose="020B0604020202020204" pitchFamily="34" charset="0"/>
                  <a:cs typeface="Arial" panose="020B0604020202020204" pitchFamily="34" charset="0"/>
                </a:rPr>
                <a:t>6</a:t>
              </a:r>
              <a:r>
                <a:rPr lang="en-US" altLang="en-US" b="0" dirty="0">
                  <a:solidFill>
                    <a:schemeClr val="tx2"/>
                  </a:solidFill>
                  <a:latin typeface="Arial" panose="020B0604020202020204" pitchFamily="34" charset="0"/>
                  <a:cs typeface="Arial" panose="020B0604020202020204" pitchFamily="34" charset="0"/>
                </a:rPr>
                <a:t>)+1/10</a:t>
              </a:r>
              <a:r>
                <a:rPr lang="en-US" altLang="en-US" b="0" baseline="30000" dirty="0">
                  <a:solidFill>
                    <a:schemeClr val="tx2"/>
                  </a:solidFill>
                  <a:latin typeface="Arial" panose="020B0604020202020204" pitchFamily="34" charset="0"/>
                  <a:cs typeface="Arial" panose="020B0604020202020204" pitchFamily="34" charset="0"/>
                </a:rPr>
                <a:t>3</a:t>
              </a:r>
              <a:r>
                <a:rPr lang="en-US" altLang="en-US" b="0" dirty="0">
                  <a:solidFill>
                    <a:schemeClr val="tx2"/>
                  </a:solidFill>
                  <a:latin typeface="Arial" panose="020B0604020202020204" pitchFamily="34" charset="0"/>
                  <a:cs typeface="Arial" panose="020B0604020202020204" pitchFamily="34" charset="0"/>
                </a:rPr>
                <a:t>s</a:t>
              </a:r>
            </a:p>
            <a:p>
              <a:pPr algn="ctr" eaLnBrk="1" hangingPunct="1"/>
              <a:r>
                <a:rPr lang="en-US" altLang="en-US" b="0" dirty="0">
                  <a:solidFill>
                    <a:schemeClr val="tx2"/>
                  </a:solidFill>
                  <a:latin typeface="Arial" panose="020B0604020202020204" pitchFamily="34" charset="0"/>
                  <a:cs typeface="Arial" panose="020B0604020202020204" pitchFamily="34" charset="0"/>
                </a:rPr>
                <a:t>= 1.8ms</a:t>
              </a:r>
            </a:p>
          </p:txBody>
        </p:sp>
        <p:cxnSp>
          <p:nvCxnSpPr>
            <p:cNvPr id="18452" name="Straight Arrow Connector 38"/>
            <p:cNvCxnSpPr>
              <a:cxnSpLocks noChangeShapeType="1"/>
            </p:cNvCxnSpPr>
            <p:nvPr/>
          </p:nvCxnSpPr>
          <p:spPr bwMode="auto">
            <a:xfrm>
              <a:off x="6629400" y="4800600"/>
              <a:ext cx="3810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46" name="Rounded Rectangle 45"/>
          <p:cNvSpPr>
            <a:spLocks noChangeArrowheads="1"/>
          </p:cNvSpPr>
          <p:nvPr/>
        </p:nvSpPr>
        <p:spPr bwMode="auto">
          <a:xfrm>
            <a:off x="700088" y="5334000"/>
            <a:ext cx="7834312" cy="1143000"/>
          </a:xfrm>
          <a:prstGeom prst="roundRect">
            <a:avLst>
              <a:gd name="adj" fmla="val 16667"/>
            </a:avLst>
          </a:prstGeom>
          <a:solidFill>
            <a:srgbClr val="FF000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200">
                <a:solidFill>
                  <a:schemeClr val="bg1"/>
                </a:solidFill>
                <a:latin typeface="Arial" panose="020B0604020202020204" pitchFamily="34" charset="0"/>
                <a:cs typeface="Arial" panose="020B0604020202020204" pitchFamily="34" charset="0"/>
              </a:rPr>
              <a:t>Packet Delay = Transmission Delay + Propagation Delay</a:t>
            </a:r>
          </a:p>
        </p:txBody>
      </p:sp>
      <p:sp>
        <p:nvSpPr>
          <p:cNvPr id="48" name="Rounded Rectangle 47"/>
          <p:cNvSpPr>
            <a:spLocks noChangeArrowheads="1"/>
          </p:cNvSpPr>
          <p:nvPr/>
        </p:nvSpPr>
        <p:spPr bwMode="auto">
          <a:xfrm>
            <a:off x="700088" y="5334000"/>
            <a:ext cx="7834312" cy="1143000"/>
          </a:xfrm>
          <a:prstGeom prst="roundRect">
            <a:avLst>
              <a:gd name="adj" fmla="val 16667"/>
            </a:avLst>
          </a:prstGeom>
          <a:solidFill>
            <a:srgbClr val="FF000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200" dirty="0">
                <a:solidFill>
                  <a:schemeClr val="bg1"/>
                </a:solidFill>
                <a:latin typeface="Arial" panose="020B0604020202020204" pitchFamily="34" charset="0"/>
                <a:cs typeface="Arial" panose="020B0604020202020204" pitchFamily="34" charset="0"/>
              </a:rPr>
              <a:t>Packet Delay = </a:t>
            </a:r>
          </a:p>
          <a:p>
            <a:pPr algn="ctr" eaLnBrk="1" hangingPunct="1"/>
            <a:r>
              <a:rPr lang="en-US" altLang="en-US" sz="2200" dirty="0">
                <a:solidFill>
                  <a:schemeClr val="bg1"/>
                </a:solidFill>
                <a:latin typeface="Arial" panose="020B0604020202020204" pitchFamily="34" charset="0"/>
                <a:cs typeface="Arial" panose="020B0604020202020204" pitchFamily="34" charset="0"/>
              </a:rPr>
              <a:t>(Packet Size ÷ Link Capacity) + Link Latency</a:t>
            </a:r>
          </a:p>
        </p:txBody>
      </p:sp>
      <p:cxnSp>
        <p:nvCxnSpPr>
          <p:cNvPr id="50" name="Straight Arrow Connector 49"/>
          <p:cNvCxnSpPr>
            <a:cxnSpLocks noChangeShapeType="1"/>
          </p:cNvCxnSpPr>
          <p:nvPr/>
        </p:nvCxnSpPr>
        <p:spPr bwMode="auto">
          <a:xfrm>
            <a:off x="2362200" y="3429000"/>
            <a:ext cx="3810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29704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22" presetClass="entr" presetSubtype="1" fill="hold" grpId="0" nodeType="withEffect">
                                  <p:stCondLst>
                                    <p:cond delay="10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31"/>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3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40"/>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6"/>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1" grpId="0" animBg="1"/>
      <p:bldP spid="22" grpId="0"/>
      <p:bldP spid="32" grpId="0" animBg="1"/>
      <p:bldP spid="46" grpId="0" animBg="1"/>
      <p:bldP spid="4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198438"/>
            <a:ext cx="8458200" cy="1173162"/>
          </a:xfrm>
        </p:spPr>
        <p:txBody>
          <a:bodyPr/>
          <a:lstStyle/>
          <a:p>
            <a:pPr algn="ctr"/>
            <a:r>
              <a:rPr lang="en-US" altLang="en-US"/>
              <a:t>Packet Delay</a:t>
            </a:r>
            <a:br>
              <a:rPr lang="en-US" altLang="en-US"/>
            </a:br>
            <a:r>
              <a:rPr lang="en-US" altLang="en-US" sz="3600" i="1"/>
              <a:t>Sending a 100B packet from A to B?</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900" y="21463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08700" y="21463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460" name="Straight Connector 6"/>
          <p:cNvCxnSpPr>
            <a:cxnSpLocks noChangeShapeType="1"/>
            <a:stCxn id="19458" idx="3"/>
            <a:endCxn id="19459" idx="1"/>
          </p:cNvCxnSpPr>
          <p:nvPr/>
        </p:nvCxnSpPr>
        <p:spPr bwMode="auto">
          <a:xfrm>
            <a:off x="3276600" y="2590800"/>
            <a:ext cx="28321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9461" name="TextBox 1"/>
          <p:cNvSpPr txBox="1">
            <a:spLocks noChangeArrowheads="1"/>
          </p:cNvSpPr>
          <p:nvPr/>
        </p:nvSpPr>
        <p:spPr bwMode="auto">
          <a:xfrm>
            <a:off x="2632075" y="1765300"/>
            <a:ext cx="428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t>A</a:t>
            </a:r>
          </a:p>
        </p:txBody>
      </p:sp>
      <p:sp>
        <p:nvSpPr>
          <p:cNvPr id="19462" name="TextBox 12"/>
          <p:cNvSpPr txBox="1">
            <a:spLocks noChangeArrowheads="1"/>
          </p:cNvSpPr>
          <p:nvPr/>
        </p:nvSpPr>
        <p:spPr bwMode="auto">
          <a:xfrm>
            <a:off x="6318250" y="1765300"/>
            <a:ext cx="400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t>B</a:t>
            </a:r>
          </a:p>
        </p:txBody>
      </p:sp>
      <p:sp>
        <p:nvSpPr>
          <p:cNvPr id="11" name="AutoShape 17"/>
          <p:cNvSpPr>
            <a:spLocks noChangeArrowheads="1"/>
          </p:cNvSpPr>
          <p:nvPr/>
        </p:nvSpPr>
        <p:spPr bwMode="auto">
          <a:xfrm rot="5400000">
            <a:off x="3990181" y="2182019"/>
            <a:ext cx="1392238" cy="3886200"/>
          </a:xfrm>
          <a:prstGeom prst="parallelogram">
            <a:avLst>
              <a:gd name="adj" fmla="val 25000"/>
            </a:avLst>
          </a:prstGeom>
          <a:solidFill>
            <a:srgbClr val="CCFFFF"/>
          </a:solidFill>
          <a:ln w="12700">
            <a:solidFill>
              <a:schemeClr val="tx1"/>
            </a:solidFill>
            <a:miter lim="800000"/>
            <a:headEnd/>
            <a:tailEnd/>
          </a:ln>
        </p:spPr>
        <p:txBody>
          <a:bodyPr rot="10800000" vert="eaVert" wrap="none" lIns="182824" tIns="0" rIns="91405" bIns="45705"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1400" b="0">
                <a:latin typeface="Arial" panose="020B0604020202020204" pitchFamily="34" charset="0"/>
                <a:ea typeface="PMingLiU" panose="02020500000000000000" pitchFamily="18" charset="-120"/>
              </a:rPr>
              <a:t>100Byte packet</a:t>
            </a:r>
          </a:p>
        </p:txBody>
      </p:sp>
      <p:grpSp>
        <p:nvGrpSpPr>
          <p:cNvPr id="19464" name="Group 33"/>
          <p:cNvGrpSpPr>
            <a:grpSpLocks/>
          </p:cNvGrpSpPr>
          <p:nvPr/>
        </p:nvGrpSpPr>
        <p:grpSpPr bwMode="auto">
          <a:xfrm>
            <a:off x="2743200" y="3048000"/>
            <a:ext cx="3886200" cy="3508375"/>
            <a:chOff x="2743200" y="3048000"/>
            <a:chExt cx="3886200" cy="3508375"/>
          </a:xfrm>
        </p:grpSpPr>
        <p:sp>
          <p:nvSpPr>
            <p:cNvPr id="19480" name="Line 18"/>
            <p:cNvSpPr>
              <a:spLocks noChangeShapeType="1"/>
            </p:cNvSpPr>
            <p:nvPr/>
          </p:nvSpPr>
          <p:spPr bwMode="auto">
            <a:xfrm>
              <a:off x="2743200" y="3048000"/>
              <a:ext cx="0" cy="3508375"/>
            </a:xfrm>
            <a:prstGeom prst="line">
              <a:avLst/>
            </a:prstGeom>
            <a:noFill/>
            <a:ln w="38100">
              <a:solidFill>
                <a:srgbClr val="000090"/>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19481" name="Line 18"/>
            <p:cNvSpPr>
              <a:spLocks noChangeShapeType="1"/>
            </p:cNvSpPr>
            <p:nvPr/>
          </p:nvSpPr>
          <p:spPr bwMode="auto">
            <a:xfrm>
              <a:off x="6629400" y="3048000"/>
              <a:ext cx="0" cy="3508375"/>
            </a:xfrm>
            <a:prstGeom prst="line">
              <a:avLst/>
            </a:prstGeom>
            <a:noFill/>
            <a:ln w="38100">
              <a:solidFill>
                <a:srgbClr val="000090"/>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 name="TextBox 2"/>
            <p:cNvSpPr txBox="1"/>
            <p:nvPr/>
          </p:nvSpPr>
          <p:spPr>
            <a:xfrm>
              <a:off x="3998913" y="5386388"/>
              <a:ext cx="801687" cy="431800"/>
            </a:xfrm>
            <a:prstGeom prst="rect">
              <a:avLst/>
            </a:prstGeom>
            <a:noFill/>
            <a:ln>
              <a:noFill/>
            </a:ln>
          </p:spPr>
          <p:txBody>
            <a:bodyPr wrap="none">
              <a:spAutoFit/>
            </a:bodyPr>
            <a:lstStyle/>
            <a:p>
              <a:pPr algn="ctr">
                <a:defRPr/>
              </a:pPr>
              <a:r>
                <a:rPr lang="en-US" sz="2200" b="0" dirty="0">
                  <a:solidFill>
                    <a:srgbClr val="000090"/>
                  </a:solidFill>
                  <a:latin typeface="+mn-lt"/>
                  <a:ea typeface="ＭＳ Ｐゴシック" charset="0"/>
                  <a:cs typeface="ＭＳ Ｐゴシック" charset="0"/>
                </a:rPr>
                <a:t>Time</a:t>
              </a:r>
            </a:p>
          </p:txBody>
        </p:sp>
        <p:cxnSp>
          <p:nvCxnSpPr>
            <p:cNvPr id="19483" name="Straight Arrow Connector 4"/>
            <p:cNvCxnSpPr>
              <a:cxnSpLocks noChangeShapeType="1"/>
            </p:cNvCxnSpPr>
            <p:nvPr/>
          </p:nvCxnSpPr>
          <p:spPr bwMode="auto">
            <a:xfrm>
              <a:off x="4439819" y="5867400"/>
              <a:ext cx="0" cy="609600"/>
            </a:xfrm>
            <a:prstGeom prst="straightConnector1">
              <a:avLst/>
            </a:prstGeom>
            <a:noFill/>
            <a:ln w="9525">
              <a:solidFill>
                <a:srgbClr val="000090"/>
              </a:solidFill>
              <a:round/>
              <a:headEnd/>
              <a:tailEnd type="arrow" w="med" len="med"/>
            </a:ln>
            <a:extLst>
              <a:ext uri="{909E8E84-426E-40DD-AFC4-6F175D3DCCD1}">
                <a14:hiddenFill xmlns:a14="http://schemas.microsoft.com/office/drawing/2010/main">
                  <a:noFill/>
                </a14:hiddenFill>
              </a:ext>
            </a:extLst>
          </p:spPr>
        </p:cxnSp>
      </p:grpSp>
      <p:sp>
        <p:nvSpPr>
          <p:cNvPr id="22" name="TextBox 21"/>
          <p:cNvSpPr txBox="1"/>
          <p:nvPr/>
        </p:nvSpPr>
        <p:spPr>
          <a:xfrm>
            <a:off x="3810000" y="2057400"/>
            <a:ext cx="1720850" cy="487363"/>
          </a:xfrm>
          <a:prstGeom prst="rect">
            <a:avLst/>
          </a:prstGeom>
          <a:noFill/>
        </p:spPr>
        <p:txBody>
          <a:bodyPr wrap="none">
            <a:spAutoFit/>
          </a:bodyPr>
          <a:lstStyle/>
          <a:p>
            <a:pPr algn="l">
              <a:lnSpc>
                <a:spcPct val="120000"/>
              </a:lnSpc>
              <a:defRPr/>
            </a:pPr>
            <a:r>
              <a:rPr lang="en-US" sz="2200" b="0" dirty="0">
                <a:latin typeface="+mn-lt"/>
                <a:ea typeface="ＭＳ Ｐゴシック" charset="0"/>
                <a:cs typeface="ＭＳ Ｐゴシック" charset="0"/>
              </a:rPr>
              <a:t>1Mbps, 1ms </a:t>
            </a:r>
          </a:p>
        </p:txBody>
      </p:sp>
      <p:sp>
        <p:nvSpPr>
          <p:cNvPr id="46" name="Rounded Rectangle 45"/>
          <p:cNvSpPr>
            <a:spLocks noChangeArrowheads="1"/>
          </p:cNvSpPr>
          <p:nvPr/>
        </p:nvSpPr>
        <p:spPr bwMode="auto">
          <a:xfrm>
            <a:off x="3733800" y="1600200"/>
            <a:ext cx="1828800" cy="533400"/>
          </a:xfrm>
          <a:prstGeom prst="roundRect">
            <a:avLst>
              <a:gd name="adj" fmla="val 16667"/>
            </a:avLst>
          </a:prstGeom>
          <a:solidFill>
            <a:srgbClr val="FF000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200">
                <a:solidFill>
                  <a:schemeClr val="bg1"/>
                </a:solidFill>
                <a:latin typeface="Arial" panose="020B0604020202020204" pitchFamily="34" charset="0"/>
                <a:cs typeface="Arial" panose="020B0604020202020204" pitchFamily="34" charset="0"/>
              </a:rPr>
              <a:t>1Gbps, 1ms?</a:t>
            </a:r>
          </a:p>
        </p:txBody>
      </p:sp>
      <p:sp>
        <p:nvSpPr>
          <p:cNvPr id="19467" name="Rounded Rectangle 40"/>
          <p:cNvSpPr>
            <a:spLocks noChangeArrowheads="1"/>
          </p:cNvSpPr>
          <p:nvPr/>
        </p:nvSpPr>
        <p:spPr bwMode="auto">
          <a:xfrm>
            <a:off x="6705600" y="4953000"/>
            <a:ext cx="2362200" cy="14478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chemeClr val="tx2"/>
                </a:solidFill>
                <a:latin typeface="Arial" panose="020B0604020202020204" pitchFamily="34" charset="0"/>
                <a:cs typeface="Arial" panose="020B0604020202020204" pitchFamily="34" charset="0"/>
              </a:rPr>
              <a:t>The last bit </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reaches B at </a:t>
            </a:r>
          </a:p>
          <a:p>
            <a:pPr algn="ctr" eaLnBrk="1" hangingPunct="1"/>
            <a:r>
              <a:rPr lang="en-US" altLang="en-US" b="0" dirty="0">
                <a:solidFill>
                  <a:schemeClr val="tx2"/>
                </a:solidFill>
                <a:latin typeface="Arial" panose="020B0604020202020204" pitchFamily="34" charset="0"/>
                <a:cs typeface="Arial" panose="020B0604020202020204" pitchFamily="34" charset="0"/>
              </a:rPr>
              <a:t>(800x1/10</a:t>
            </a:r>
            <a:r>
              <a:rPr lang="en-US" altLang="en-US" b="0" baseline="30000" dirty="0">
                <a:solidFill>
                  <a:schemeClr val="tx2"/>
                </a:solidFill>
                <a:latin typeface="Arial" panose="020B0604020202020204" pitchFamily="34" charset="0"/>
                <a:cs typeface="Arial" panose="020B0604020202020204" pitchFamily="34" charset="0"/>
              </a:rPr>
              <a:t>6</a:t>
            </a:r>
            <a:r>
              <a:rPr lang="en-US" altLang="en-US" b="0" dirty="0">
                <a:solidFill>
                  <a:schemeClr val="tx2"/>
                </a:solidFill>
                <a:latin typeface="Arial" panose="020B0604020202020204" pitchFamily="34" charset="0"/>
                <a:cs typeface="Arial" panose="020B0604020202020204" pitchFamily="34" charset="0"/>
              </a:rPr>
              <a:t>)+1/10</a:t>
            </a:r>
            <a:r>
              <a:rPr lang="en-US" altLang="en-US" b="0" baseline="30000" dirty="0">
                <a:solidFill>
                  <a:schemeClr val="tx2"/>
                </a:solidFill>
                <a:latin typeface="Arial" panose="020B0604020202020204" pitchFamily="34" charset="0"/>
                <a:cs typeface="Arial" panose="020B0604020202020204" pitchFamily="34" charset="0"/>
              </a:rPr>
              <a:t>3</a:t>
            </a:r>
            <a:r>
              <a:rPr lang="en-US" altLang="en-US" b="0" dirty="0">
                <a:solidFill>
                  <a:schemeClr val="tx2"/>
                </a:solidFill>
                <a:latin typeface="Arial" panose="020B0604020202020204" pitchFamily="34" charset="0"/>
                <a:cs typeface="Arial" panose="020B0604020202020204" pitchFamily="34" charset="0"/>
              </a:rPr>
              <a:t>s</a:t>
            </a:r>
          </a:p>
          <a:p>
            <a:pPr algn="ctr" eaLnBrk="1" hangingPunct="1"/>
            <a:r>
              <a:rPr lang="en-US" altLang="en-US" b="0" dirty="0">
                <a:solidFill>
                  <a:schemeClr val="tx2"/>
                </a:solidFill>
                <a:latin typeface="Arial" panose="020B0604020202020204" pitchFamily="34" charset="0"/>
                <a:cs typeface="Arial" panose="020B0604020202020204" pitchFamily="34" charset="0"/>
              </a:rPr>
              <a:t>= 1.8ms</a:t>
            </a:r>
          </a:p>
        </p:txBody>
      </p:sp>
      <p:sp>
        <p:nvSpPr>
          <p:cNvPr id="50" name="Rounded Rectangle 49"/>
          <p:cNvSpPr>
            <a:spLocks noChangeArrowheads="1"/>
          </p:cNvSpPr>
          <p:nvPr/>
        </p:nvSpPr>
        <p:spPr bwMode="auto">
          <a:xfrm>
            <a:off x="1981200" y="304800"/>
            <a:ext cx="3657600" cy="533400"/>
          </a:xfrm>
          <a:prstGeom prst="roundRect">
            <a:avLst>
              <a:gd name="adj" fmla="val 16667"/>
            </a:avLst>
          </a:prstGeom>
          <a:solidFill>
            <a:srgbClr val="0000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200">
                <a:solidFill>
                  <a:schemeClr val="bg1"/>
                </a:solidFill>
                <a:latin typeface="Arial" panose="020B0604020202020204" pitchFamily="34" charset="0"/>
                <a:cs typeface="Arial" panose="020B0604020202020204" pitchFamily="34" charset="0"/>
              </a:rPr>
              <a:t>1GB file in 100B packets</a:t>
            </a:r>
          </a:p>
        </p:txBody>
      </p:sp>
      <p:cxnSp>
        <p:nvCxnSpPr>
          <p:cNvPr id="6" name="Straight Connector 5"/>
          <p:cNvCxnSpPr>
            <a:cxnSpLocks noChangeShapeType="1"/>
          </p:cNvCxnSpPr>
          <p:nvPr/>
        </p:nvCxnSpPr>
        <p:spPr bwMode="auto">
          <a:xfrm>
            <a:off x="2743200" y="3429000"/>
            <a:ext cx="3886200" cy="38100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grpSp>
        <p:nvGrpSpPr>
          <p:cNvPr id="17" name="Group 16"/>
          <p:cNvGrpSpPr>
            <a:grpSpLocks/>
          </p:cNvGrpSpPr>
          <p:nvPr/>
        </p:nvGrpSpPr>
        <p:grpSpPr bwMode="auto">
          <a:xfrm>
            <a:off x="2743200" y="3352800"/>
            <a:ext cx="3886200" cy="3962400"/>
            <a:chOff x="-4800600" y="1676400"/>
            <a:chExt cx="3886200" cy="3962400"/>
          </a:xfrm>
        </p:grpSpPr>
        <p:sp>
          <p:nvSpPr>
            <p:cNvPr id="19474" name="AutoShape 17"/>
            <p:cNvSpPr>
              <a:spLocks noChangeArrowheads="1"/>
            </p:cNvSpPr>
            <p:nvPr/>
          </p:nvSpPr>
          <p:spPr bwMode="auto">
            <a:xfrm rot="5400000">
              <a:off x="-4838700" y="1714500"/>
              <a:ext cx="3962400" cy="3886200"/>
            </a:xfrm>
            <a:prstGeom prst="parallelogram">
              <a:avLst>
                <a:gd name="adj" fmla="val 9507"/>
              </a:avLst>
            </a:prstGeom>
            <a:solidFill>
              <a:srgbClr val="0000FF"/>
            </a:solidFill>
            <a:ln w="12700">
              <a:solidFill>
                <a:schemeClr val="tx1"/>
              </a:solidFill>
              <a:miter lim="800000"/>
              <a:headEnd/>
              <a:tailEnd/>
            </a:ln>
          </p:spPr>
          <p:txBody>
            <a:bodyPr rot="10800000" vert="eaVert" wrap="none" lIns="182824" tIns="0" rIns="91405" bIns="45705"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endParaRPr lang="en-US" altLang="zh-TW" sz="1600">
                <a:solidFill>
                  <a:srgbClr val="FFFFFF"/>
                </a:solidFill>
                <a:latin typeface="Arial" panose="020B0604020202020204" pitchFamily="34" charset="0"/>
                <a:ea typeface="PMingLiU" panose="02020500000000000000" pitchFamily="18" charset="-120"/>
              </a:endParaRPr>
            </a:p>
          </p:txBody>
        </p:sp>
        <p:cxnSp>
          <p:nvCxnSpPr>
            <p:cNvPr id="19475" name="Straight Connector 13"/>
            <p:cNvCxnSpPr>
              <a:cxnSpLocks noChangeShapeType="1"/>
            </p:cNvCxnSpPr>
            <p:nvPr/>
          </p:nvCxnSpPr>
          <p:spPr bwMode="auto">
            <a:xfrm>
              <a:off x="-4800600" y="1828800"/>
              <a:ext cx="3886200" cy="381000"/>
            </a:xfrm>
            <a:prstGeom prst="line">
              <a:avLst/>
            </a:prstGeom>
            <a:noFill/>
            <a:ln w="3175">
              <a:solidFill>
                <a:schemeClr val="tx1"/>
              </a:solidFill>
              <a:prstDash val="dot"/>
              <a:round/>
              <a:headEnd/>
              <a:tailEnd/>
            </a:ln>
            <a:extLst>
              <a:ext uri="{909E8E84-426E-40DD-AFC4-6F175D3DCCD1}">
                <a14:hiddenFill xmlns:a14="http://schemas.microsoft.com/office/drawing/2010/main">
                  <a:noFill/>
                </a14:hiddenFill>
              </a:ext>
            </a:extLst>
          </p:spPr>
        </p:cxnSp>
        <p:cxnSp>
          <p:nvCxnSpPr>
            <p:cNvPr id="19476" name="Straight Connector 55"/>
            <p:cNvCxnSpPr>
              <a:cxnSpLocks noChangeShapeType="1"/>
            </p:cNvCxnSpPr>
            <p:nvPr/>
          </p:nvCxnSpPr>
          <p:spPr bwMode="auto">
            <a:xfrm>
              <a:off x="-4800600" y="1905000"/>
              <a:ext cx="3886200" cy="381000"/>
            </a:xfrm>
            <a:prstGeom prst="line">
              <a:avLst/>
            </a:prstGeom>
            <a:noFill/>
            <a:ln w="3175">
              <a:solidFill>
                <a:schemeClr val="tx1"/>
              </a:solidFill>
              <a:prstDash val="dot"/>
              <a:round/>
              <a:headEnd/>
              <a:tailEnd/>
            </a:ln>
            <a:extLst>
              <a:ext uri="{909E8E84-426E-40DD-AFC4-6F175D3DCCD1}">
                <a14:hiddenFill xmlns:a14="http://schemas.microsoft.com/office/drawing/2010/main">
                  <a:noFill/>
                </a14:hiddenFill>
              </a:ext>
            </a:extLst>
          </p:spPr>
        </p:cxnSp>
        <p:cxnSp>
          <p:nvCxnSpPr>
            <p:cNvPr id="19477" name="Straight Connector 56"/>
            <p:cNvCxnSpPr>
              <a:cxnSpLocks noChangeShapeType="1"/>
            </p:cNvCxnSpPr>
            <p:nvPr/>
          </p:nvCxnSpPr>
          <p:spPr bwMode="auto">
            <a:xfrm>
              <a:off x="-4800600" y="1981200"/>
              <a:ext cx="3886200" cy="381000"/>
            </a:xfrm>
            <a:prstGeom prst="line">
              <a:avLst/>
            </a:prstGeom>
            <a:noFill/>
            <a:ln w="3175">
              <a:solidFill>
                <a:schemeClr val="tx1"/>
              </a:solidFill>
              <a:prstDash val="dot"/>
              <a:round/>
              <a:headEnd/>
              <a:tailEnd/>
            </a:ln>
            <a:extLst>
              <a:ext uri="{909E8E84-426E-40DD-AFC4-6F175D3DCCD1}">
                <a14:hiddenFill xmlns:a14="http://schemas.microsoft.com/office/drawing/2010/main">
                  <a:noFill/>
                </a14:hiddenFill>
              </a:ext>
            </a:extLst>
          </p:spPr>
        </p:cxnSp>
        <p:cxnSp>
          <p:nvCxnSpPr>
            <p:cNvPr id="19478" name="Straight Connector 57"/>
            <p:cNvCxnSpPr>
              <a:cxnSpLocks noChangeShapeType="1"/>
            </p:cNvCxnSpPr>
            <p:nvPr/>
          </p:nvCxnSpPr>
          <p:spPr bwMode="auto">
            <a:xfrm>
              <a:off x="-4800600" y="2057400"/>
              <a:ext cx="3886200" cy="381000"/>
            </a:xfrm>
            <a:prstGeom prst="line">
              <a:avLst/>
            </a:prstGeom>
            <a:noFill/>
            <a:ln w="3175">
              <a:solidFill>
                <a:schemeClr val="tx1"/>
              </a:solidFill>
              <a:prstDash val="dot"/>
              <a:round/>
              <a:headEnd/>
              <a:tailEnd/>
            </a:ln>
            <a:extLst>
              <a:ext uri="{909E8E84-426E-40DD-AFC4-6F175D3DCCD1}">
                <a14:hiddenFill xmlns:a14="http://schemas.microsoft.com/office/drawing/2010/main">
                  <a:noFill/>
                </a14:hiddenFill>
              </a:ext>
            </a:extLst>
          </p:spPr>
        </p:cxnSp>
        <p:cxnSp>
          <p:nvCxnSpPr>
            <p:cNvPr id="19479" name="Straight Connector 58"/>
            <p:cNvCxnSpPr>
              <a:cxnSpLocks noChangeShapeType="1"/>
            </p:cNvCxnSpPr>
            <p:nvPr/>
          </p:nvCxnSpPr>
          <p:spPr bwMode="auto">
            <a:xfrm>
              <a:off x="-4800600" y="2133600"/>
              <a:ext cx="3886200" cy="381000"/>
            </a:xfrm>
            <a:prstGeom prst="line">
              <a:avLst/>
            </a:prstGeom>
            <a:noFill/>
            <a:ln w="3175">
              <a:solidFill>
                <a:schemeClr val="tx1"/>
              </a:solidFill>
              <a:prstDash val="dot"/>
              <a:round/>
              <a:headEnd/>
              <a:tailEnd/>
            </a:ln>
            <a:extLst>
              <a:ext uri="{909E8E84-426E-40DD-AFC4-6F175D3DCCD1}">
                <a14:hiddenFill xmlns:a14="http://schemas.microsoft.com/office/drawing/2010/main">
                  <a:noFill/>
                </a14:hiddenFill>
              </a:ext>
            </a:extLst>
          </p:spPr>
        </p:cxnSp>
      </p:grpSp>
      <p:sp>
        <p:nvSpPr>
          <p:cNvPr id="43" name="Rounded Rectangle 42"/>
          <p:cNvSpPr>
            <a:spLocks noChangeArrowheads="1"/>
          </p:cNvSpPr>
          <p:nvPr/>
        </p:nvSpPr>
        <p:spPr bwMode="auto">
          <a:xfrm>
            <a:off x="4267200" y="5029200"/>
            <a:ext cx="2362200" cy="13716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chemeClr val="tx2"/>
                </a:solidFill>
                <a:latin typeface="Arial" panose="020B0604020202020204" pitchFamily="34" charset="0"/>
                <a:cs typeface="Arial" panose="020B0604020202020204" pitchFamily="34" charset="0"/>
              </a:rPr>
              <a:t>The last bit </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reaches B at </a:t>
            </a:r>
          </a:p>
          <a:p>
            <a:pPr algn="ctr" eaLnBrk="1" hangingPunct="1"/>
            <a:r>
              <a:rPr lang="en-US" altLang="en-US" b="0" dirty="0">
                <a:solidFill>
                  <a:schemeClr val="tx2"/>
                </a:solidFill>
                <a:latin typeface="Arial" panose="020B0604020202020204" pitchFamily="34" charset="0"/>
                <a:cs typeface="Arial" panose="020B0604020202020204" pitchFamily="34" charset="0"/>
              </a:rPr>
              <a:t>(800x</a:t>
            </a:r>
            <a:r>
              <a:rPr lang="en-US" altLang="en-US" b="0" dirty="0">
                <a:solidFill>
                  <a:srgbClr val="FF0000"/>
                </a:solidFill>
                <a:latin typeface="Arial" panose="020B0604020202020204" pitchFamily="34" charset="0"/>
                <a:cs typeface="Arial" panose="020B0604020202020204" pitchFamily="34" charset="0"/>
              </a:rPr>
              <a:t>1/10</a:t>
            </a:r>
            <a:r>
              <a:rPr lang="en-US" altLang="en-US" b="0" baseline="30000" dirty="0">
                <a:solidFill>
                  <a:srgbClr val="FF0000"/>
                </a:solidFill>
                <a:latin typeface="Arial" panose="020B0604020202020204" pitchFamily="34" charset="0"/>
                <a:cs typeface="Arial" panose="020B0604020202020204" pitchFamily="34" charset="0"/>
              </a:rPr>
              <a:t>9</a:t>
            </a:r>
            <a:r>
              <a:rPr lang="en-US" altLang="en-US" b="0" dirty="0">
                <a:solidFill>
                  <a:schemeClr val="tx2"/>
                </a:solidFill>
                <a:latin typeface="Arial" panose="020B0604020202020204" pitchFamily="34" charset="0"/>
                <a:cs typeface="Arial" panose="020B0604020202020204" pitchFamily="34" charset="0"/>
              </a:rPr>
              <a:t>)+1/10</a:t>
            </a:r>
            <a:r>
              <a:rPr lang="en-US" altLang="en-US" b="0" baseline="30000" dirty="0">
                <a:solidFill>
                  <a:schemeClr val="tx2"/>
                </a:solidFill>
                <a:latin typeface="Arial" panose="020B0604020202020204" pitchFamily="34" charset="0"/>
                <a:cs typeface="Arial" panose="020B0604020202020204" pitchFamily="34" charset="0"/>
              </a:rPr>
              <a:t>3</a:t>
            </a:r>
            <a:r>
              <a:rPr lang="en-US" altLang="en-US" b="0" dirty="0">
                <a:solidFill>
                  <a:schemeClr val="tx2"/>
                </a:solidFill>
                <a:latin typeface="Arial" panose="020B0604020202020204" pitchFamily="34" charset="0"/>
                <a:cs typeface="Arial" panose="020B0604020202020204" pitchFamily="34" charset="0"/>
              </a:rPr>
              <a:t>s</a:t>
            </a:r>
          </a:p>
          <a:p>
            <a:pPr algn="ctr" eaLnBrk="1" hangingPunct="1"/>
            <a:r>
              <a:rPr lang="en-US" altLang="en-US" b="0" dirty="0">
                <a:solidFill>
                  <a:schemeClr val="tx2"/>
                </a:solidFill>
                <a:latin typeface="Arial" panose="020B0604020202020204" pitchFamily="34" charset="0"/>
                <a:cs typeface="Arial" panose="020B0604020202020204" pitchFamily="34" charset="0"/>
              </a:rPr>
              <a:t>= </a:t>
            </a:r>
            <a:r>
              <a:rPr lang="en-US" altLang="en-US" b="0" dirty="0">
                <a:solidFill>
                  <a:srgbClr val="FF0000"/>
                </a:solidFill>
                <a:latin typeface="Arial" panose="020B0604020202020204" pitchFamily="34" charset="0"/>
                <a:cs typeface="Arial" panose="020B0604020202020204" pitchFamily="34" charset="0"/>
              </a:rPr>
              <a:t>1.0008ms</a:t>
            </a:r>
          </a:p>
        </p:txBody>
      </p:sp>
      <p:sp>
        <p:nvSpPr>
          <p:cNvPr id="53" name="Rounded Rectangle 52"/>
          <p:cNvSpPr>
            <a:spLocks noChangeArrowheads="1"/>
          </p:cNvSpPr>
          <p:nvPr/>
        </p:nvSpPr>
        <p:spPr bwMode="auto">
          <a:xfrm>
            <a:off x="838200" y="5029200"/>
            <a:ext cx="3276600" cy="1447800"/>
          </a:xfrm>
          <a:prstGeom prst="roundRect">
            <a:avLst>
              <a:gd name="adj" fmla="val 16667"/>
            </a:avLst>
          </a:prstGeom>
          <a:solidFill>
            <a:schemeClr val="bg2"/>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dirty="0">
                <a:solidFill>
                  <a:schemeClr val="tx2"/>
                </a:solidFill>
                <a:latin typeface="Arial" panose="020B0604020202020204" pitchFamily="34" charset="0"/>
                <a:cs typeface="Arial" panose="020B0604020202020204" pitchFamily="34" charset="0"/>
              </a:rPr>
              <a:t>The last bit in the file </a:t>
            </a:r>
            <a:br>
              <a:rPr lang="en-US" altLang="en-US" b="0" dirty="0">
                <a:solidFill>
                  <a:schemeClr val="tx2"/>
                </a:solidFill>
                <a:latin typeface="Arial" panose="020B0604020202020204" pitchFamily="34" charset="0"/>
                <a:cs typeface="Arial" panose="020B0604020202020204" pitchFamily="34" charset="0"/>
              </a:rPr>
            </a:br>
            <a:r>
              <a:rPr lang="en-US" altLang="en-US" b="0" dirty="0">
                <a:solidFill>
                  <a:schemeClr val="tx2"/>
                </a:solidFill>
                <a:latin typeface="Arial" panose="020B0604020202020204" pitchFamily="34" charset="0"/>
                <a:cs typeface="Arial" panose="020B0604020202020204" pitchFamily="34" charset="0"/>
              </a:rPr>
              <a:t>reaches B at</a:t>
            </a:r>
            <a:r>
              <a:rPr lang="en-US" altLang="en-US" b="0" dirty="0">
                <a:solidFill>
                  <a:schemeClr val="bg1"/>
                </a:solidFill>
                <a:latin typeface="Arial" panose="020B0604020202020204" pitchFamily="34" charset="0"/>
                <a:cs typeface="Arial" panose="020B0604020202020204" pitchFamily="34" charset="0"/>
              </a:rPr>
              <a:t> </a:t>
            </a:r>
          </a:p>
          <a:p>
            <a:pPr algn="ctr" eaLnBrk="1" hangingPunct="1"/>
            <a:r>
              <a:rPr lang="en-US" altLang="en-US" b="0" dirty="0">
                <a:solidFill>
                  <a:srgbClr val="0000FF"/>
                </a:solidFill>
                <a:latin typeface="Arial" panose="020B0604020202020204" pitchFamily="34" charset="0"/>
                <a:cs typeface="Arial" panose="020B0604020202020204" pitchFamily="34" charset="0"/>
              </a:rPr>
              <a:t>(10</a:t>
            </a:r>
            <a:r>
              <a:rPr lang="en-US" altLang="en-US" b="0" baseline="30000" dirty="0">
                <a:solidFill>
                  <a:srgbClr val="0000FF"/>
                </a:solidFill>
                <a:latin typeface="Arial" panose="020B0604020202020204" pitchFamily="34" charset="0"/>
                <a:cs typeface="Arial" panose="020B0604020202020204" pitchFamily="34" charset="0"/>
              </a:rPr>
              <a:t>7</a:t>
            </a:r>
            <a:r>
              <a:rPr lang="en-US" altLang="en-US" b="0" dirty="0">
                <a:solidFill>
                  <a:schemeClr val="tx2"/>
                </a:solidFill>
                <a:latin typeface="Arial" panose="020B0604020202020204" pitchFamily="34" charset="0"/>
                <a:cs typeface="Arial" panose="020B0604020202020204" pitchFamily="34" charset="0"/>
              </a:rPr>
              <a:t>x800x</a:t>
            </a:r>
            <a:r>
              <a:rPr lang="en-US" altLang="en-US" b="0" dirty="0">
                <a:solidFill>
                  <a:srgbClr val="FF0000"/>
                </a:solidFill>
                <a:latin typeface="Arial" panose="020B0604020202020204" pitchFamily="34" charset="0"/>
                <a:cs typeface="Arial" panose="020B0604020202020204" pitchFamily="34" charset="0"/>
              </a:rPr>
              <a:t>1/10</a:t>
            </a:r>
            <a:r>
              <a:rPr lang="en-US" altLang="en-US" b="0" baseline="30000" dirty="0">
                <a:solidFill>
                  <a:srgbClr val="FF0000"/>
                </a:solidFill>
                <a:latin typeface="Arial" panose="020B0604020202020204" pitchFamily="34" charset="0"/>
                <a:cs typeface="Arial" panose="020B0604020202020204" pitchFamily="34" charset="0"/>
              </a:rPr>
              <a:t>9</a:t>
            </a:r>
            <a:r>
              <a:rPr lang="en-US" altLang="en-US" b="0" dirty="0">
                <a:solidFill>
                  <a:schemeClr val="tx2"/>
                </a:solidFill>
                <a:latin typeface="Arial" panose="020B0604020202020204" pitchFamily="34" charset="0"/>
                <a:cs typeface="Arial" panose="020B0604020202020204" pitchFamily="34" charset="0"/>
              </a:rPr>
              <a:t>)+1/10</a:t>
            </a:r>
            <a:r>
              <a:rPr lang="en-US" altLang="en-US" b="0" baseline="30000" dirty="0">
                <a:solidFill>
                  <a:schemeClr val="tx2"/>
                </a:solidFill>
                <a:latin typeface="Arial" panose="020B0604020202020204" pitchFamily="34" charset="0"/>
                <a:cs typeface="Arial" panose="020B0604020202020204" pitchFamily="34" charset="0"/>
              </a:rPr>
              <a:t>3</a:t>
            </a:r>
            <a:r>
              <a:rPr lang="en-US" altLang="en-US" b="0" dirty="0">
                <a:solidFill>
                  <a:schemeClr val="tx2"/>
                </a:solidFill>
                <a:latin typeface="Arial" panose="020B0604020202020204" pitchFamily="34" charset="0"/>
                <a:cs typeface="Arial" panose="020B0604020202020204" pitchFamily="34" charset="0"/>
              </a:rPr>
              <a:t>s</a:t>
            </a:r>
          </a:p>
          <a:p>
            <a:pPr algn="ctr" eaLnBrk="1" hangingPunct="1"/>
            <a:r>
              <a:rPr lang="en-US" altLang="en-US" b="0" dirty="0">
                <a:solidFill>
                  <a:schemeClr val="tx2"/>
                </a:solidFill>
                <a:latin typeface="Arial" panose="020B0604020202020204" pitchFamily="34" charset="0"/>
                <a:cs typeface="Arial" panose="020B0604020202020204" pitchFamily="34" charset="0"/>
              </a:rPr>
              <a:t>=</a:t>
            </a:r>
            <a:r>
              <a:rPr lang="en-US" altLang="en-US" b="0" dirty="0">
                <a:solidFill>
                  <a:schemeClr val="bg1"/>
                </a:solidFill>
                <a:latin typeface="Arial" panose="020B0604020202020204" pitchFamily="34" charset="0"/>
                <a:cs typeface="Arial" panose="020B0604020202020204" pitchFamily="34" charset="0"/>
              </a:rPr>
              <a:t> </a:t>
            </a:r>
            <a:r>
              <a:rPr lang="en-US" altLang="en-US" b="0" dirty="0">
                <a:solidFill>
                  <a:srgbClr val="0000FF"/>
                </a:solidFill>
                <a:latin typeface="Arial" panose="020B0604020202020204" pitchFamily="34" charset="0"/>
                <a:cs typeface="Arial" panose="020B0604020202020204" pitchFamily="34" charset="0"/>
              </a:rPr>
              <a:t>8001</a:t>
            </a:r>
            <a:r>
              <a:rPr lang="en-US" altLang="en-US" b="0" dirty="0">
                <a:solidFill>
                  <a:schemeClr val="tx2"/>
                </a:solidFill>
                <a:latin typeface="Arial" panose="020B0604020202020204" pitchFamily="34" charset="0"/>
                <a:cs typeface="Arial" panose="020B0604020202020204" pitchFamily="34" charset="0"/>
              </a:rPr>
              <a:t>ms</a:t>
            </a:r>
          </a:p>
        </p:txBody>
      </p:sp>
      <p:sp>
        <p:nvSpPr>
          <p:cNvPr id="21" name="TextBox 20"/>
          <p:cNvSpPr txBox="1"/>
          <p:nvPr/>
        </p:nvSpPr>
        <p:spPr>
          <a:xfrm>
            <a:off x="3581400" y="4191000"/>
            <a:ext cx="2170113" cy="369888"/>
          </a:xfrm>
          <a:prstGeom prst="rect">
            <a:avLst/>
          </a:prstGeom>
          <a:noFill/>
        </p:spPr>
        <p:txBody>
          <a:bodyPr wrap="none">
            <a:spAutoFit/>
          </a:bodyPr>
          <a:lstStyle/>
          <a:p>
            <a:pPr>
              <a:defRPr/>
            </a:pPr>
            <a:r>
              <a:rPr lang="en-US" sz="1800" b="0" dirty="0">
                <a:solidFill>
                  <a:schemeClr val="bg1"/>
                </a:solidFill>
                <a:latin typeface="+mn-lt"/>
                <a:ea typeface="ＭＳ Ｐゴシック" charset="0"/>
                <a:cs typeface="ＭＳ Ｐゴシック" charset="0"/>
              </a:rPr>
              <a:t>10</a:t>
            </a:r>
            <a:r>
              <a:rPr lang="en-US" sz="1800" b="0" baseline="30000" dirty="0">
                <a:solidFill>
                  <a:schemeClr val="bg1"/>
                </a:solidFill>
                <a:latin typeface="+mn-lt"/>
                <a:ea typeface="ＭＳ Ｐゴシック" charset="0"/>
                <a:cs typeface="ＭＳ Ｐゴシック" charset="0"/>
              </a:rPr>
              <a:t>7</a:t>
            </a:r>
            <a:r>
              <a:rPr lang="en-US" sz="1800" b="0" dirty="0">
                <a:solidFill>
                  <a:schemeClr val="bg1"/>
                </a:solidFill>
                <a:latin typeface="+mn-lt"/>
                <a:ea typeface="ＭＳ Ｐゴシック" charset="0"/>
                <a:cs typeface="ＭＳ Ｐゴシック" charset="0"/>
              </a:rPr>
              <a:t> x 100B packets</a:t>
            </a:r>
          </a:p>
        </p:txBody>
      </p:sp>
    </p:spTree>
    <p:extLst>
      <p:ext uri="{BB962C8B-B14F-4D97-AF65-F5344CB8AC3E}">
        <p14:creationId xmlns:p14="http://schemas.microsoft.com/office/powerpoint/2010/main" val="690856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6" grpId="0" animBg="1"/>
      <p:bldP spid="50" grpId="0" animBg="1"/>
      <p:bldP spid="43" grpId="0" animBg="1"/>
      <p:bldP spid="53" grpId="0" animBg="1"/>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57200" y="198438"/>
            <a:ext cx="8458200" cy="1173162"/>
          </a:xfrm>
        </p:spPr>
        <p:txBody>
          <a:bodyPr/>
          <a:lstStyle/>
          <a:p>
            <a:pPr algn="ctr"/>
            <a:r>
              <a:rPr lang="en-US" altLang="en-US"/>
              <a:t>Packet Delay: The “pipe” view</a:t>
            </a:r>
            <a:br>
              <a:rPr lang="en-US" altLang="en-US"/>
            </a:br>
            <a:r>
              <a:rPr lang="en-US" altLang="en-US" sz="3600" i="1"/>
              <a:t>Sending 100B packets from A to B?</a:t>
            </a:r>
          </a:p>
        </p:txBody>
      </p:sp>
      <p:grpSp>
        <p:nvGrpSpPr>
          <p:cNvPr id="20482" name="Group 3"/>
          <p:cNvGrpSpPr>
            <a:grpSpLocks/>
          </p:cNvGrpSpPr>
          <p:nvPr/>
        </p:nvGrpSpPr>
        <p:grpSpPr bwMode="auto">
          <a:xfrm>
            <a:off x="457200" y="1981200"/>
            <a:ext cx="3352800" cy="3962400"/>
            <a:chOff x="381000" y="1676400"/>
            <a:chExt cx="4635500" cy="4876800"/>
          </a:xfrm>
        </p:grpSpPr>
        <p:pic>
          <p:nvPicPr>
            <p:cNvPr id="20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0574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94" name="Straight Connector 6"/>
            <p:cNvCxnSpPr>
              <a:cxnSpLocks noChangeShapeType="1"/>
              <a:stCxn id="20492" idx="3"/>
              <a:endCxn id="20493" idx="1"/>
            </p:cNvCxnSpPr>
            <p:nvPr/>
          </p:nvCxnSpPr>
          <p:spPr bwMode="auto">
            <a:xfrm>
              <a:off x="1282700" y="2501900"/>
              <a:ext cx="28321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20495" name="TextBox 1"/>
            <p:cNvSpPr txBox="1">
              <a:spLocks noChangeArrowheads="1"/>
            </p:cNvSpPr>
            <p:nvPr/>
          </p:nvSpPr>
          <p:spPr bwMode="auto">
            <a:xfrm>
              <a:off x="598689" y="1676400"/>
              <a:ext cx="4681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A</a:t>
              </a:r>
            </a:p>
          </p:txBody>
        </p:sp>
        <p:sp>
          <p:nvSpPr>
            <p:cNvPr id="20496" name="TextBox 12"/>
            <p:cNvSpPr txBox="1">
              <a:spLocks noChangeArrowheads="1"/>
            </p:cNvSpPr>
            <p:nvPr/>
          </p:nvSpPr>
          <p:spPr bwMode="auto">
            <a:xfrm>
              <a:off x="4256289" y="1676400"/>
              <a:ext cx="4681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B</a:t>
              </a:r>
            </a:p>
          </p:txBody>
        </p:sp>
        <p:sp>
          <p:nvSpPr>
            <p:cNvPr id="20497" name="AutoShape 17"/>
            <p:cNvSpPr>
              <a:spLocks noChangeArrowheads="1"/>
            </p:cNvSpPr>
            <p:nvPr/>
          </p:nvSpPr>
          <p:spPr bwMode="auto">
            <a:xfrm rot="5400000">
              <a:off x="2055307" y="1850665"/>
              <a:ext cx="1392238" cy="3898034"/>
            </a:xfrm>
            <a:prstGeom prst="parallelogram">
              <a:avLst>
                <a:gd name="adj" fmla="val 25000"/>
              </a:avLst>
            </a:prstGeom>
            <a:solidFill>
              <a:srgbClr val="CCFFFF"/>
            </a:solidFill>
            <a:ln w="12700">
              <a:solidFill>
                <a:schemeClr val="tx1"/>
              </a:solidFill>
              <a:miter lim="800000"/>
              <a:headEnd/>
              <a:tailEnd/>
            </a:ln>
          </p:spPr>
          <p:txBody>
            <a:bodyPr rot="10800000" vert="eaVert" wrap="none" lIns="182824" tIns="0" rIns="91405" bIns="45705"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1400" b="0">
                  <a:latin typeface="Arial" panose="020B0604020202020204" pitchFamily="34" charset="0"/>
                  <a:ea typeface="PMingLiU" panose="02020500000000000000" pitchFamily="18" charset="-120"/>
                </a:rPr>
                <a:t>100Byte packet</a:t>
              </a:r>
            </a:p>
          </p:txBody>
        </p:sp>
        <p:grpSp>
          <p:nvGrpSpPr>
            <p:cNvPr id="20498" name="Group 33"/>
            <p:cNvGrpSpPr>
              <a:grpSpLocks/>
            </p:cNvGrpSpPr>
            <p:nvPr/>
          </p:nvGrpSpPr>
          <p:grpSpPr bwMode="auto">
            <a:xfrm>
              <a:off x="749300" y="2959100"/>
              <a:ext cx="3951143" cy="3594099"/>
              <a:chOff x="2743200" y="3048000"/>
              <a:chExt cx="3951143" cy="3594099"/>
            </a:xfrm>
          </p:grpSpPr>
          <p:sp>
            <p:nvSpPr>
              <p:cNvPr id="20502" name="Line 18"/>
              <p:cNvSpPr>
                <a:spLocks noChangeShapeType="1"/>
              </p:cNvSpPr>
              <p:nvPr/>
            </p:nvSpPr>
            <p:spPr bwMode="auto">
              <a:xfrm>
                <a:off x="2743200" y="3048000"/>
                <a:ext cx="0" cy="3508375"/>
              </a:xfrm>
              <a:prstGeom prst="line">
                <a:avLst/>
              </a:prstGeom>
              <a:noFill/>
              <a:ln w="38100">
                <a:solidFill>
                  <a:srgbClr val="000090"/>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20503" name="Line 18"/>
              <p:cNvSpPr>
                <a:spLocks noChangeShapeType="1"/>
              </p:cNvSpPr>
              <p:nvPr/>
            </p:nvSpPr>
            <p:spPr bwMode="auto">
              <a:xfrm>
                <a:off x="6694343" y="3133724"/>
                <a:ext cx="0" cy="3508375"/>
              </a:xfrm>
              <a:prstGeom prst="line">
                <a:avLst/>
              </a:prstGeom>
              <a:noFill/>
              <a:ln w="38100">
                <a:solidFill>
                  <a:srgbClr val="000090"/>
                </a:solidFill>
                <a:round/>
                <a:headEnd/>
                <a:tailEnd/>
              </a:ln>
              <a:extLst>
                <a:ext uri="{909E8E84-426E-40DD-AFC4-6F175D3DCCD1}">
                  <a14:hiddenFill xmlns:a14="http://schemas.microsoft.com/office/drawing/2010/main">
                    <a:noFill/>
                  </a14:hiddenFill>
                </a:ext>
              </a:extLst>
            </p:spPr>
            <p:txBody>
              <a:bodyPr wrap="none" lIns="91433" tIns="45717" rIns="91433" bIns="45717" anchor="ctr"/>
              <a:lstStyle/>
              <a:p>
                <a:endParaRPr lang="en-US"/>
              </a:p>
            </p:txBody>
          </p:sp>
          <p:sp>
            <p:nvSpPr>
              <p:cNvPr id="3" name="TextBox 2"/>
              <p:cNvSpPr txBox="1"/>
              <p:nvPr/>
            </p:nvSpPr>
            <p:spPr>
              <a:xfrm>
                <a:off x="3999081" y="5387731"/>
                <a:ext cx="801117" cy="429846"/>
              </a:xfrm>
              <a:prstGeom prst="rect">
                <a:avLst/>
              </a:prstGeom>
              <a:noFill/>
              <a:ln>
                <a:noFill/>
              </a:ln>
            </p:spPr>
            <p:txBody>
              <a:bodyPr wrap="none">
                <a:spAutoFit/>
              </a:bodyPr>
              <a:lstStyle/>
              <a:p>
                <a:pPr algn="ctr">
                  <a:defRPr/>
                </a:pPr>
                <a:r>
                  <a:rPr lang="en-US" sz="2200" b="0" dirty="0">
                    <a:solidFill>
                      <a:srgbClr val="000090"/>
                    </a:solidFill>
                    <a:latin typeface="+mn-lt"/>
                    <a:ea typeface="ＭＳ Ｐゴシック" charset="0"/>
                    <a:cs typeface="ＭＳ Ｐゴシック" charset="0"/>
                  </a:rPr>
                  <a:t>Time</a:t>
                </a:r>
              </a:p>
            </p:txBody>
          </p:sp>
          <p:cxnSp>
            <p:nvCxnSpPr>
              <p:cNvPr id="20505" name="Straight Arrow Connector 4"/>
              <p:cNvCxnSpPr>
                <a:cxnSpLocks noChangeShapeType="1"/>
              </p:cNvCxnSpPr>
              <p:nvPr/>
            </p:nvCxnSpPr>
            <p:spPr bwMode="auto">
              <a:xfrm>
                <a:off x="4439819" y="5867400"/>
                <a:ext cx="0" cy="609600"/>
              </a:xfrm>
              <a:prstGeom prst="straightConnector1">
                <a:avLst/>
              </a:prstGeom>
              <a:noFill/>
              <a:ln w="9525">
                <a:solidFill>
                  <a:srgbClr val="000090"/>
                </a:solidFill>
                <a:round/>
                <a:headEnd/>
                <a:tailEnd type="arrow" w="med" len="med"/>
              </a:ln>
              <a:extLst>
                <a:ext uri="{909E8E84-426E-40DD-AFC4-6F175D3DCCD1}">
                  <a14:hiddenFill xmlns:a14="http://schemas.microsoft.com/office/drawing/2010/main">
                    <a:noFill/>
                  </a14:hiddenFill>
                </a:ext>
              </a:extLst>
            </p:spPr>
          </p:cxnSp>
        </p:grpSp>
        <p:sp>
          <p:nvSpPr>
            <p:cNvPr id="22" name="TextBox 21"/>
            <p:cNvSpPr txBox="1"/>
            <p:nvPr/>
          </p:nvSpPr>
          <p:spPr>
            <a:xfrm>
              <a:off x="1645227" y="1965569"/>
              <a:ext cx="2170696" cy="509954"/>
            </a:xfrm>
            <a:prstGeom prst="rect">
              <a:avLst/>
            </a:prstGeom>
            <a:noFill/>
          </p:spPr>
          <p:txBody>
            <a:bodyPr wrap="none">
              <a:spAutoFit/>
            </a:bodyPr>
            <a:lstStyle/>
            <a:p>
              <a:pPr algn="l">
                <a:lnSpc>
                  <a:spcPct val="120000"/>
                </a:lnSpc>
                <a:defRPr/>
              </a:pPr>
              <a:r>
                <a:rPr lang="en-US" sz="1800" b="0" dirty="0">
                  <a:latin typeface="+mn-lt"/>
                  <a:ea typeface="ＭＳ Ｐゴシック" charset="0"/>
                  <a:cs typeface="ＭＳ Ｐゴシック" charset="0"/>
                </a:rPr>
                <a:t>1Mbps, 10ms </a:t>
              </a:r>
            </a:p>
          </p:txBody>
        </p:sp>
        <p:sp>
          <p:nvSpPr>
            <p:cNvPr id="20500" name="AutoShape 17"/>
            <p:cNvSpPr>
              <a:spLocks noChangeArrowheads="1"/>
            </p:cNvSpPr>
            <p:nvPr/>
          </p:nvSpPr>
          <p:spPr bwMode="auto">
            <a:xfrm rot="5400000">
              <a:off x="2008981" y="2923381"/>
              <a:ext cx="1392238" cy="3886200"/>
            </a:xfrm>
            <a:prstGeom prst="parallelogram">
              <a:avLst>
                <a:gd name="adj" fmla="val 25000"/>
              </a:avLst>
            </a:prstGeom>
            <a:solidFill>
              <a:srgbClr val="CCFFFF"/>
            </a:solidFill>
            <a:ln w="12700">
              <a:solidFill>
                <a:schemeClr val="tx1"/>
              </a:solidFill>
              <a:miter lim="800000"/>
              <a:headEnd/>
              <a:tailEnd/>
            </a:ln>
          </p:spPr>
          <p:txBody>
            <a:bodyPr rot="10800000" vert="eaVert" wrap="none" lIns="182824" tIns="0" rIns="91405" bIns="45705"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1400" b="0">
                  <a:latin typeface="Arial" panose="020B0604020202020204" pitchFamily="34" charset="0"/>
                  <a:ea typeface="PMingLiU" panose="02020500000000000000" pitchFamily="18" charset="-120"/>
                </a:rPr>
                <a:t>100Byte packet</a:t>
              </a:r>
            </a:p>
          </p:txBody>
        </p:sp>
        <p:sp>
          <p:nvSpPr>
            <p:cNvPr id="20501" name="AutoShape 17"/>
            <p:cNvSpPr>
              <a:spLocks noChangeArrowheads="1"/>
            </p:cNvSpPr>
            <p:nvPr/>
          </p:nvSpPr>
          <p:spPr bwMode="auto">
            <a:xfrm rot="5400000">
              <a:off x="2008981" y="3913981"/>
              <a:ext cx="1392238" cy="3886200"/>
            </a:xfrm>
            <a:prstGeom prst="parallelogram">
              <a:avLst>
                <a:gd name="adj" fmla="val 25000"/>
              </a:avLst>
            </a:prstGeom>
            <a:solidFill>
              <a:srgbClr val="CCFFFF"/>
            </a:solidFill>
            <a:ln w="12700">
              <a:solidFill>
                <a:schemeClr val="tx1"/>
              </a:solidFill>
              <a:miter lim="800000"/>
              <a:headEnd/>
              <a:tailEnd/>
            </a:ln>
          </p:spPr>
          <p:txBody>
            <a:bodyPr rot="10800000" vert="eaVert" wrap="none" lIns="182824" tIns="0" rIns="91405" bIns="45705"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1400" b="0">
                  <a:latin typeface="Arial" panose="020B0604020202020204" pitchFamily="34" charset="0"/>
                  <a:ea typeface="PMingLiU" panose="02020500000000000000" pitchFamily="18" charset="-120"/>
                </a:rPr>
                <a:t>100Byte packet</a:t>
              </a:r>
            </a:p>
          </p:txBody>
        </p:sp>
      </p:grpSp>
      <p:cxnSp>
        <p:nvCxnSpPr>
          <p:cNvPr id="7" name="Straight Connector 6"/>
          <p:cNvCxnSpPr>
            <a:cxnSpLocks noChangeShapeType="1"/>
          </p:cNvCxnSpPr>
          <p:nvPr/>
        </p:nvCxnSpPr>
        <p:spPr bwMode="auto">
          <a:xfrm>
            <a:off x="4800600" y="3657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42" name="Straight Connector 41"/>
          <p:cNvCxnSpPr>
            <a:cxnSpLocks noChangeShapeType="1"/>
          </p:cNvCxnSpPr>
          <p:nvPr/>
        </p:nvCxnSpPr>
        <p:spPr bwMode="auto">
          <a:xfrm>
            <a:off x="4800600" y="43434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5805488" y="4343400"/>
            <a:ext cx="1204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time </a:t>
            </a:r>
            <a:r>
              <a:rPr lang="en-US" altLang="en-US">
                <a:sym typeface="Wingdings" panose="05000000000000000000" pitchFamily="2" charset="2"/>
              </a:rPr>
              <a:t></a:t>
            </a:r>
            <a:endParaRPr lang="en-US" altLang="en-US"/>
          </a:p>
        </p:txBody>
      </p:sp>
      <p:sp>
        <p:nvSpPr>
          <p:cNvPr id="43" name="TextBox 42"/>
          <p:cNvSpPr txBox="1">
            <a:spLocks noChangeArrowheads="1"/>
          </p:cNvSpPr>
          <p:nvPr/>
        </p:nvSpPr>
        <p:spPr bwMode="auto">
          <a:xfrm rot="-5400000">
            <a:off x="3999706" y="3771107"/>
            <a:ext cx="896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BW </a:t>
            </a:r>
            <a:r>
              <a:rPr lang="en-US" altLang="en-US">
                <a:sym typeface="Wingdings" panose="05000000000000000000" pitchFamily="2" charset="2"/>
              </a:rPr>
              <a:t></a:t>
            </a:r>
            <a:endParaRPr lang="en-US" altLang="en-US"/>
          </a:p>
        </p:txBody>
      </p:sp>
      <p:sp>
        <p:nvSpPr>
          <p:cNvPr id="17" name="Rectangle 16"/>
          <p:cNvSpPr/>
          <p:nvPr/>
        </p:nvSpPr>
        <p:spPr bwMode="auto">
          <a:xfrm>
            <a:off x="5181600" y="3657600"/>
            <a:ext cx="381000" cy="6858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4" name="Rectangle 43"/>
          <p:cNvSpPr/>
          <p:nvPr/>
        </p:nvSpPr>
        <p:spPr bwMode="auto">
          <a:xfrm>
            <a:off x="5562600" y="3657600"/>
            <a:ext cx="381000" cy="6858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5" name="Rectangle 44"/>
          <p:cNvSpPr/>
          <p:nvPr/>
        </p:nvSpPr>
        <p:spPr bwMode="auto">
          <a:xfrm>
            <a:off x="5943600" y="3657600"/>
            <a:ext cx="381000" cy="6858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9" name="TextBox 48"/>
          <p:cNvSpPr txBox="1"/>
          <p:nvPr/>
        </p:nvSpPr>
        <p:spPr>
          <a:xfrm>
            <a:off x="4978400" y="2667000"/>
            <a:ext cx="736600" cy="747713"/>
          </a:xfrm>
          <a:prstGeom prst="rect">
            <a:avLst/>
          </a:prstGeom>
          <a:noFill/>
        </p:spPr>
        <p:txBody>
          <a:bodyPr wrap="none">
            <a:spAutoFit/>
          </a:bodyPr>
          <a:lstStyle/>
          <a:p>
            <a:pPr algn="ctr">
              <a:lnSpc>
                <a:spcPct val="120000"/>
              </a:lnSpc>
              <a:defRPr/>
            </a:pPr>
            <a:r>
              <a:rPr lang="en-US" sz="1800" b="0" dirty="0" err="1">
                <a:latin typeface="+mn-lt"/>
                <a:ea typeface="ＭＳ Ｐゴシック" charset="0"/>
                <a:cs typeface="ＭＳ Ｐゴシック" charset="0"/>
              </a:rPr>
              <a:t>pkt</a:t>
            </a:r>
            <a:r>
              <a:rPr lang="en-US" sz="1800" b="0" dirty="0">
                <a:latin typeface="+mn-lt"/>
                <a:ea typeface="ＭＳ Ｐゴシック" charset="0"/>
                <a:cs typeface="ＭＳ Ｐゴシック" charset="0"/>
              </a:rPr>
              <a:t> </a:t>
            </a:r>
            <a:r>
              <a:rPr lang="en-US" sz="1800" b="0" dirty="0" err="1">
                <a:latin typeface="+mn-lt"/>
                <a:ea typeface="ＭＳ Ｐゴシック" charset="0"/>
                <a:cs typeface="ＭＳ Ｐゴシック" charset="0"/>
              </a:rPr>
              <a:t>tx</a:t>
            </a:r>
            <a:r>
              <a:rPr lang="en-US" sz="1800" b="0" dirty="0">
                <a:latin typeface="+mn-lt"/>
                <a:ea typeface="ＭＳ Ｐゴシック" charset="0"/>
                <a:cs typeface="ＭＳ Ｐゴシック" charset="0"/>
              </a:rPr>
              <a:t> </a:t>
            </a:r>
            <a:br>
              <a:rPr lang="en-US" sz="1800" b="0" dirty="0">
                <a:latin typeface="+mn-lt"/>
                <a:ea typeface="ＭＳ Ｐゴシック" charset="0"/>
                <a:cs typeface="ＭＳ Ｐゴシック" charset="0"/>
              </a:rPr>
            </a:br>
            <a:r>
              <a:rPr lang="en-US" sz="1800" b="0" dirty="0">
                <a:latin typeface="+mn-lt"/>
                <a:ea typeface="ＭＳ Ｐゴシック" charset="0"/>
                <a:cs typeface="ＭＳ Ｐゴシック" charset="0"/>
              </a:rPr>
              <a:t>time</a:t>
            </a:r>
          </a:p>
        </p:txBody>
      </p:sp>
      <p:sp>
        <p:nvSpPr>
          <p:cNvPr id="18" name="Left Brace 17"/>
          <p:cNvSpPr>
            <a:spLocks/>
          </p:cNvSpPr>
          <p:nvPr/>
        </p:nvSpPr>
        <p:spPr bwMode="auto">
          <a:xfrm rot="5400000">
            <a:off x="5257800" y="3276600"/>
            <a:ext cx="228600" cy="381000"/>
          </a:xfrm>
          <a:prstGeom prst="lef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3665634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17" grpId="0" animBg="1"/>
      <p:bldP spid="44" grpId="0" animBg="1"/>
      <p:bldP spid="45" grpId="0" animBg="1"/>
      <p:bldP spid="49" grpId="0"/>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algn="ctr"/>
            <a:r>
              <a:rPr lang="en-US" altLang="en-US"/>
              <a:t>What if we have more nodes?</a:t>
            </a:r>
          </a:p>
        </p:txBody>
      </p:sp>
      <p:grpSp>
        <p:nvGrpSpPr>
          <p:cNvPr id="24578" name="Group 121"/>
          <p:cNvGrpSpPr>
            <a:grpSpLocks/>
          </p:cNvGrpSpPr>
          <p:nvPr/>
        </p:nvGrpSpPr>
        <p:grpSpPr bwMode="auto">
          <a:xfrm>
            <a:off x="2819400" y="2819400"/>
            <a:ext cx="3581400" cy="2667000"/>
            <a:chOff x="317500" y="2667000"/>
            <a:chExt cx="4622800" cy="2971800"/>
          </a:xfrm>
        </p:grpSpPr>
        <p:pic>
          <p:nvPicPr>
            <p:cNvPr id="245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 y="3683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683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7498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47498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2667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2667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2" name="TextBox 171"/>
          <p:cNvSpPr txBox="1"/>
          <p:nvPr/>
        </p:nvSpPr>
        <p:spPr>
          <a:xfrm>
            <a:off x="2833688" y="2057400"/>
            <a:ext cx="3536950" cy="461963"/>
          </a:xfrm>
          <a:prstGeom prst="rect">
            <a:avLst/>
          </a:prstGeom>
          <a:noFill/>
        </p:spPr>
        <p:txBody>
          <a:bodyPr wrap="none">
            <a:spAutoFit/>
          </a:bodyPr>
          <a:lstStyle/>
          <a:p>
            <a:pPr>
              <a:defRPr/>
            </a:pPr>
            <a:r>
              <a:rPr lang="en-US" sz="2400" b="0" dirty="0">
                <a:latin typeface="+mn-lt"/>
                <a:ea typeface="ＭＳ Ｐゴシック" charset="0"/>
                <a:cs typeface="ＭＳ Ｐゴシック" charset="0"/>
              </a:rPr>
              <a:t>One link for every node?</a:t>
            </a:r>
          </a:p>
        </p:txBody>
      </p:sp>
      <p:grpSp>
        <p:nvGrpSpPr>
          <p:cNvPr id="17" name="Group 16"/>
          <p:cNvGrpSpPr>
            <a:grpSpLocks/>
          </p:cNvGrpSpPr>
          <p:nvPr/>
        </p:nvGrpSpPr>
        <p:grpSpPr bwMode="auto">
          <a:xfrm>
            <a:off x="3017838" y="3200400"/>
            <a:ext cx="2846387" cy="1789113"/>
            <a:chOff x="599818" y="3124200"/>
            <a:chExt cx="3673732" cy="1993900"/>
          </a:xfrm>
        </p:grpSpPr>
        <p:cxnSp>
          <p:nvCxnSpPr>
            <p:cNvPr id="24582" name="Straight Connector 6"/>
            <p:cNvCxnSpPr>
              <a:cxnSpLocks noChangeShapeType="1"/>
            </p:cNvCxnSpPr>
            <p:nvPr/>
          </p:nvCxnSpPr>
          <p:spPr bwMode="auto">
            <a:xfrm>
              <a:off x="1135838" y="4088027"/>
              <a:ext cx="3071714" cy="1201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3" name="Straight Connector 6"/>
            <p:cNvCxnSpPr>
              <a:cxnSpLocks noChangeShapeType="1"/>
            </p:cNvCxnSpPr>
            <p:nvPr/>
          </p:nvCxnSpPr>
          <p:spPr bwMode="auto">
            <a:xfrm>
              <a:off x="1752600" y="3505200"/>
              <a:ext cx="1524000" cy="1295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4" name="Straight Connector 6"/>
            <p:cNvCxnSpPr>
              <a:cxnSpLocks noChangeShapeType="1"/>
            </p:cNvCxnSpPr>
            <p:nvPr/>
          </p:nvCxnSpPr>
          <p:spPr bwMode="auto">
            <a:xfrm flipH="1">
              <a:off x="1676400" y="3429000"/>
              <a:ext cx="167640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5" name="Straight Connector 6"/>
            <p:cNvCxnSpPr>
              <a:cxnSpLocks noChangeShapeType="1"/>
            </p:cNvCxnSpPr>
            <p:nvPr/>
          </p:nvCxnSpPr>
          <p:spPr bwMode="auto">
            <a:xfrm>
              <a:off x="1752600" y="5105400"/>
              <a:ext cx="1447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6" name="Straight Connector 6"/>
            <p:cNvCxnSpPr>
              <a:cxnSpLocks noChangeShapeType="1"/>
            </p:cNvCxnSpPr>
            <p:nvPr/>
          </p:nvCxnSpPr>
          <p:spPr bwMode="auto">
            <a:xfrm>
              <a:off x="599818" y="4569941"/>
              <a:ext cx="626964" cy="4819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7" name="Straight Connector 6"/>
            <p:cNvCxnSpPr>
              <a:cxnSpLocks noChangeShapeType="1"/>
            </p:cNvCxnSpPr>
            <p:nvPr/>
          </p:nvCxnSpPr>
          <p:spPr bwMode="auto">
            <a:xfrm flipH="1">
              <a:off x="1090637" y="3505200"/>
              <a:ext cx="433363" cy="50250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8" name="Straight Connector 6"/>
            <p:cNvCxnSpPr>
              <a:cxnSpLocks noChangeShapeType="1"/>
            </p:cNvCxnSpPr>
            <p:nvPr/>
          </p:nvCxnSpPr>
          <p:spPr bwMode="auto">
            <a:xfrm flipH="1">
              <a:off x="1828800" y="3124200"/>
              <a:ext cx="13716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89" name="Straight Connector 6"/>
            <p:cNvCxnSpPr>
              <a:cxnSpLocks noChangeShapeType="1"/>
            </p:cNvCxnSpPr>
            <p:nvPr/>
          </p:nvCxnSpPr>
          <p:spPr bwMode="auto">
            <a:xfrm>
              <a:off x="3657600" y="3505200"/>
              <a:ext cx="60325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0" name="Straight Connector 6"/>
            <p:cNvCxnSpPr>
              <a:cxnSpLocks noChangeShapeType="1"/>
            </p:cNvCxnSpPr>
            <p:nvPr/>
          </p:nvCxnSpPr>
          <p:spPr bwMode="auto">
            <a:xfrm flipH="1">
              <a:off x="3657600" y="4495800"/>
              <a:ext cx="615950" cy="6223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1" name="Straight Connector 6"/>
            <p:cNvCxnSpPr>
              <a:cxnSpLocks noChangeShapeType="1"/>
            </p:cNvCxnSpPr>
            <p:nvPr/>
          </p:nvCxnSpPr>
          <p:spPr bwMode="auto">
            <a:xfrm flipH="1">
              <a:off x="1752600" y="4191000"/>
              <a:ext cx="251460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2" name="Straight Connector 6"/>
            <p:cNvCxnSpPr>
              <a:cxnSpLocks noChangeShapeType="1"/>
            </p:cNvCxnSpPr>
            <p:nvPr/>
          </p:nvCxnSpPr>
          <p:spPr bwMode="auto">
            <a:xfrm>
              <a:off x="1600200" y="3429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3" name="Straight Connector 6"/>
            <p:cNvCxnSpPr>
              <a:cxnSpLocks noChangeShapeType="1"/>
            </p:cNvCxnSpPr>
            <p:nvPr/>
          </p:nvCxnSpPr>
          <p:spPr bwMode="auto">
            <a:xfrm>
              <a:off x="3429000" y="3429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4" name="Straight Connector 6"/>
            <p:cNvCxnSpPr>
              <a:cxnSpLocks noChangeShapeType="1"/>
            </p:cNvCxnSpPr>
            <p:nvPr/>
          </p:nvCxnSpPr>
          <p:spPr bwMode="auto">
            <a:xfrm flipH="1">
              <a:off x="1066800" y="3429000"/>
              <a:ext cx="228600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5" name="Straight Connector 6"/>
            <p:cNvCxnSpPr>
              <a:cxnSpLocks noChangeShapeType="1"/>
            </p:cNvCxnSpPr>
            <p:nvPr/>
          </p:nvCxnSpPr>
          <p:spPr bwMode="auto">
            <a:xfrm>
              <a:off x="990600" y="4114800"/>
              <a:ext cx="22098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596" name="Straight Connector 6"/>
            <p:cNvCxnSpPr>
              <a:cxnSpLocks noChangeShapeType="1"/>
            </p:cNvCxnSpPr>
            <p:nvPr/>
          </p:nvCxnSpPr>
          <p:spPr bwMode="auto">
            <a:xfrm>
              <a:off x="1676400" y="3429000"/>
              <a:ext cx="251460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sp>
        <p:nvSpPr>
          <p:cNvPr id="51" name="Title 5"/>
          <p:cNvSpPr txBox="1">
            <a:spLocks/>
          </p:cNvSpPr>
          <p:nvPr/>
        </p:nvSpPr>
        <p:spPr bwMode="auto">
          <a:xfrm>
            <a:off x="838200" y="5867400"/>
            <a:ext cx="7772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2400">
                <a:solidFill>
                  <a:schemeClr val="tx2"/>
                </a:solidFill>
                <a:latin typeface="Arial" panose="020B0604020202020204" pitchFamily="34" charset="0"/>
              </a:rPr>
              <a:t>Need a </a:t>
            </a:r>
            <a:r>
              <a:rPr lang="en-US" altLang="en-US" sz="2400" u="sng">
                <a:solidFill>
                  <a:schemeClr val="tx2"/>
                </a:solidFill>
                <a:latin typeface="Arial" panose="020B0604020202020204" pitchFamily="34" charset="0"/>
              </a:rPr>
              <a:t>scalable</a:t>
            </a:r>
            <a:r>
              <a:rPr lang="en-US" altLang="en-US" sz="2400">
                <a:solidFill>
                  <a:schemeClr val="tx2"/>
                </a:solidFill>
                <a:latin typeface="Arial" panose="020B0604020202020204" pitchFamily="34" charset="0"/>
              </a:rPr>
              <a:t> way to interconnect nodes</a:t>
            </a:r>
          </a:p>
        </p:txBody>
      </p:sp>
    </p:spTree>
    <p:extLst>
      <p:ext uri="{BB962C8B-B14F-4D97-AF65-F5344CB8AC3E}">
        <p14:creationId xmlns:p14="http://schemas.microsoft.com/office/powerpoint/2010/main" val="2474138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5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lgn="ctr"/>
            <a:r>
              <a:rPr lang="en-US" altLang="en-US" dirty="0"/>
              <a:t>Switching Network</a:t>
            </a:r>
          </a:p>
        </p:txBody>
      </p:sp>
      <p:grpSp>
        <p:nvGrpSpPr>
          <p:cNvPr id="2" name="Group 1">
            <a:extLst>
              <a:ext uri="{FF2B5EF4-FFF2-40B4-BE49-F238E27FC236}">
                <a16:creationId xmlns:a16="http://schemas.microsoft.com/office/drawing/2014/main" id="{3156BFA7-2A25-48CC-937B-361A31D6F934}"/>
              </a:ext>
            </a:extLst>
          </p:cNvPr>
          <p:cNvGrpSpPr/>
          <p:nvPr/>
        </p:nvGrpSpPr>
        <p:grpSpPr>
          <a:xfrm>
            <a:off x="4876800" y="2091633"/>
            <a:ext cx="3886200" cy="2327967"/>
            <a:chOff x="1676400" y="2286000"/>
            <a:chExt cx="5321300" cy="2784475"/>
          </a:xfrm>
        </p:grpSpPr>
        <p:sp>
          <p:nvSpPr>
            <p:cNvPr id="26626" name="Rectangle 2"/>
            <p:cNvSpPr>
              <a:spLocks noChangeArrowheads="1"/>
            </p:cNvSpPr>
            <p:nvPr/>
          </p:nvSpPr>
          <p:spPr bwMode="auto">
            <a:xfrm>
              <a:off x="4114800" y="47244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6627" name="Rectangle 32"/>
            <p:cNvSpPr>
              <a:spLocks noChangeArrowheads="1"/>
            </p:cNvSpPr>
            <p:nvPr/>
          </p:nvSpPr>
          <p:spPr bwMode="auto">
            <a:xfrm>
              <a:off x="4343400" y="30480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6628" name="Rectangle 33"/>
            <p:cNvSpPr>
              <a:spLocks noChangeArrowheads="1"/>
            </p:cNvSpPr>
            <p:nvPr/>
          </p:nvSpPr>
          <p:spPr bwMode="auto">
            <a:xfrm>
              <a:off x="5791200" y="37338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26629" name="Straight Connector 10"/>
            <p:cNvCxnSpPr>
              <a:cxnSpLocks noChangeShapeType="1"/>
              <a:endCxn id="26627" idx="1"/>
            </p:cNvCxnSpPr>
            <p:nvPr/>
          </p:nvCxnSpPr>
          <p:spPr bwMode="auto">
            <a:xfrm flipV="1">
              <a:off x="3505200" y="3200400"/>
              <a:ext cx="838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0" name="Straight Connector 12"/>
            <p:cNvCxnSpPr>
              <a:cxnSpLocks noChangeShapeType="1"/>
            </p:cNvCxnSpPr>
            <p:nvPr/>
          </p:nvCxnSpPr>
          <p:spPr bwMode="auto">
            <a:xfrm>
              <a:off x="6096000" y="3871913"/>
              <a:ext cx="609600"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1" name="Straight Connector 43"/>
            <p:cNvCxnSpPr>
              <a:cxnSpLocks noChangeShapeType="1"/>
              <a:stCxn id="26628" idx="2"/>
            </p:cNvCxnSpPr>
            <p:nvPr/>
          </p:nvCxnSpPr>
          <p:spPr bwMode="auto">
            <a:xfrm flipH="1">
              <a:off x="5867400" y="4038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2" name="Straight Connector 49"/>
            <p:cNvCxnSpPr>
              <a:cxnSpLocks noChangeShapeType="1"/>
            </p:cNvCxnSpPr>
            <p:nvPr/>
          </p:nvCxnSpPr>
          <p:spPr bwMode="auto">
            <a:xfrm flipH="1">
              <a:off x="4648200" y="26670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3" name="Straight Connector 53"/>
            <p:cNvCxnSpPr>
              <a:cxnSpLocks noChangeShapeType="1"/>
              <a:stCxn id="26626" idx="3"/>
              <a:endCxn id="26628" idx="1"/>
            </p:cNvCxnSpPr>
            <p:nvPr/>
          </p:nvCxnSpPr>
          <p:spPr bwMode="auto">
            <a:xfrm flipV="1">
              <a:off x="4419600" y="3886200"/>
              <a:ext cx="13716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4" name="Straight Connector 56"/>
            <p:cNvCxnSpPr>
              <a:cxnSpLocks noChangeShapeType="1"/>
              <a:stCxn id="26627" idx="3"/>
              <a:endCxn id="26628" idx="1"/>
            </p:cNvCxnSpPr>
            <p:nvPr/>
          </p:nvCxnSpPr>
          <p:spPr bwMode="auto">
            <a:xfrm>
              <a:off x="4648200" y="3200400"/>
              <a:ext cx="1143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5" name="Straight Connector 59"/>
            <p:cNvCxnSpPr>
              <a:cxnSpLocks noChangeShapeType="1"/>
            </p:cNvCxnSpPr>
            <p:nvPr/>
          </p:nvCxnSpPr>
          <p:spPr bwMode="auto">
            <a:xfrm>
              <a:off x="4114800" y="2743200"/>
              <a:ext cx="231775"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6" name="Straight Connector 62"/>
            <p:cNvCxnSpPr>
              <a:cxnSpLocks noChangeShapeType="1"/>
              <a:stCxn id="26649" idx="2"/>
              <a:endCxn id="26626" idx="1"/>
            </p:cNvCxnSpPr>
            <p:nvPr/>
          </p:nvCxnSpPr>
          <p:spPr bwMode="auto">
            <a:xfrm>
              <a:off x="3505200" y="4343400"/>
              <a:ext cx="6096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7" name="Straight Connector 67"/>
            <p:cNvCxnSpPr>
              <a:cxnSpLocks noChangeShapeType="1"/>
            </p:cNvCxnSpPr>
            <p:nvPr/>
          </p:nvCxnSpPr>
          <p:spPr bwMode="auto">
            <a:xfrm flipV="1">
              <a:off x="2895600" y="4267200"/>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26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616325"/>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9" name="Straight Connector 88"/>
            <p:cNvCxnSpPr>
              <a:cxnSpLocks noChangeShapeType="1"/>
              <a:stCxn id="26642" idx="3"/>
            </p:cNvCxnSpPr>
            <p:nvPr/>
          </p:nvCxnSpPr>
          <p:spPr bwMode="auto">
            <a:xfrm>
              <a:off x="2743200" y="35814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40" name="Straight Connector 90"/>
            <p:cNvCxnSpPr>
              <a:cxnSpLocks noChangeShapeType="1"/>
            </p:cNvCxnSpPr>
            <p:nvPr/>
          </p:nvCxnSpPr>
          <p:spPr bwMode="auto">
            <a:xfrm>
              <a:off x="2209800" y="3124200"/>
              <a:ext cx="231775"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41" name="Straight Connector 91"/>
            <p:cNvCxnSpPr>
              <a:cxnSpLocks noChangeShapeType="1"/>
            </p:cNvCxnSpPr>
            <p:nvPr/>
          </p:nvCxnSpPr>
          <p:spPr bwMode="auto">
            <a:xfrm flipH="1">
              <a:off x="1981200" y="3581400"/>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642" name="Rectangle 87"/>
            <p:cNvSpPr>
              <a:spLocks noChangeArrowheads="1"/>
            </p:cNvSpPr>
            <p:nvPr/>
          </p:nvSpPr>
          <p:spPr bwMode="auto">
            <a:xfrm>
              <a:off x="2438400" y="34290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pic>
          <p:nvPicPr>
            <p:cNvPr id="266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302125"/>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4384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2860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4958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9" name="Rectangle 36"/>
            <p:cNvSpPr>
              <a:spLocks noChangeArrowheads="1"/>
            </p:cNvSpPr>
            <p:nvPr/>
          </p:nvSpPr>
          <p:spPr bwMode="auto">
            <a:xfrm>
              <a:off x="3352800" y="40386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93" name="Oval 92"/>
          <p:cNvSpPr>
            <a:spLocks noChangeArrowheads="1"/>
          </p:cNvSpPr>
          <p:nvPr/>
        </p:nvSpPr>
        <p:spPr bwMode="auto">
          <a:xfrm>
            <a:off x="5808734" y="3367256"/>
            <a:ext cx="762000" cy="609600"/>
          </a:xfrm>
          <a:prstGeom prst="ellipse">
            <a:avLst/>
          </a:prstGeom>
          <a:noFill/>
          <a:ln w="1905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3" name="Group 121">
            <a:extLst>
              <a:ext uri="{FF2B5EF4-FFF2-40B4-BE49-F238E27FC236}">
                <a16:creationId xmlns:a16="http://schemas.microsoft.com/office/drawing/2014/main" id="{56E90224-FDA2-7693-2152-D1847B27A9CE}"/>
              </a:ext>
            </a:extLst>
          </p:cNvPr>
          <p:cNvGrpSpPr>
            <a:grpSpLocks/>
          </p:cNvGrpSpPr>
          <p:nvPr/>
        </p:nvGrpSpPr>
        <p:grpSpPr bwMode="auto">
          <a:xfrm>
            <a:off x="596613" y="2091633"/>
            <a:ext cx="3581400" cy="2667000"/>
            <a:chOff x="317500" y="2667000"/>
            <a:chExt cx="4622800" cy="2971800"/>
          </a:xfrm>
        </p:grpSpPr>
        <p:pic>
          <p:nvPicPr>
            <p:cNvPr id="4" name="Picture 4">
              <a:extLst>
                <a:ext uri="{FF2B5EF4-FFF2-40B4-BE49-F238E27FC236}">
                  <a16:creationId xmlns:a16="http://schemas.microsoft.com/office/drawing/2014/main" id="{3471D444-147D-9935-927C-7B58E843A0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 y="3683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AC0ED2F-2EEA-E1FD-1B4C-B5FF6A23F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683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0C1A753D-4250-AB07-7D6D-9FE7AF0C1A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7498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6A09FD33-3DF4-8D92-AE28-28A735A0C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7498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A03E95B-0A63-C18F-1195-92D16598A5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667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7D6323CA-D96C-C33C-D2B7-382D3E14E8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2667000"/>
              <a:ext cx="90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FEA26DD1-E541-4190-9008-72F188014963}"/>
              </a:ext>
            </a:extLst>
          </p:cNvPr>
          <p:cNvGrpSpPr>
            <a:grpSpLocks/>
          </p:cNvGrpSpPr>
          <p:nvPr/>
        </p:nvGrpSpPr>
        <p:grpSpPr bwMode="auto">
          <a:xfrm>
            <a:off x="795051" y="2472633"/>
            <a:ext cx="2846387" cy="1789113"/>
            <a:chOff x="599818" y="3124200"/>
            <a:chExt cx="3673732" cy="1993900"/>
          </a:xfrm>
        </p:grpSpPr>
        <p:cxnSp>
          <p:nvCxnSpPr>
            <p:cNvPr id="11" name="Straight Connector 6">
              <a:extLst>
                <a:ext uri="{FF2B5EF4-FFF2-40B4-BE49-F238E27FC236}">
                  <a16:creationId xmlns:a16="http://schemas.microsoft.com/office/drawing/2014/main" id="{DE7CB730-6DF1-2B3B-B99B-BEDB357D6B60}"/>
                </a:ext>
              </a:extLst>
            </p:cNvPr>
            <p:cNvCxnSpPr>
              <a:cxnSpLocks noChangeShapeType="1"/>
            </p:cNvCxnSpPr>
            <p:nvPr/>
          </p:nvCxnSpPr>
          <p:spPr bwMode="auto">
            <a:xfrm>
              <a:off x="1135838" y="4088027"/>
              <a:ext cx="3071714" cy="1201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6">
              <a:extLst>
                <a:ext uri="{FF2B5EF4-FFF2-40B4-BE49-F238E27FC236}">
                  <a16:creationId xmlns:a16="http://schemas.microsoft.com/office/drawing/2014/main" id="{88CD4274-6DEF-79A7-DD91-185584E9FEEF}"/>
                </a:ext>
              </a:extLst>
            </p:cNvPr>
            <p:cNvCxnSpPr>
              <a:cxnSpLocks noChangeShapeType="1"/>
            </p:cNvCxnSpPr>
            <p:nvPr/>
          </p:nvCxnSpPr>
          <p:spPr bwMode="auto">
            <a:xfrm>
              <a:off x="1752600" y="3505200"/>
              <a:ext cx="1524000" cy="1295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6">
              <a:extLst>
                <a:ext uri="{FF2B5EF4-FFF2-40B4-BE49-F238E27FC236}">
                  <a16:creationId xmlns:a16="http://schemas.microsoft.com/office/drawing/2014/main" id="{043B6B2D-F754-B463-08C5-E588CF6668D1}"/>
                </a:ext>
              </a:extLst>
            </p:cNvPr>
            <p:cNvCxnSpPr>
              <a:cxnSpLocks noChangeShapeType="1"/>
            </p:cNvCxnSpPr>
            <p:nvPr/>
          </p:nvCxnSpPr>
          <p:spPr bwMode="auto">
            <a:xfrm flipH="1">
              <a:off x="1676400" y="3429000"/>
              <a:ext cx="167640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6">
              <a:extLst>
                <a:ext uri="{FF2B5EF4-FFF2-40B4-BE49-F238E27FC236}">
                  <a16:creationId xmlns:a16="http://schemas.microsoft.com/office/drawing/2014/main" id="{D66AAD7E-EAF8-96DA-6285-E20941154B85}"/>
                </a:ext>
              </a:extLst>
            </p:cNvPr>
            <p:cNvCxnSpPr>
              <a:cxnSpLocks noChangeShapeType="1"/>
            </p:cNvCxnSpPr>
            <p:nvPr/>
          </p:nvCxnSpPr>
          <p:spPr bwMode="auto">
            <a:xfrm>
              <a:off x="1752600" y="5105400"/>
              <a:ext cx="1447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5" name="Straight Connector 6">
              <a:extLst>
                <a:ext uri="{FF2B5EF4-FFF2-40B4-BE49-F238E27FC236}">
                  <a16:creationId xmlns:a16="http://schemas.microsoft.com/office/drawing/2014/main" id="{D8010530-CF70-9E51-EEB5-80B39E366488}"/>
                </a:ext>
              </a:extLst>
            </p:cNvPr>
            <p:cNvCxnSpPr>
              <a:cxnSpLocks noChangeShapeType="1"/>
            </p:cNvCxnSpPr>
            <p:nvPr/>
          </p:nvCxnSpPr>
          <p:spPr bwMode="auto">
            <a:xfrm>
              <a:off x="599818" y="4569941"/>
              <a:ext cx="626964" cy="48191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6" name="Straight Connector 6">
              <a:extLst>
                <a:ext uri="{FF2B5EF4-FFF2-40B4-BE49-F238E27FC236}">
                  <a16:creationId xmlns:a16="http://schemas.microsoft.com/office/drawing/2014/main" id="{5820D6B5-92A6-DD5E-BFBD-A5297AB682DF}"/>
                </a:ext>
              </a:extLst>
            </p:cNvPr>
            <p:cNvCxnSpPr>
              <a:cxnSpLocks noChangeShapeType="1"/>
            </p:cNvCxnSpPr>
            <p:nvPr/>
          </p:nvCxnSpPr>
          <p:spPr bwMode="auto">
            <a:xfrm flipH="1">
              <a:off x="1090637" y="3505200"/>
              <a:ext cx="433363" cy="50250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6">
              <a:extLst>
                <a:ext uri="{FF2B5EF4-FFF2-40B4-BE49-F238E27FC236}">
                  <a16:creationId xmlns:a16="http://schemas.microsoft.com/office/drawing/2014/main" id="{FB3674FB-EC75-3DDA-B815-7EA80EF88205}"/>
                </a:ext>
              </a:extLst>
            </p:cNvPr>
            <p:cNvCxnSpPr>
              <a:cxnSpLocks noChangeShapeType="1"/>
            </p:cNvCxnSpPr>
            <p:nvPr/>
          </p:nvCxnSpPr>
          <p:spPr bwMode="auto">
            <a:xfrm flipH="1">
              <a:off x="1828800" y="3124200"/>
              <a:ext cx="13716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8" name="Straight Connector 6">
              <a:extLst>
                <a:ext uri="{FF2B5EF4-FFF2-40B4-BE49-F238E27FC236}">
                  <a16:creationId xmlns:a16="http://schemas.microsoft.com/office/drawing/2014/main" id="{580B17F4-73A6-B1B6-BCA5-D9979036D2C7}"/>
                </a:ext>
              </a:extLst>
            </p:cNvPr>
            <p:cNvCxnSpPr>
              <a:cxnSpLocks noChangeShapeType="1"/>
            </p:cNvCxnSpPr>
            <p:nvPr/>
          </p:nvCxnSpPr>
          <p:spPr bwMode="auto">
            <a:xfrm>
              <a:off x="3657600" y="3505200"/>
              <a:ext cx="603250" cy="5715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19" name="Straight Connector 6">
              <a:extLst>
                <a:ext uri="{FF2B5EF4-FFF2-40B4-BE49-F238E27FC236}">
                  <a16:creationId xmlns:a16="http://schemas.microsoft.com/office/drawing/2014/main" id="{16DD6223-3424-9EA3-0857-3A49F4A812D9}"/>
                </a:ext>
              </a:extLst>
            </p:cNvPr>
            <p:cNvCxnSpPr>
              <a:cxnSpLocks noChangeShapeType="1"/>
            </p:cNvCxnSpPr>
            <p:nvPr/>
          </p:nvCxnSpPr>
          <p:spPr bwMode="auto">
            <a:xfrm flipH="1">
              <a:off x="3657600" y="4495800"/>
              <a:ext cx="615950" cy="6223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6">
              <a:extLst>
                <a:ext uri="{FF2B5EF4-FFF2-40B4-BE49-F238E27FC236}">
                  <a16:creationId xmlns:a16="http://schemas.microsoft.com/office/drawing/2014/main" id="{D1DC871A-4AD0-322E-B690-4CC6ECE76752}"/>
                </a:ext>
              </a:extLst>
            </p:cNvPr>
            <p:cNvCxnSpPr>
              <a:cxnSpLocks noChangeShapeType="1"/>
            </p:cNvCxnSpPr>
            <p:nvPr/>
          </p:nvCxnSpPr>
          <p:spPr bwMode="auto">
            <a:xfrm flipH="1">
              <a:off x="1752600" y="4191000"/>
              <a:ext cx="251460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6">
              <a:extLst>
                <a:ext uri="{FF2B5EF4-FFF2-40B4-BE49-F238E27FC236}">
                  <a16:creationId xmlns:a16="http://schemas.microsoft.com/office/drawing/2014/main" id="{D903916D-7BD2-701E-4100-E107BF587B55}"/>
                </a:ext>
              </a:extLst>
            </p:cNvPr>
            <p:cNvCxnSpPr>
              <a:cxnSpLocks noChangeShapeType="1"/>
            </p:cNvCxnSpPr>
            <p:nvPr/>
          </p:nvCxnSpPr>
          <p:spPr bwMode="auto">
            <a:xfrm>
              <a:off x="1600200" y="3429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3F77C802-E661-DFDD-DBE3-3256339E24A9}"/>
                </a:ext>
              </a:extLst>
            </p:cNvPr>
            <p:cNvCxnSpPr>
              <a:cxnSpLocks noChangeShapeType="1"/>
            </p:cNvCxnSpPr>
            <p:nvPr/>
          </p:nvCxnSpPr>
          <p:spPr bwMode="auto">
            <a:xfrm>
              <a:off x="3429000" y="3429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3" name="Straight Connector 6">
              <a:extLst>
                <a:ext uri="{FF2B5EF4-FFF2-40B4-BE49-F238E27FC236}">
                  <a16:creationId xmlns:a16="http://schemas.microsoft.com/office/drawing/2014/main" id="{499BFB6C-1B02-BAC2-4985-B9D98244993F}"/>
                </a:ext>
              </a:extLst>
            </p:cNvPr>
            <p:cNvCxnSpPr>
              <a:cxnSpLocks noChangeShapeType="1"/>
            </p:cNvCxnSpPr>
            <p:nvPr/>
          </p:nvCxnSpPr>
          <p:spPr bwMode="auto">
            <a:xfrm flipH="1">
              <a:off x="1066800" y="3429000"/>
              <a:ext cx="228600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4" name="Straight Connector 6">
              <a:extLst>
                <a:ext uri="{FF2B5EF4-FFF2-40B4-BE49-F238E27FC236}">
                  <a16:creationId xmlns:a16="http://schemas.microsoft.com/office/drawing/2014/main" id="{9432963B-D2C3-620B-45BD-C390A7CBB2BC}"/>
                </a:ext>
              </a:extLst>
            </p:cNvPr>
            <p:cNvCxnSpPr>
              <a:cxnSpLocks noChangeShapeType="1"/>
            </p:cNvCxnSpPr>
            <p:nvPr/>
          </p:nvCxnSpPr>
          <p:spPr bwMode="auto">
            <a:xfrm>
              <a:off x="990600" y="4114800"/>
              <a:ext cx="22098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25" name="Straight Connector 6">
              <a:extLst>
                <a:ext uri="{FF2B5EF4-FFF2-40B4-BE49-F238E27FC236}">
                  <a16:creationId xmlns:a16="http://schemas.microsoft.com/office/drawing/2014/main" id="{0943415E-ADBD-66FA-BA31-AFD785E2E887}"/>
                </a:ext>
              </a:extLst>
            </p:cNvPr>
            <p:cNvCxnSpPr>
              <a:cxnSpLocks noChangeShapeType="1"/>
            </p:cNvCxnSpPr>
            <p:nvPr/>
          </p:nvCxnSpPr>
          <p:spPr bwMode="auto">
            <a:xfrm>
              <a:off x="1676400" y="3429000"/>
              <a:ext cx="251460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pic>
        <p:nvPicPr>
          <p:cNvPr id="26" name="Picture 7">
            <a:extLst>
              <a:ext uri="{FF2B5EF4-FFF2-40B4-BE49-F238E27FC236}">
                <a16:creationId xmlns:a16="http://schemas.microsoft.com/office/drawing/2014/main" id="{E9AE2E36-F137-41A1-BA5D-92957D1B3E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8482" y="2876985"/>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a:extLst>
              <a:ext uri="{FF2B5EF4-FFF2-40B4-BE49-F238E27FC236}">
                <a16:creationId xmlns:a16="http://schemas.microsoft.com/office/drawing/2014/main" id="{61E01779-4417-DC2D-70EA-99E9D72ABF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7358" y="3425274"/>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
            <a:extLst>
              <a:ext uri="{FF2B5EF4-FFF2-40B4-BE49-F238E27FC236}">
                <a16:creationId xmlns:a16="http://schemas.microsoft.com/office/drawing/2014/main" id="{771A9697-DFE8-2857-3DC4-E0BE5BA9A1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0258" y="4032434"/>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a:extLst>
              <a:ext uri="{FF2B5EF4-FFF2-40B4-BE49-F238E27FC236}">
                <a16:creationId xmlns:a16="http://schemas.microsoft.com/office/drawing/2014/main" id="{1F718BE7-B6D6-2A08-96A9-AFB58ECD9F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9669" y="2645669"/>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
            <a:extLst>
              <a:ext uri="{FF2B5EF4-FFF2-40B4-BE49-F238E27FC236}">
                <a16:creationId xmlns:a16="http://schemas.microsoft.com/office/drawing/2014/main" id="{F41C4A28-16F9-D2AC-24C1-4F8631BE97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4506" y="3097306"/>
            <a:ext cx="427985" cy="48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1037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lgn="ctr"/>
            <a:r>
              <a:rPr lang="en-US" altLang="en-US"/>
              <a:t>Solution: A switched network</a:t>
            </a:r>
          </a:p>
        </p:txBody>
      </p:sp>
      <p:sp>
        <p:nvSpPr>
          <p:cNvPr id="26626" name="Rectangle 2"/>
          <p:cNvSpPr>
            <a:spLocks noChangeArrowheads="1"/>
          </p:cNvSpPr>
          <p:nvPr/>
        </p:nvSpPr>
        <p:spPr bwMode="auto">
          <a:xfrm>
            <a:off x="4114800" y="47244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6627" name="Rectangle 32"/>
          <p:cNvSpPr>
            <a:spLocks noChangeArrowheads="1"/>
          </p:cNvSpPr>
          <p:nvPr/>
        </p:nvSpPr>
        <p:spPr bwMode="auto">
          <a:xfrm>
            <a:off x="4343400" y="30480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6628" name="Rectangle 33"/>
          <p:cNvSpPr>
            <a:spLocks noChangeArrowheads="1"/>
          </p:cNvSpPr>
          <p:nvPr/>
        </p:nvSpPr>
        <p:spPr bwMode="auto">
          <a:xfrm>
            <a:off x="5791200" y="37338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26629" name="Straight Connector 10"/>
          <p:cNvCxnSpPr>
            <a:cxnSpLocks noChangeShapeType="1"/>
            <a:endCxn id="26627" idx="1"/>
          </p:cNvCxnSpPr>
          <p:nvPr/>
        </p:nvCxnSpPr>
        <p:spPr bwMode="auto">
          <a:xfrm flipV="1">
            <a:off x="3505200" y="3200400"/>
            <a:ext cx="838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0" name="Straight Connector 12"/>
          <p:cNvCxnSpPr>
            <a:cxnSpLocks noChangeShapeType="1"/>
          </p:cNvCxnSpPr>
          <p:nvPr/>
        </p:nvCxnSpPr>
        <p:spPr bwMode="auto">
          <a:xfrm>
            <a:off x="6096000" y="3871913"/>
            <a:ext cx="609600"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1" name="Straight Connector 43"/>
          <p:cNvCxnSpPr>
            <a:cxnSpLocks noChangeShapeType="1"/>
            <a:stCxn id="26628" idx="2"/>
          </p:cNvCxnSpPr>
          <p:nvPr/>
        </p:nvCxnSpPr>
        <p:spPr bwMode="auto">
          <a:xfrm flipH="1">
            <a:off x="5867400" y="4038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2" name="Straight Connector 49"/>
          <p:cNvCxnSpPr>
            <a:cxnSpLocks noChangeShapeType="1"/>
          </p:cNvCxnSpPr>
          <p:nvPr/>
        </p:nvCxnSpPr>
        <p:spPr bwMode="auto">
          <a:xfrm flipH="1">
            <a:off x="4648200" y="26670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3" name="Straight Connector 53"/>
          <p:cNvCxnSpPr>
            <a:cxnSpLocks noChangeShapeType="1"/>
            <a:stCxn id="26626" idx="3"/>
            <a:endCxn id="26628" idx="1"/>
          </p:cNvCxnSpPr>
          <p:nvPr/>
        </p:nvCxnSpPr>
        <p:spPr bwMode="auto">
          <a:xfrm flipV="1">
            <a:off x="4419600" y="3886200"/>
            <a:ext cx="13716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4" name="Straight Connector 56"/>
          <p:cNvCxnSpPr>
            <a:cxnSpLocks noChangeShapeType="1"/>
            <a:stCxn id="26627" idx="3"/>
            <a:endCxn id="26628" idx="1"/>
          </p:cNvCxnSpPr>
          <p:nvPr/>
        </p:nvCxnSpPr>
        <p:spPr bwMode="auto">
          <a:xfrm>
            <a:off x="4648200" y="3200400"/>
            <a:ext cx="1143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5" name="Straight Connector 59"/>
          <p:cNvCxnSpPr>
            <a:cxnSpLocks noChangeShapeType="1"/>
          </p:cNvCxnSpPr>
          <p:nvPr/>
        </p:nvCxnSpPr>
        <p:spPr bwMode="auto">
          <a:xfrm>
            <a:off x="4114800" y="2743200"/>
            <a:ext cx="231775"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6" name="Straight Connector 62"/>
          <p:cNvCxnSpPr>
            <a:cxnSpLocks noChangeShapeType="1"/>
            <a:stCxn id="26649" idx="2"/>
            <a:endCxn id="26626" idx="1"/>
          </p:cNvCxnSpPr>
          <p:nvPr/>
        </p:nvCxnSpPr>
        <p:spPr bwMode="auto">
          <a:xfrm>
            <a:off x="3505200" y="4343400"/>
            <a:ext cx="6096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37" name="Straight Connector 67"/>
          <p:cNvCxnSpPr>
            <a:cxnSpLocks noChangeShapeType="1"/>
          </p:cNvCxnSpPr>
          <p:nvPr/>
        </p:nvCxnSpPr>
        <p:spPr bwMode="auto">
          <a:xfrm flipV="1">
            <a:off x="2895600" y="4267200"/>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2663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616325"/>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9" name="Straight Connector 88"/>
          <p:cNvCxnSpPr>
            <a:cxnSpLocks noChangeShapeType="1"/>
            <a:stCxn id="26642" idx="3"/>
          </p:cNvCxnSpPr>
          <p:nvPr/>
        </p:nvCxnSpPr>
        <p:spPr bwMode="auto">
          <a:xfrm>
            <a:off x="2743200" y="35814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40" name="Straight Connector 90"/>
          <p:cNvCxnSpPr>
            <a:cxnSpLocks noChangeShapeType="1"/>
          </p:cNvCxnSpPr>
          <p:nvPr/>
        </p:nvCxnSpPr>
        <p:spPr bwMode="auto">
          <a:xfrm>
            <a:off x="2209800" y="3124200"/>
            <a:ext cx="231775"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641" name="Straight Connector 91"/>
          <p:cNvCxnSpPr>
            <a:cxnSpLocks noChangeShapeType="1"/>
          </p:cNvCxnSpPr>
          <p:nvPr/>
        </p:nvCxnSpPr>
        <p:spPr bwMode="auto">
          <a:xfrm flipH="1">
            <a:off x="1981200" y="3581400"/>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642" name="Rectangle 87"/>
          <p:cNvSpPr>
            <a:spLocks noChangeArrowheads="1"/>
          </p:cNvSpPr>
          <p:nvPr/>
        </p:nvSpPr>
        <p:spPr bwMode="auto">
          <a:xfrm>
            <a:off x="2438400" y="34290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pic>
        <p:nvPicPr>
          <p:cNvPr id="266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302125"/>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4384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2860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495800"/>
            <a:ext cx="5207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9" name="Rectangle 36"/>
          <p:cNvSpPr>
            <a:spLocks noChangeArrowheads="1"/>
          </p:cNvSpPr>
          <p:nvPr/>
        </p:nvSpPr>
        <p:spPr bwMode="auto">
          <a:xfrm>
            <a:off x="3352800" y="4038600"/>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86" name="TextBox 85"/>
          <p:cNvSpPr txBox="1"/>
          <p:nvPr/>
        </p:nvSpPr>
        <p:spPr>
          <a:xfrm>
            <a:off x="1581150" y="1676400"/>
            <a:ext cx="5892800" cy="523875"/>
          </a:xfrm>
          <a:prstGeom prst="rect">
            <a:avLst/>
          </a:prstGeom>
          <a:noFill/>
        </p:spPr>
        <p:txBody>
          <a:bodyPr wrap="none">
            <a:spAutoFit/>
          </a:bodyPr>
          <a:lstStyle/>
          <a:p>
            <a:pPr algn="ctr">
              <a:defRPr/>
            </a:pPr>
            <a:r>
              <a:rPr lang="en-US" sz="2800" b="0" dirty="0">
                <a:solidFill>
                  <a:srgbClr val="FF0000"/>
                </a:solidFill>
                <a:latin typeface="+mn-lt"/>
                <a:ea typeface="ＭＳ Ｐゴシック" charset="0"/>
                <a:cs typeface="ＭＳ Ｐゴシック" charset="0"/>
              </a:rPr>
              <a:t>Nodes </a:t>
            </a:r>
            <a:r>
              <a:rPr lang="en-US" sz="2800" b="0" u="sng" dirty="0">
                <a:solidFill>
                  <a:srgbClr val="FF0000"/>
                </a:solidFill>
                <a:latin typeface="+mn-lt"/>
                <a:ea typeface="ＭＳ Ｐゴシック" charset="0"/>
                <a:cs typeface="ＭＳ Ｐゴシック" charset="0"/>
              </a:rPr>
              <a:t>share</a:t>
            </a:r>
            <a:r>
              <a:rPr lang="en-US" sz="2800" b="0" dirty="0">
                <a:solidFill>
                  <a:srgbClr val="FF0000"/>
                </a:solidFill>
                <a:latin typeface="+mn-lt"/>
                <a:ea typeface="ＭＳ Ｐゴシック" charset="0"/>
                <a:cs typeface="ＭＳ Ｐゴシック" charset="0"/>
              </a:rPr>
              <a:t> network link resources</a:t>
            </a:r>
          </a:p>
        </p:txBody>
      </p:sp>
      <p:sp>
        <p:nvSpPr>
          <p:cNvPr id="93" name="Oval 92"/>
          <p:cNvSpPr>
            <a:spLocks noChangeArrowheads="1"/>
          </p:cNvSpPr>
          <p:nvPr/>
        </p:nvSpPr>
        <p:spPr bwMode="auto">
          <a:xfrm>
            <a:off x="3886200" y="4572000"/>
            <a:ext cx="762000" cy="609600"/>
          </a:xfrm>
          <a:prstGeom prst="ellipse">
            <a:avLst/>
          </a:prstGeom>
          <a:noFill/>
          <a:ln w="1905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113" name="Freeform 112"/>
          <p:cNvSpPr>
            <a:spLocks/>
          </p:cNvSpPr>
          <p:nvPr/>
        </p:nvSpPr>
        <p:spPr bwMode="auto">
          <a:xfrm rot="1547438">
            <a:off x="4805363" y="3216275"/>
            <a:ext cx="1928812" cy="463550"/>
          </a:xfrm>
          <a:custGeom>
            <a:avLst/>
            <a:gdLst>
              <a:gd name="T0" fmla="*/ 107401 w 1517796"/>
              <a:gd name="T1" fmla="*/ 0 h 1161143"/>
              <a:gd name="T2" fmla="*/ 199628 w 1517796"/>
              <a:gd name="T3" fmla="*/ 340938 h 1161143"/>
              <a:gd name="T4" fmla="*/ 1928910 w 1517796"/>
              <a:gd name="T5" fmla="*/ 464256 h 1161143"/>
              <a:gd name="T6" fmla="*/ 1928910 w 1517796"/>
              <a:gd name="T7" fmla="*/ 464256 h 1161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7796" h="1161143">
                <a:moveTo>
                  <a:pt x="84510" y="0"/>
                </a:moveTo>
                <a:cubicBezTo>
                  <a:pt x="1355" y="329595"/>
                  <a:pt x="-81800" y="659190"/>
                  <a:pt x="157081" y="852714"/>
                </a:cubicBezTo>
                <a:cubicBezTo>
                  <a:pt x="395962" y="1046238"/>
                  <a:pt x="1517796" y="1161143"/>
                  <a:pt x="1517796" y="1161143"/>
                </a:cubicBezTo>
              </a:path>
            </a:pathLst>
          </a:custGeom>
          <a:noFill/>
          <a:ln w="38100" cmpd="sng">
            <a:solidFill>
              <a:srgbClr val="008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Oval 128"/>
          <p:cNvSpPr>
            <a:spLocks noChangeArrowheads="1"/>
          </p:cNvSpPr>
          <p:nvPr/>
        </p:nvSpPr>
        <p:spPr bwMode="auto">
          <a:xfrm>
            <a:off x="4114800" y="2895600"/>
            <a:ext cx="762000" cy="609600"/>
          </a:xfrm>
          <a:prstGeom prst="ellipse">
            <a:avLst/>
          </a:prstGeom>
          <a:noFill/>
          <a:ln w="1905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115" name="Freeform 114"/>
          <p:cNvSpPr>
            <a:spLocks/>
          </p:cNvSpPr>
          <p:nvPr/>
        </p:nvSpPr>
        <p:spPr bwMode="auto">
          <a:xfrm>
            <a:off x="2085975" y="3876675"/>
            <a:ext cx="1236663" cy="658813"/>
          </a:xfrm>
          <a:custGeom>
            <a:avLst/>
            <a:gdLst>
              <a:gd name="T0" fmla="*/ 0 w 1236566"/>
              <a:gd name="T1" fmla="*/ 23267 h 658267"/>
              <a:gd name="T2" fmla="*/ 979714 w 1236566"/>
              <a:gd name="T3" fmla="*/ 41410 h 658267"/>
              <a:gd name="T4" fmla="*/ 1233714 w 1236566"/>
              <a:gd name="T5" fmla="*/ 404267 h 658267"/>
              <a:gd name="T6" fmla="*/ 870857 w 1236566"/>
              <a:gd name="T7" fmla="*/ 658267 h 6582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6566" h="658267">
                <a:moveTo>
                  <a:pt x="0" y="23267"/>
                </a:moveTo>
                <a:cubicBezTo>
                  <a:pt x="387047" y="588"/>
                  <a:pt x="774095" y="-22090"/>
                  <a:pt x="979714" y="41410"/>
                </a:cubicBezTo>
                <a:cubicBezTo>
                  <a:pt x="1185333" y="104910"/>
                  <a:pt x="1251857" y="301458"/>
                  <a:pt x="1233714" y="404267"/>
                </a:cubicBezTo>
                <a:cubicBezTo>
                  <a:pt x="1215571" y="507077"/>
                  <a:pt x="870857" y="658267"/>
                  <a:pt x="870857" y="658267"/>
                </a:cubicBezTo>
              </a:path>
            </a:pathLst>
          </a:custGeom>
          <a:noFill/>
          <a:ln w="28575" cmpd="sng">
            <a:solidFill>
              <a:srgbClr val="FF66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Freeform 116"/>
          <p:cNvSpPr>
            <a:spLocks/>
          </p:cNvSpPr>
          <p:nvPr/>
        </p:nvSpPr>
        <p:spPr bwMode="auto">
          <a:xfrm>
            <a:off x="3886200" y="2924175"/>
            <a:ext cx="1981200" cy="1724025"/>
          </a:xfrm>
          <a:custGeom>
            <a:avLst/>
            <a:gdLst>
              <a:gd name="T0" fmla="*/ 0 w 1980901"/>
              <a:gd name="T1" fmla="*/ 0 h 1723571"/>
              <a:gd name="T2" fmla="*/ 1524000 w 1980901"/>
              <a:gd name="T3" fmla="*/ 997857 h 1723571"/>
              <a:gd name="T4" fmla="*/ 1977571 w 1980901"/>
              <a:gd name="T5" fmla="*/ 1360714 h 1723571"/>
              <a:gd name="T6" fmla="*/ 1741714 w 1980901"/>
              <a:gd name="T7" fmla="*/ 1723571 h 1723571"/>
              <a:gd name="T8" fmla="*/ 1741714 w 1980901"/>
              <a:gd name="T9" fmla="*/ 1723571 h 1723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0901" h="1723571">
                <a:moveTo>
                  <a:pt x="0" y="0"/>
                </a:moveTo>
                <a:lnTo>
                  <a:pt x="1524000" y="997857"/>
                </a:lnTo>
                <a:cubicBezTo>
                  <a:pt x="1853595" y="1224643"/>
                  <a:pt x="1941285" y="1239762"/>
                  <a:pt x="1977571" y="1360714"/>
                </a:cubicBezTo>
                <a:cubicBezTo>
                  <a:pt x="2013857" y="1481666"/>
                  <a:pt x="1741714" y="1723571"/>
                  <a:pt x="1741714" y="1723571"/>
                </a:cubicBezTo>
              </a:path>
            </a:pathLst>
          </a:custGeom>
          <a:noFill/>
          <a:ln w="28575" cmpd="sng">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TextBox 118"/>
          <p:cNvSpPr txBox="1"/>
          <p:nvPr/>
        </p:nvSpPr>
        <p:spPr>
          <a:xfrm>
            <a:off x="1600200" y="5715000"/>
            <a:ext cx="5553075" cy="523875"/>
          </a:xfrm>
          <a:prstGeom prst="rect">
            <a:avLst/>
          </a:prstGeom>
          <a:noFill/>
        </p:spPr>
        <p:txBody>
          <a:bodyPr wrap="none">
            <a:spAutoFit/>
          </a:bodyPr>
          <a:lstStyle/>
          <a:p>
            <a:pPr>
              <a:defRPr/>
            </a:pPr>
            <a:r>
              <a:rPr lang="en-US" sz="2800" b="0" dirty="0">
                <a:latin typeface="+mn-lt"/>
                <a:ea typeface="ＭＳ Ｐゴシック" charset="0"/>
                <a:cs typeface="ＭＳ Ｐゴシック" charset="0"/>
              </a:rPr>
              <a:t>How is this sharing implemented?</a:t>
            </a:r>
          </a:p>
        </p:txBody>
      </p:sp>
    </p:spTree>
    <p:extLst>
      <p:ext uri="{BB962C8B-B14F-4D97-AF65-F5344CB8AC3E}">
        <p14:creationId xmlns:p14="http://schemas.microsoft.com/office/powerpoint/2010/main" val="3261021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2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3" grpId="0" animBg="1"/>
      <p:bldP spid="93" grpId="1" animBg="1"/>
      <p:bldP spid="113" grpId="0" animBg="1"/>
      <p:bldP spid="129" grpId="0" animBg="1"/>
      <p:bldP spid="129" grpId="1" animBg="1"/>
      <p:bldP spid="115" grpId="0" animBg="1"/>
      <p:bldP spid="117" grpId="0" animBg="1"/>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9D8C16-61DB-6D4D-B91A-E2DA0DFA17E8}" type="slidenum">
              <a:rPr lang="en-US" altLang="en-US" smtClean="0"/>
              <a:pPr/>
              <a:t>5</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0"/>
            <a:ext cx="8239913"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0" y="3313785"/>
            <a:ext cx="8120845" cy="3635735"/>
          </a:xfrm>
          <a:prstGeom prst="rect">
            <a:avLst/>
          </a:prstGeom>
        </p:spPr>
      </p:pic>
    </p:spTree>
    <p:extLst>
      <p:ext uri="{BB962C8B-B14F-4D97-AF65-F5344CB8AC3E}">
        <p14:creationId xmlns:p14="http://schemas.microsoft.com/office/powerpoint/2010/main" val="72282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106363"/>
            <a:ext cx="8229600" cy="1173163"/>
          </a:xfrm>
        </p:spPr>
        <p:txBody>
          <a:bodyPr/>
          <a:lstStyle/>
          <a:p>
            <a:pPr algn="ctr"/>
            <a:r>
              <a:rPr lang="en-US" altLang="en-US"/>
              <a:t>Circuit switching</a:t>
            </a:r>
          </a:p>
        </p:txBody>
      </p:sp>
      <p:sp>
        <p:nvSpPr>
          <p:cNvPr id="6" name="Content Placeholder 5"/>
          <p:cNvSpPr>
            <a:spLocks noGrp="1"/>
          </p:cNvSpPr>
          <p:nvPr>
            <p:ph idx="1"/>
          </p:nvPr>
        </p:nvSpPr>
        <p:spPr>
          <a:xfrm>
            <a:off x="914400" y="5189538"/>
            <a:ext cx="8229600" cy="1820862"/>
          </a:xfrm>
        </p:spPr>
        <p:txBody>
          <a:bodyPr/>
          <a:lstStyle/>
          <a:p>
            <a:pPr marL="0" indent="0">
              <a:lnSpc>
                <a:spcPct val="80000"/>
              </a:lnSpc>
              <a:buFont typeface="Wingdings" panose="05000000000000000000" pitchFamily="2" charset="2"/>
              <a:buNone/>
            </a:pPr>
            <a:r>
              <a:rPr lang="en-US" altLang="en-US" sz="2200"/>
              <a:t>(1) Node A sends a reservation request</a:t>
            </a:r>
          </a:p>
          <a:p>
            <a:pPr marL="0" indent="0">
              <a:lnSpc>
                <a:spcPct val="80000"/>
              </a:lnSpc>
              <a:buFont typeface="Wingdings" panose="05000000000000000000" pitchFamily="2" charset="2"/>
              <a:buNone/>
            </a:pPr>
            <a:r>
              <a:rPr lang="en-US" altLang="en-US" sz="2200"/>
              <a:t>(2) Interior switches establish a connection -- i.e., “circuit”</a:t>
            </a:r>
          </a:p>
          <a:p>
            <a:pPr marL="0" indent="0">
              <a:lnSpc>
                <a:spcPct val="80000"/>
              </a:lnSpc>
              <a:buFont typeface="Wingdings" panose="05000000000000000000" pitchFamily="2" charset="2"/>
              <a:buNone/>
            </a:pPr>
            <a:r>
              <a:rPr lang="en-US" altLang="en-US" sz="2200"/>
              <a:t>(3) A starts sending data</a:t>
            </a:r>
          </a:p>
          <a:p>
            <a:pPr marL="0" indent="0">
              <a:lnSpc>
                <a:spcPct val="80000"/>
              </a:lnSpc>
              <a:buFont typeface="Wingdings" panose="05000000000000000000" pitchFamily="2" charset="2"/>
              <a:buNone/>
            </a:pPr>
            <a:r>
              <a:rPr lang="en-US" altLang="en-US" sz="2200"/>
              <a:t>(4) A sends a “teardown circuit” message  </a:t>
            </a:r>
          </a:p>
        </p:txBody>
      </p:sp>
      <p:sp>
        <p:nvSpPr>
          <p:cNvPr id="27651" name="Rectangle 2"/>
          <p:cNvSpPr>
            <a:spLocks noChangeArrowheads="1"/>
          </p:cNvSpPr>
          <p:nvPr/>
        </p:nvSpPr>
        <p:spPr bwMode="auto">
          <a:xfrm>
            <a:off x="4222750" y="46069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7652" name="Rectangle 32"/>
          <p:cNvSpPr>
            <a:spLocks noChangeArrowheads="1"/>
          </p:cNvSpPr>
          <p:nvPr/>
        </p:nvSpPr>
        <p:spPr bwMode="auto">
          <a:xfrm>
            <a:off x="4451350" y="29305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7653" name="Rectangle 33"/>
          <p:cNvSpPr>
            <a:spLocks noChangeArrowheads="1"/>
          </p:cNvSpPr>
          <p:nvPr/>
        </p:nvSpPr>
        <p:spPr bwMode="auto">
          <a:xfrm>
            <a:off x="5899150" y="36163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27654" name="Straight Connector 12"/>
          <p:cNvCxnSpPr>
            <a:cxnSpLocks noChangeShapeType="1"/>
          </p:cNvCxnSpPr>
          <p:nvPr/>
        </p:nvCxnSpPr>
        <p:spPr bwMode="auto">
          <a:xfrm>
            <a:off x="6203950" y="3754438"/>
            <a:ext cx="609600"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55" name="Straight Connector 43"/>
          <p:cNvCxnSpPr>
            <a:cxnSpLocks noChangeShapeType="1"/>
            <a:stCxn id="27653" idx="2"/>
          </p:cNvCxnSpPr>
          <p:nvPr/>
        </p:nvCxnSpPr>
        <p:spPr bwMode="auto">
          <a:xfrm flipH="1">
            <a:off x="5975350" y="3921125"/>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56" name="Straight Connector 49"/>
          <p:cNvCxnSpPr>
            <a:cxnSpLocks noChangeShapeType="1"/>
          </p:cNvCxnSpPr>
          <p:nvPr/>
        </p:nvCxnSpPr>
        <p:spPr bwMode="auto">
          <a:xfrm flipH="1">
            <a:off x="4756150" y="2549525"/>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57" name="Straight Connector 53"/>
          <p:cNvCxnSpPr>
            <a:cxnSpLocks noChangeShapeType="1"/>
            <a:stCxn id="27651" idx="3"/>
            <a:endCxn id="27653" idx="1"/>
          </p:cNvCxnSpPr>
          <p:nvPr/>
        </p:nvCxnSpPr>
        <p:spPr bwMode="auto">
          <a:xfrm flipV="1">
            <a:off x="4527550" y="3768725"/>
            <a:ext cx="13716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58" name="Straight Connector 56"/>
          <p:cNvCxnSpPr>
            <a:cxnSpLocks noChangeShapeType="1"/>
            <a:stCxn id="27652" idx="3"/>
            <a:endCxn id="27653" idx="1"/>
          </p:cNvCxnSpPr>
          <p:nvPr/>
        </p:nvCxnSpPr>
        <p:spPr bwMode="auto">
          <a:xfrm>
            <a:off x="4756150" y="3082925"/>
            <a:ext cx="1143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59" name="Straight Connector 59"/>
          <p:cNvCxnSpPr>
            <a:cxnSpLocks noChangeShapeType="1"/>
          </p:cNvCxnSpPr>
          <p:nvPr/>
        </p:nvCxnSpPr>
        <p:spPr bwMode="auto">
          <a:xfrm>
            <a:off x="4222750" y="2625725"/>
            <a:ext cx="231775" cy="298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60" name="Straight Connector 62"/>
          <p:cNvCxnSpPr>
            <a:cxnSpLocks noChangeShapeType="1"/>
            <a:stCxn id="27673" idx="2"/>
            <a:endCxn id="27651" idx="1"/>
          </p:cNvCxnSpPr>
          <p:nvPr/>
        </p:nvCxnSpPr>
        <p:spPr bwMode="auto">
          <a:xfrm>
            <a:off x="3613150" y="4225925"/>
            <a:ext cx="6096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61" name="Straight Connector 67"/>
          <p:cNvCxnSpPr>
            <a:cxnSpLocks noChangeShapeType="1"/>
          </p:cNvCxnSpPr>
          <p:nvPr/>
        </p:nvCxnSpPr>
        <p:spPr bwMode="auto">
          <a:xfrm flipV="1">
            <a:off x="3003550" y="4149725"/>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2766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4950" y="3498850"/>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663" name="Straight Connector 88"/>
          <p:cNvCxnSpPr>
            <a:cxnSpLocks noChangeShapeType="1"/>
            <a:stCxn id="27666" idx="3"/>
          </p:cNvCxnSpPr>
          <p:nvPr/>
        </p:nvCxnSpPr>
        <p:spPr bwMode="auto">
          <a:xfrm>
            <a:off x="2851150" y="3463925"/>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64" name="Straight Connector 90"/>
          <p:cNvCxnSpPr>
            <a:cxnSpLocks noChangeShapeType="1"/>
          </p:cNvCxnSpPr>
          <p:nvPr/>
        </p:nvCxnSpPr>
        <p:spPr bwMode="auto">
          <a:xfrm>
            <a:off x="2317750" y="3006725"/>
            <a:ext cx="231775" cy="298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665" name="Straight Connector 91"/>
          <p:cNvCxnSpPr>
            <a:cxnSpLocks noChangeShapeType="1"/>
          </p:cNvCxnSpPr>
          <p:nvPr/>
        </p:nvCxnSpPr>
        <p:spPr bwMode="auto">
          <a:xfrm flipH="1">
            <a:off x="2089150" y="3463925"/>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7666" name="Rectangle 87"/>
          <p:cNvSpPr>
            <a:spLocks noChangeArrowheads="1"/>
          </p:cNvSpPr>
          <p:nvPr/>
        </p:nvSpPr>
        <p:spPr bwMode="auto">
          <a:xfrm>
            <a:off x="2546350" y="33115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pic>
        <p:nvPicPr>
          <p:cNvPr id="2766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0550" y="4184650"/>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23209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7950" y="21685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25495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33877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4950" y="43783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3" name="Rectangle 36"/>
          <p:cNvSpPr>
            <a:spLocks noChangeArrowheads="1"/>
          </p:cNvSpPr>
          <p:nvPr/>
        </p:nvSpPr>
        <p:spPr bwMode="auto">
          <a:xfrm>
            <a:off x="3460750" y="39211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86" name="TextBox 85"/>
          <p:cNvSpPr txBox="1"/>
          <p:nvPr/>
        </p:nvSpPr>
        <p:spPr>
          <a:xfrm>
            <a:off x="762000" y="1371600"/>
            <a:ext cx="7894638" cy="492125"/>
          </a:xfrm>
          <a:prstGeom prst="rect">
            <a:avLst/>
          </a:prstGeom>
          <a:noFill/>
        </p:spPr>
        <p:txBody>
          <a:bodyPr wrap="none">
            <a:spAutoFit/>
          </a:bodyPr>
          <a:lstStyle/>
          <a:p>
            <a:pPr algn="ctr">
              <a:defRPr/>
            </a:pPr>
            <a:r>
              <a:rPr lang="en-US" sz="2600" b="0" dirty="0">
                <a:latin typeface="+mn-lt"/>
                <a:ea typeface="ＭＳ Ｐゴシック" charset="0"/>
                <a:cs typeface="ＭＳ Ｐゴシック" charset="0"/>
              </a:rPr>
              <a:t>Idea: source </a:t>
            </a:r>
            <a:r>
              <a:rPr lang="en-US" sz="2600" b="0" dirty="0">
                <a:solidFill>
                  <a:srgbClr val="FF0000"/>
                </a:solidFill>
                <a:latin typeface="+mn-lt"/>
                <a:ea typeface="ＭＳ Ｐゴシック" charset="0"/>
                <a:cs typeface="ＭＳ Ｐゴシック" charset="0"/>
              </a:rPr>
              <a:t>reserves</a:t>
            </a:r>
            <a:r>
              <a:rPr lang="en-US" sz="2600" b="0" dirty="0">
                <a:latin typeface="+mn-lt"/>
                <a:ea typeface="ＭＳ Ｐゴシック" charset="0"/>
                <a:cs typeface="ＭＳ Ｐゴシック" charset="0"/>
              </a:rPr>
              <a:t> network capacity along a path</a:t>
            </a:r>
          </a:p>
        </p:txBody>
      </p:sp>
      <p:cxnSp>
        <p:nvCxnSpPr>
          <p:cNvPr id="27675" name="Straight Connector 34"/>
          <p:cNvCxnSpPr>
            <a:cxnSpLocks noChangeShapeType="1"/>
          </p:cNvCxnSpPr>
          <p:nvPr/>
        </p:nvCxnSpPr>
        <p:spPr bwMode="auto">
          <a:xfrm flipV="1">
            <a:off x="3613150" y="3082925"/>
            <a:ext cx="838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extBox 3"/>
          <p:cNvSpPr txBox="1">
            <a:spLocks noChangeArrowheads="1"/>
          </p:cNvSpPr>
          <p:nvPr/>
        </p:nvSpPr>
        <p:spPr bwMode="auto">
          <a:xfrm flipH="1">
            <a:off x="1524000" y="2362200"/>
            <a:ext cx="501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solidFill>
                  <a:srgbClr val="008000"/>
                </a:solidFill>
              </a:rPr>
              <a:t>A</a:t>
            </a:r>
          </a:p>
        </p:txBody>
      </p:sp>
      <p:sp>
        <p:nvSpPr>
          <p:cNvPr id="38" name="TextBox 37"/>
          <p:cNvSpPr txBox="1">
            <a:spLocks noChangeArrowheads="1"/>
          </p:cNvSpPr>
          <p:nvPr/>
        </p:nvSpPr>
        <p:spPr bwMode="auto">
          <a:xfrm flipH="1">
            <a:off x="5410200" y="2209800"/>
            <a:ext cx="425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solidFill>
                  <a:srgbClr val="008000"/>
                </a:solidFill>
              </a:rPr>
              <a:t>B</a:t>
            </a:r>
          </a:p>
        </p:txBody>
      </p:sp>
      <p:grpSp>
        <p:nvGrpSpPr>
          <p:cNvPr id="10" name="Group 9"/>
          <p:cNvGrpSpPr>
            <a:grpSpLocks/>
          </p:cNvGrpSpPr>
          <p:nvPr/>
        </p:nvGrpSpPr>
        <p:grpSpPr bwMode="auto">
          <a:xfrm>
            <a:off x="2609850" y="2514600"/>
            <a:ext cx="971550" cy="533400"/>
            <a:chOff x="7629491" y="3810000"/>
            <a:chExt cx="1132227" cy="533400"/>
          </a:xfrm>
        </p:grpSpPr>
        <p:sp>
          <p:nvSpPr>
            <p:cNvPr id="27686" name="Oval Callout 7"/>
            <p:cNvSpPr>
              <a:spLocks noChangeArrowheads="1"/>
            </p:cNvSpPr>
            <p:nvPr/>
          </p:nvSpPr>
          <p:spPr bwMode="auto">
            <a:xfrm>
              <a:off x="7696201" y="3810000"/>
              <a:ext cx="976725" cy="533400"/>
            </a:xfrm>
            <a:prstGeom prst="wedgeEllipseCallout">
              <a:avLst>
                <a:gd name="adj1" fmla="val -31093"/>
                <a:gd name="adj2" fmla="val 110972"/>
              </a:avLst>
            </a:prstGeom>
            <a:solidFill>
              <a:srgbClr val="CCFF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9" name="TextBox 8"/>
            <p:cNvSpPr txBox="1"/>
            <p:nvPr/>
          </p:nvSpPr>
          <p:spPr>
            <a:xfrm>
              <a:off x="7629491" y="3886200"/>
              <a:ext cx="1132227" cy="338138"/>
            </a:xfrm>
            <a:prstGeom prst="rect">
              <a:avLst/>
            </a:prstGeom>
            <a:noFill/>
          </p:spPr>
          <p:txBody>
            <a:bodyPr wrap="none">
              <a:spAutoFit/>
            </a:bodyPr>
            <a:lstStyle/>
            <a:p>
              <a:pPr>
                <a:defRPr/>
              </a:pPr>
              <a:r>
                <a:rPr lang="en-US" sz="1600" b="0" dirty="0">
                  <a:latin typeface="+mn-lt"/>
                  <a:ea typeface="ＭＳ Ｐゴシック" charset="0"/>
                  <a:cs typeface="ＭＳ Ｐゴシック" charset="0"/>
                </a:rPr>
                <a:t>10Mb/s?</a:t>
              </a:r>
            </a:p>
          </p:txBody>
        </p:sp>
      </p:grpSp>
      <p:grpSp>
        <p:nvGrpSpPr>
          <p:cNvPr id="45" name="Group 44"/>
          <p:cNvGrpSpPr>
            <a:grpSpLocks/>
          </p:cNvGrpSpPr>
          <p:nvPr/>
        </p:nvGrpSpPr>
        <p:grpSpPr bwMode="auto">
          <a:xfrm>
            <a:off x="3295650" y="3048000"/>
            <a:ext cx="971550" cy="533400"/>
            <a:chOff x="7629491" y="3810000"/>
            <a:chExt cx="1132227" cy="533400"/>
          </a:xfrm>
        </p:grpSpPr>
        <p:sp>
          <p:nvSpPr>
            <p:cNvPr id="27684" name="Oval Callout 45"/>
            <p:cNvSpPr>
              <a:spLocks noChangeArrowheads="1"/>
            </p:cNvSpPr>
            <p:nvPr/>
          </p:nvSpPr>
          <p:spPr bwMode="auto">
            <a:xfrm>
              <a:off x="7696201" y="3810000"/>
              <a:ext cx="976725" cy="533400"/>
            </a:xfrm>
            <a:prstGeom prst="wedgeEllipseCallout">
              <a:avLst>
                <a:gd name="adj1" fmla="val -31093"/>
                <a:gd name="adj2" fmla="val 110972"/>
              </a:avLst>
            </a:prstGeom>
            <a:solidFill>
              <a:srgbClr val="CCFF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7" name="TextBox 46"/>
            <p:cNvSpPr txBox="1"/>
            <p:nvPr/>
          </p:nvSpPr>
          <p:spPr>
            <a:xfrm>
              <a:off x="7629491" y="3886200"/>
              <a:ext cx="1132227" cy="338138"/>
            </a:xfrm>
            <a:prstGeom prst="rect">
              <a:avLst/>
            </a:prstGeom>
            <a:noFill/>
          </p:spPr>
          <p:txBody>
            <a:bodyPr wrap="none">
              <a:spAutoFit/>
            </a:bodyPr>
            <a:lstStyle/>
            <a:p>
              <a:pPr>
                <a:defRPr/>
              </a:pPr>
              <a:r>
                <a:rPr lang="en-US" sz="1600" b="0" dirty="0">
                  <a:latin typeface="+mn-lt"/>
                  <a:ea typeface="ＭＳ Ｐゴシック" charset="0"/>
                  <a:cs typeface="ＭＳ Ｐゴシック" charset="0"/>
                </a:rPr>
                <a:t>10Mb/s?</a:t>
              </a:r>
            </a:p>
          </p:txBody>
        </p:sp>
      </p:grpSp>
      <p:grpSp>
        <p:nvGrpSpPr>
          <p:cNvPr id="48" name="Group 47"/>
          <p:cNvGrpSpPr>
            <a:grpSpLocks/>
          </p:cNvGrpSpPr>
          <p:nvPr/>
        </p:nvGrpSpPr>
        <p:grpSpPr bwMode="auto">
          <a:xfrm>
            <a:off x="4438650" y="2133600"/>
            <a:ext cx="971550" cy="533400"/>
            <a:chOff x="7629491" y="3810000"/>
            <a:chExt cx="1132227" cy="533400"/>
          </a:xfrm>
        </p:grpSpPr>
        <p:sp>
          <p:nvSpPr>
            <p:cNvPr id="27682" name="Oval Callout 48"/>
            <p:cNvSpPr>
              <a:spLocks noChangeArrowheads="1"/>
            </p:cNvSpPr>
            <p:nvPr/>
          </p:nvSpPr>
          <p:spPr bwMode="auto">
            <a:xfrm>
              <a:off x="7696201" y="3810000"/>
              <a:ext cx="976725" cy="533400"/>
            </a:xfrm>
            <a:prstGeom prst="wedgeEllipseCallout">
              <a:avLst>
                <a:gd name="adj1" fmla="val -31093"/>
                <a:gd name="adj2" fmla="val 110972"/>
              </a:avLst>
            </a:prstGeom>
            <a:solidFill>
              <a:srgbClr val="CCFF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1" name="TextBox 50"/>
            <p:cNvSpPr txBox="1"/>
            <p:nvPr/>
          </p:nvSpPr>
          <p:spPr>
            <a:xfrm>
              <a:off x="7629491" y="3886200"/>
              <a:ext cx="1132227" cy="338138"/>
            </a:xfrm>
            <a:prstGeom prst="rect">
              <a:avLst/>
            </a:prstGeom>
            <a:noFill/>
          </p:spPr>
          <p:txBody>
            <a:bodyPr wrap="none">
              <a:spAutoFit/>
            </a:bodyPr>
            <a:lstStyle/>
            <a:p>
              <a:pPr>
                <a:defRPr/>
              </a:pPr>
              <a:r>
                <a:rPr lang="en-US" sz="1600" b="0" dirty="0">
                  <a:latin typeface="+mn-lt"/>
                  <a:ea typeface="ＭＳ Ｐゴシック" charset="0"/>
                  <a:cs typeface="ＭＳ Ｐゴシック" charset="0"/>
                </a:rPr>
                <a:t>10Mb/s?</a:t>
              </a:r>
            </a:p>
          </p:txBody>
        </p:sp>
      </p:grpSp>
      <p:sp>
        <p:nvSpPr>
          <p:cNvPr id="15" name="Freeform 14"/>
          <p:cNvSpPr>
            <a:spLocks/>
          </p:cNvSpPr>
          <p:nvPr/>
        </p:nvSpPr>
        <p:spPr bwMode="auto">
          <a:xfrm>
            <a:off x="2147888" y="2963863"/>
            <a:ext cx="2957512" cy="1150937"/>
          </a:xfrm>
          <a:custGeom>
            <a:avLst/>
            <a:gdLst>
              <a:gd name="T0" fmla="*/ 0 w 2957286"/>
              <a:gd name="T1" fmla="*/ 72640 h 1150522"/>
              <a:gd name="T2" fmla="*/ 526143 w 2957286"/>
              <a:gd name="T3" fmla="*/ 598783 h 1150522"/>
              <a:gd name="T4" fmla="*/ 1524000 w 2957286"/>
              <a:gd name="T5" fmla="*/ 1143068 h 1150522"/>
              <a:gd name="T6" fmla="*/ 2667000 w 2957286"/>
              <a:gd name="T7" fmla="*/ 181497 h 1150522"/>
              <a:gd name="T8" fmla="*/ 2957286 w 2957286"/>
              <a:gd name="T9" fmla="*/ 68 h 1150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57286" h="1150522">
                <a:moveTo>
                  <a:pt x="0" y="72640"/>
                </a:moveTo>
                <a:cubicBezTo>
                  <a:pt x="136071" y="246509"/>
                  <a:pt x="272143" y="420378"/>
                  <a:pt x="526143" y="598783"/>
                </a:cubicBezTo>
                <a:cubicBezTo>
                  <a:pt x="780143" y="777188"/>
                  <a:pt x="1167191" y="1212616"/>
                  <a:pt x="1524000" y="1143068"/>
                </a:cubicBezTo>
                <a:cubicBezTo>
                  <a:pt x="1880809" y="1073520"/>
                  <a:pt x="2428119" y="371997"/>
                  <a:pt x="2667000" y="181497"/>
                </a:cubicBezTo>
                <a:cubicBezTo>
                  <a:pt x="2905881" y="-9003"/>
                  <a:pt x="2957286" y="68"/>
                  <a:pt x="2957286" y="68"/>
                </a:cubicBezTo>
              </a:path>
            </a:pathLst>
          </a:custGeom>
          <a:noFill/>
          <a:ln w="38100" cmpd="sng">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434676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5"/>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4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4" grpId="0"/>
      <p:bldP spid="38"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tLang="en-US" sz="3200" dirty="0">
                <a:latin typeface="Helvetica" panose="020B0604020202020204" pitchFamily="34" charset="0"/>
              </a:rPr>
              <a:t>Circuit Switching: Sharing a Link</a:t>
            </a:r>
          </a:p>
        </p:txBody>
      </p:sp>
      <p:sp>
        <p:nvSpPr>
          <p:cNvPr id="62467" name="Rectangle 3"/>
          <p:cNvSpPr>
            <a:spLocks noGrp="1" noChangeArrowheads="1"/>
          </p:cNvSpPr>
          <p:nvPr>
            <p:ph type="body" sz="half" idx="1"/>
          </p:nvPr>
        </p:nvSpPr>
        <p:spPr>
          <a:xfrm>
            <a:off x="304800" y="2343150"/>
            <a:ext cx="4038600" cy="1371600"/>
          </a:xfrm>
        </p:spPr>
        <p:txBody>
          <a:bodyPr/>
          <a:lstStyle/>
          <a:p>
            <a:pPr>
              <a:lnSpc>
                <a:spcPct val="90000"/>
              </a:lnSpc>
            </a:pPr>
            <a:r>
              <a:rPr lang="en-US" altLang="en-US"/>
              <a:t>Time-division </a:t>
            </a:r>
          </a:p>
          <a:p>
            <a:pPr lvl="1">
              <a:lnSpc>
                <a:spcPct val="90000"/>
              </a:lnSpc>
            </a:pPr>
            <a:r>
              <a:rPr lang="en-US" altLang="en-US">
                <a:cs typeface="Arial" panose="020B0604020202020204" pitchFamily="34" charset="0"/>
              </a:rPr>
              <a:t>Each circuit allocated </a:t>
            </a:r>
            <a:br>
              <a:rPr lang="en-US" altLang="en-US">
                <a:cs typeface="Arial" panose="020B0604020202020204" pitchFamily="34" charset="0"/>
              </a:rPr>
            </a:br>
            <a:r>
              <a:rPr lang="en-US" altLang="en-US">
                <a:cs typeface="Arial" panose="020B0604020202020204" pitchFamily="34" charset="0"/>
              </a:rPr>
              <a:t>certain time slots</a:t>
            </a:r>
          </a:p>
        </p:txBody>
      </p:sp>
      <p:sp>
        <p:nvSpPr>
          <p:cNvPr id="961540" name="Rectangle 4"/>
          <p:cNvSpPr>
            <a:spLocks noGrp="1" noChangeArrowheads="1"/>
          </p:cNvSpPr>
          <p:nvPr>
            <p:ph type="body" sz="half" idx="2"/>
          </p:nvPr>
        </p:nvSpPr>
        <p:spPr>
          <a:xfrm>
            <a:off x="4953000" y="2286000"/>
            <a:ext cx="4152900" cy="1292225"/>
          </a:xfrm>
        </p:spPr>
        <p:txBody>
          <a:bodyPr/>
          <a:lstStyle/>
          <a:p>
            <a:pPr>
              <a:lnSpc>
                <a:spcPct val="90000"/>
              </a:lnSpc>
            </a:pPr>
            <a:r>
              <a:rPr lang="en-US" altLang="en-US"/>
              <a:t>Frequency-division</a:t>
            </a:r>
          </a:p>
          <a:p>
            <a:pPr marL="742950" lvl="1" indent="-285750">
              <a:lnSpc>
                <a:spcPct val="90000"/>
              </a:lnSpc>
            </a:pPr>
            <a:r>
              <a:rPr lang="en-US" altLang="en-US">
                <a:cs typeface="Arial" panose="020B0604020202020204" pitchFamily="34" charset="0"/>
              </a:rPr>
              <a:t>Each circuit allocated certain frequencies</a:t>
            </a:r>
          </a:p>
        </p:txBody>
      </p:sp>
      <p:grpSp>
        <p:nvGrpSpPr>
          <p:cNvPr id="2" name="Group 5"/>
          <p:cNvGrpSpPr>
            <a:grpSpLocks/>
          </p:cNvGrpSpPr>
          <p:nvPr/>
        </p:nvGrpSpPr>
        <p:grpSpPr bwMode="auto">
          <a:xfrm>
            <a:off x="5838825" y="3927475"/>
            <a:ext cx="2803525" cy="1152525"/>
            <a:chOff x="3315" y="2474"/>
            <a:chExt cx="2129" cy="726"/>
          </a:xfrm>
        </p:grpSpPr>
        <p:sp>
          <p:nvSpPr>
            <p:cNvPr id="70679" name="Rectangle 6"/>
            <p:cNvSpPr>
              <a:spLocks noChangeArrowheads="1"/>
            </p:cNvSpPr>
            <p:nvPr/>
          </p:nvSpPr>
          <p:spPr bwMode="auto">
            <a:xfrm>
              <a:off x="3315" y="2474"/>
              <a:ext cx="2129" cy="121"/>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0680" name="Rectangle 7"/>
            <p:cNvSpPr>
              <a:spLocks noChangeArrowheads="1"/>
            </p:cNvSpPr>
            <p:nvPr/>
          </p:nvSpPr>
          <p:spPr bwMode="auto">
            <a:xfrm>
              <a:off x="3315" y="2716"/>
              <a:ext cx="2129" cy="12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0681" name="Rectangle 8"/>
            <p:cNvSpPr>
              <a:spLocks noChangeArrowheads="1"/>
            </p:cNvSpPr>
            <p:nvPr/>
          </p:nvSpPr>
          <p:spPr bwMode="auto">
            <a:xfrm>
              <a:off x="3315" y="2595"/>
              <a:ext cx="2129" cy="12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0682" name="Rectangle 9"/>
            <p:cNvSpPr>
              <a:spLocks noChangeArrowheads="1"/>
            </p:cNvSpPr>
            <p:nvPr/>
          </p:nvSpPr>
          <p:spPr bwMode="auto">
            <a:xfrm>
              <a:off x="3315" y="2837"/>
              <a:ext cx="2129" cy="12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0683" name="Rectangle 10"/>
            <p:cNvSpPr>
              <a:spLocks noChangeArrowheads="1"/>
            </p:cNvSpPr>
            <p:nvPr/>
          </p:nvSpPr>
          <p:spPr bwMode="auto">
            <a:xfrm>
              <a:off x="3315" y="2958"/>
              <a:ext cx="2129" cy="12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0684" name="Rectangle 11"/>
            <p:cNvSpPr>
              <a:spLocks noChangeArrowheads="1"/>
            </p:cNvSpPr>
            <p:nvPr/>
          </p:nvSpPr>
          <p:spPr bwMode="auto">
            <a:xfrm>
              <a:off x="3315" y="3079"/>
              <a:ext cx="2129" cy="121"/>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961548" name="Line 12"/>
          <p:cNvSpPr>
            <a:spLocks noChangeShapeType="1"/>
          </p:cNvSpPr>
          <p:nvPr/>
        </p:nvSpPr>
        <p:spPr bwMode="auto">
          <a:xfrm flipV="1">
            <a:off x="5570538" y="3929063"/>
            <a:ext cx="0" cy="1150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61549" name="Text Box 13"/>
          <p:cNvSpPr txBox="1">
            <a:spLocks noChangeArrowheads="1"/>
          </p:cNvSpPr>
          <p:nvPr/>
        </p:nvSpPr>
        <p:spPr bwMode="auto">
          <a:xfrm>
            <a:off x="6684963" y="5272088"/>
            <a:ext cx="91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400"/>
              <a:t>time</a:t>
            </a:r>
          </a:p>
        </p:txBody>
      </p:sp>
      <p:sp>
        <p:nvSpPr>
          <p:cNvPr id="961550" name="Text Box 14"/>
          <p:cNvSpPr txBox="1">
            <a:spLocks noChangeArrowheads="1"/>
          </p:cNvSpPr>
          <p:nvPr/>
        </p:nvSpPr>
        <p:spPr bwMode="auto">
          <a:xfrm rot="-5400000">
            <a:off x="4306094" y="4458494"/>
            <a:ext cx="1830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400"/>
              <a:t>frequency</a:t>
            </a:r>
          </a:p>
        </p:txBody>
      </p:sp>
      <p:sp>
        <p:nvSpPr>
          <p:cNvPr id="961551" name="Line 15"/>
          <p:cNvSpPr>
            <a:spLocks noChangeShapeType="1"/>
          </p:cNvSpPr>
          <p:nvPr/>
        </p:nvSpPr>
        <p:spPr bwMode="auto">
          <a:xfrm>
            <a:off x="6032500" y="5348288"/>
            <a:ext cx="2457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474" name="Text Box 16"/>
          <p:cNvSpPr txBox="1">
            <a:spLocks noChangeArrowheads="1"/>
          </p:cNvSpPr>
          <p:nvPr/>
        </p:nvSpPr>
        <p:spPr bwMode="auto">
          <a:xfrm>
            <a:off x="1852613" y="5257800"/>
            <a:ext cx="91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400"/>
              <a:t>time</a:t>
            </a:r>
          </a:p>
        </p:txBody>
      </p:sp>
      <p:sp>
        <p:nvSpPr>
          <p:cNvPr id="62475" name="Line 17"/>
          <p:cNvSpPr>
            <a:spLocks noChangeShapeType="1"/>
          </p:cNvSpPr>
          <p:nvPr/>
        </p:nvSpPr>
        <p:spPr bwMode="auto">
          <a:xfrm flipV="1">
            <a:off x="885825" y="5330825"/>
            <a:ext cx="2879725" cy="3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476" name="Rectangle 18"/>
          <p:cNvSpPr>
            <a:spLocks noChangeArrowheads="1"/>
          </p:cNvSpPr>
          <p:nvPr/>
        </p:nvSpPr>
        <p:spPr bwMode="auto">
          <a:xfrm>
            <a:off x="922338" y="3910013"/>
            <a:ext cx="231775" cy="1112837"/>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77" name="Rectangle 19"/>
          <p:cNvSpPr>
            <a:spLocks noChangeArrowheads="1"/>
          </p:cNvSpPr>
          <p:nvPr/>
        </p:nvSpPr>
        <p:spPr bwMode="auto">
          <a:xfrm>
            <a:off x="1152525" y="3910013"/>
            <a:ext cx="231775" cy="111283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78" name="Rectangle 20"/>
          <p:cNvSpPr>
            <a:spLocks noChangeArrowheads="1"/>
          </p:cNvSpPr>
          <p:nvPr/>
        </p:nvSpPr>
        <p:spPr bwMode="auto">
          <a:xfrm>
            <a:off x="1384300" y="3910013"/>
            <a:ext cx="231775" cy="11128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79" name="Rectangle 21"/>
          <p:cNvSpPr>
            <a:spLocks noChangeArrowheads="1"/>
          </p:cNvSpPr>
          <p:nvPr/>
        </p:nvSpPr>
        <p:spPr bwMode="auto">
          <a:xfrm>
            <a:off x="1614488" y="3910013"/>
            <a:ext cx="231775" cy="111283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0" name="Rectangle 22"/>
          <p:cNvSpPr>
            <a:spLocks noChangeArrowheads="1"/>
          </p:cNvSpPr>
          <p:nvPr/>
        </p:nvSpPr>
        <p:spPr bwMode="auto">
          <a:xfrm>
            <a:off x="1844675" y="3910013"/>
            <a:ext cx="231775" cy="111283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1" name="Rectangle 23"/>
          <p:cNvSpPr>
            <a:spLocks noChangeArrowheads="1"/>
          </p:cNvSpPr>
          <p:nvPr/>
        </p:nvSpPr>
        <p:spPr bwMode="auto">
          <a:xfrm>
            <a:off x="2073275" y="3910013"/>
            <a:ext cx="231775" cy="111283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2" name="Rectangle 24"/>
          <p:cNvSpPr>
            <a:spLocks noChangeArrowheads="1"/>
          </p:cNvSpPr>
          <p:nvPr/>
        </p:nvSpPr>
        <p:spPr bwMode="auto">
          <a:xfrm>
            <a:off x="2305050" y="3910013"/>
            <a:ext cx="231775" cy="1112837"/>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3" name="Rectangle 25"/>
          <p:cNvSpPr>
            <a:spLocks noChangeArrowheads="1"/>
          </p:cNvSpPr>
          <p:nvPr/>
        </p:nvSpPr>
        <p:spPr bwMode="auto">
          <a:xfrm>
            <a:off x="2535238" y="3910013"/>
            <a:ext cx="231775" cy="111283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4" name="Rectangle 26"/>
          <p:cNvSpPr>
            <a:spLocks noChangeArrowheads="1"/>
          </p:cNvSpPr>
          <p:nvPr/>
        </p:nvSpPr>
        <p:spPr bwMode="auto">
          <a:xfrm>
            <a:off x="2767013" y="3910013"/>
            <a:ext cx="231775" cy="11128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5" name="Rectangle 27"/>
          <p:cNvSpPr>
            <a:spLocks noChangeArrowheads="1"/>
          </p:cNvSpPr>
          <p:nvPr/>
        </p:nvSpPr>
        <p:spPr bwMode="auto">
          <a:xfrm>
            <a:off x="2997200" y="3910013"/>
            <a:ext cx="231775" cy="111283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6" name="Rectangle 28"/>
          <p:cNvSpPr>
            <a:spLocks noChangeArrowheads="1"/>
          </p:cNvSpPr>
          <p:nvPr/>
        </p:nvSpPr>
        <p:spPr bwMode="auto">
          <a:xfrm>
            <a:off x="3227388" y="3910013"/>
            <a:ext cx="231775" cy="111283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2487" name="Rectangle 29"/>
          <p:cNvSpPr>
            <a:spLocks noChangeArrowheads="1"/>
          </p:cNvSpPr>
          <p:nvPr/>
        </p:nvSpPr>
        <p:spPr bwMode="auto">
          <a:xfrm>
            <a:off x="3455988" y="3910013"/>
            <a:ext cx="231775" cy="111283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650507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4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4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4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4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4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4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4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4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4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48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61540">
                                            <p:bg/>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1540">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1540">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15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15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15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1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P spid="961540" grpId="0" build="p" animBg="1"/>
      <p:bldP spid="961548" grpId="0" animBg="1"/>
      <p:bldP spid="961549" grpId="0"/>
      <p:bldP spid="961550" grpId="0"/>
      <p:bldP spid="961551" grpId="0" animBg="1"/>
      <p:bldP spid="62474" grpId="0"/>
      <p:bldP spid="62475" grpId="0" animBg="1"/>
      <p:bldP spid="62476" grpId="0" animBg="1"/>
      <p:bldP spid="62477" grpId="0" animBg="1"/>
      <p:bldP spid="62478" grpId="0" animBg="1"/>
      <p:bldP spid="62479" grpId="0" animBg="1"/>
      <p:bldP spid="62480" grpId="0" animBg="1"/>
      <p:bldP spid="62481" grpId="0" animBg="1"/>
      <p:bldP spid="62482" grpId="0" animBg="1"/>
      <p:bldP spid="62483" grpId="0" animBg="1"/>
      <p:bldP spid="62484" grpId="0" animBg="1"/>
      <p:bldP spid="62485" grpId="0" animBg="1"/>
      <p:bldP spid="62486" grpId="0" animBg="1"/>
      <p:bldP spid="6248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457200" y="122238"/>
            <a:ext cx="8534400" cy="792162"/>
          </a:xfrm>
        </p:spPr>
        <p:txBody>
          <a:bodyPr/>
          <a:lstStyle/>
          <a:p>
            <a:r>
              <a:rPr lang="en-US" altLang="en-US" dirty="0">
                <a:latin typeface="Helvetica" panose="020B0604020202020204" pitchFamily="34" charset="0"/>
              </a:rPr>
              <a:t>Time-Division Multiplexing</a:t>
            </a:r>
          </a:p>
        </p:txBody>
      </p:sp>
      <p:sp>
        <p:nvSpPr>
          <p:cNvPr id="963587" name="Rectangle 3"/>
          <p:cNvSpPr>
            <a:spLocks noGrp="1" noChangeArrowheads="1"/>
          </p:cNvSpPr>
          <p:nvPr>
            <p:ph type="body" idx="1"/>
          </p:nvPr>
        </p:nvSpPr>
        <p:spPr>
          <a:xfrm>
            <a:off x="304800" y="4038600"/>
            <a:ext cx="8686800" cy="2432050"/>
          </a:xfrm>
        </p:spPr>
        <p:txBody>
          <a:bodyPr/>
          <a:lstStyle/>
          <a:p>
            <a:pPr marL="285750" indent="-285750" defTabSz="915988">
              <a:lnSpc>
                <a:spcPct val="90000"/>
              </a:lnSpc>
            </a:pPr>
            <a:r>
              <a:rPr lang="en-US" altLang="en-US" sz="2400"/>
              <a:t>Time divided into frames; frames into slots</a:t>
            </a:r>
          </a:p>
          <a:p>
            <a:pPr marL="285750" indent="-285750" defTabSz="915988">
              <a:lnSpc>
                <a:spcPct val="90000"/>
              </a:lnSpc>
            </a:pPr>
            <a:r>
              <a:rPr lang="en-US" altLang="en-US" sz="2400"/>
              <a:t>Relative slot position inside a frame determines to which conversation data belongs</a:t>
            </a:r>
          </a:p>
          <a:p>
            <a:pPr marL="687388" lvl="1" indent="-230188" defTabSz="915988">
              <a:lnSpc>
                <a:spcPct val="90000"/>
              </a:lnSpc>
            </a:pPr>
            <a:r>
              <a:rPr lang="en-US" altLang="en-US" sz="2000">
                <a:cs typeface="Arial" panose="020B0604020202020204" pitchFamily="34" charset="0"/>
              </a:rPr>
              <a:t>e.g., slot 0 belongs to </a:t>
            </a:r>
            <a:r>
              <a:rPr lang="en-US" altLang="en-US" sz="2000">
                <a:solidFill>
                  <a:srgbClr val="FF6600"/>
                </a:solidFill>
                <a:cs typeface="Arial" panose="020B0604020202020204" pitchFamily="34" charset="0"/>
              </a:rPr>
              <a:t>orange</a:t>
            </a:r>
            <a:r>
              <a:rPr lang="en-US" altLang="en-US" sz="2000">
                <a:cs typeface="Arial" panose="020B0604020202020204" pitchFamily="34" charset="0"/>
              </a:rPr>
              <a:t> conversation</a:t>
            </a:r>
            <a:endParaRPr lang="en-US" altLang="en-US">
              <a:cs typeface="Arial" panose="020B0604020202020204" pitchFamily="34" charset="0"/>
            </a:endParaRPr>
          </a:p>
          <a:p>
            <a:pPr marL="285750" indent="-285750" defTabSz="915988">
              <a:lnSpc>
                <a:spcPct val="90000"/>
              </a:lnSpc>
            </a:pPr>
            <a:r>
              <a:rPr lang="en-US" altLang="en-US" sz="2400"/>
              <a:t>Slots are reserved (released) during circuit setup (teardown)</a:t>
            </a:r>
            <a:endParaRPr lang="en-US" altLang="en-US" sz="2000"/>
          </a:p>
          <a:p>
            <a:pPr marL="285750" indent="-285750" defTabSz="915988">
              <a:lnSpc>
                <a:spcPct val="90000"/>
              </a:lnSpc>
            </a:pPr>
            <a:r>
              <a:rPr lang="en-US" altLang="en-US" sz="2400"/>
              <a:t>If a conversation does not use its circuit </a:t>
            </a:r>
            <a:r>
              <a:rPr lang="en-US" altLang="en-US" sz="2400" b="1">
                <a:solidFill>
                  <a:srgbClr val="000000"/>
                </a:solidFill>
              </a:rPr>
              <a:t>capacity is lost!</a:t>
            </a:r>
            <a:endParaRPr lang="en-US" altLang="en-US">
              <a:solidFill>
                <a:srgbClr val="000000"/>
              </a:solidFill>
            </a:endParaRPr>
          </a:p>
        </p:txBody>
      </p:sp>
      <p:sp>
        <p:nvSpPr>
          <p:cNvPr id="71683" name="Line 4"/>
          <p:cNvSpPr>
            <a:spLocks noChangeShapeType="1"/>
          </p:cNvSpPr>
          <p:nvPr/>
        </p:nvSpPr>
        <p:spPr bwMode="auto">
          <a:xfrm>
            <a:off x="2435225" y="3146425"/>
            <a:ext cx="36528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84" name="Line 5"/>
          <p:cNvSpPr>
            <a:spLocks noChangeShapeType="1"/>
          </p:cNvSpPr>
          <p:nvPr/>
        </p:nvSpPr>
        <p:spPr bwMode="auto">
          <a:xfrm flipV="1">
            <a:off x="2890838" y="2767013"/>
            <a:ext cx="0" cy="379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85" name="Line 6"/>
          <p:cNvSpPr>
            <a:spLocks noChangeShapeType="1"/>
          </p:cNvSpPr>
          <p:nvPr/>
        </p:nvSpPr>
        <p:spPr bwMode="auto">
          <a:xfrm flipV="1">
            <a:off x="3119438"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86" name="Line 7"/>
          <p:cNvSpPr>
            <a:spLocks noChangeShapeType="1"/>
          </p:cNvSpPr>
          <p:nvPr/>
        </p:nvSpPr>
        <p:spPr bwMode="auto">
          <a:xfrm flipV="1">
            <a:off x="4260850" y="2767013"/>
            <a:ext cx="0" cy="379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87" name="Line 8"/>
          <p:cNvSpPr>
            <a:spLocks noChangeShapeType="1"/>
          </p:cNvSpPr>
          <p:nvPr/>
        </p:nvSpPr>
        <p:spPr bwMode="auto">
          <a:xfrm flipV="1">
            <a:off x="3576638"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88" name="Line 9"/>
          <p:cNvSpPr>
            <a:spLocks noChangeShapeType="1"/>
          </p:cNvSpPr>
          <p:nvPr/>
        </p:nvSpPr>
        <p:spPr bwMode="auto">
          <a:xfrm flipV="1">
            <a:off x="3805238"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89" name="Line 10"/>
          <p:cNvSpPr>
            <a:spLocks noChangeShapeType="1"/>
          </p:cNvSpPr>
          <p:nvPr/>
        </p:nvSpPr>
        <p:spPr bwMode="auto">
          <a:xfrm flipV="1">
            <a:off x="4032250"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90" name="Line 11"/>
          <p:cNvSpPr>
            <a:spLocks noChangeShapeType="1"/>
          </p:cNvSpPr>
          <p:nvPr/>
        </p:nvSpPr>
        <p:spPr bwMode="auto">
          <a:xfrm flipV="1">
            <a:off x="4489450"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91" name="Line 12"/>
          <p:cNvSpPr>
            <a:spLocks noChangeShapeType="1"/>
          </p:cNvSpPr>
          <p:nvPr/>
        </p:nvSpPr>
        <p:spPr bwMode="auto">
          <a:xfrm flipV="1">
            <a:off x="5630863" y="2767013"/>
            <a:ext cx="0" cy="379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92" name="Line 13"/>
          <p:cNvSpPr>
            <a:spLocks noChangeShapeType="1"/>
          </p:cNvSpPr>
          <p:nvPr/>
        </p:nvSpPr>
        <p:spPr bwMode="auto">
          <a:xfrm flipV="1">
            <a:off x="4946650"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93" name="Line 14"/>
          <p:cNvSpPr>
            <a:spLocks noChangeShapeType="1"/>
          </p:cNvSpPr>
          <p:nvPr/>
        </p:nvSpPr>
        <p:spPr bwMode="auto">
          <a:xfrm flipV="1">
            <a:off x="5173663"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94" name="Line 15"/>
          <p:cNvSpPr>
            <a:spLocks noChangeShapeType="1"/>
          </p:cNvSpPr>
          <p:nvPr/>
        </p:nvSpPr>
        <p:spPr bwMode="auto">
          <a:xfrm flipV="1">
            <a:off x="5402263"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695" name="Rectangle 16"/>
          <p:cNvSpPr>
            <a:spLocks noChangeArrowheads="1"/>
          </p:cNvSpPr>
          <p:nvPr/>
        </p:nvSpPr>
        <p:spPr bwMode="auto">
          <a:xfrm>
            <a:off x="2890838" y="2919413"/>
            <a:ext cx="228600" cy="22701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696" name="Rectangle 17"/>
          <p:cNvSpPr>
            <a:spLocks noChangeArrowheads="1"/>
          </p:cNvSpPr>
          <p:nvPr/>
        </p:nvSpPr>
        <p:spPr bwMode="auto">
          <a:xfrm>
            <a:off x="4260850" y="2919413"/>
            <a:ext cx="228600" cy="22701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697" name="Rectangle 18"/>
          <p:cNvSpPr>
            <a:spLocks noChangeArrowheads="1"/>
          </p:cNvSpPr>
          <p:nvPr/>
        </p:nvSpPr>
        <p:spPr bwMode="auto">
          <a:xfrm>
            <a:off x="3576638" y="2919413"/>
            <a:ext cx="228600" cy="227012"/>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698" name="Rectangle 19"/>
          <p:cNvSpPr>
            <a:spLocks noChangeArrowheads="1"/>
          </p:cNvSpPr>
          <p:nvPr/>
        </p:nvSpPr>
        <p:spPr bwMode="auto">
          <a:xfrm>
            <a:off x="4946650" y="2919413"/>
            <a:ext cx="227013" cy="227012"/>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699" name="Rectangle 20"/>
          <p:cNvSpPr>
            <a:spLocks noChangeArrowheads="1"/>
          </p:cNvSpPr>
          <p:nvPr/>
        </p:nvSpPr>
        <p:spPr bwMode="auto">
          <a:xfrm>
            <a:off x="3805238" y="2919413"/>
            <a:ext cx="227012" cy="227012"/>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700" name="Rectangle 21"/>
          <p:cNvSpPr>
            <a:spLocks noChangeArrowheads="1"/>
          </p:cNvSpPr>
          <p:nvPr/>
        </p:nvSpPr>
        <p:spPr bwMode="auto">
          <a:xfrm>
            <a:off x="5173663" y="2919413"/>
            <a:ext cx="228600" cy="227012"/>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701" name="Rectangle 22"/>
          <p:cNvSpPr>
            <a:spLocks noChangeArrowheads="1"/>
          </p:cNvSpPr>
          <p:nvPr/>
        </p:nvSpPr>
        <p:spPr bwMode="auto">
          <a:xfrm>
            <a:off x="5935663" y="1901825"/>
            <a:ext cx="455612" cy="531813"/>
          </a:xfrm>
          <a:prstGeom prst="rect">
            <a:avLst/>
          </a:prstGeom>
          <a:solidFill>
            <a:srgbClr val="E6E6E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E6E6E6"/>
            </a:extrusionClr>
            <a:contourClr>
              <a:srgbClr val="E6E6E6"/>
            </a:contourClr>
          </a:sp3d>
        </p:spPr>
        <p:txBody>
          <a:bodyPr wrap="none" lIns="91294" tIns="45647" rIns="91294" bIns="45647" anchor="ctr">
            <a:flatTx/>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endParaRPr lang="en-US" altLang="en-US" sz="1800" b="0">
              <a:latin typeface="Arial" panose="020B0604020202020204" pitchFamily="34" charset="0"/>
            </a:endParaRPr>
          </a:p>
        </p:txBody>
      </p:sp>
      <p:grpSp>
        <p:nvGrpSpPr>
          <p:cNvPr id="71702" name="Group 23"/>
          <p:cNvGrpSpPr>
            <a:grpSpLocks/>
          </p:cNvGrpSpPr>
          <p:nvPr/>
        </p:nvGrpSpPr>
        <p:grpSpPr bwMode="auto">
          <a:xfrm>
            <a:off x="2511425" y="1978025"/>
            <a:ext cx="3424238" cy="227013"/>
            <a:chOff x="1056" y="1872"/>
            <a:chExt cx="1104" cy="192"/>
          </a:xfrm>
        </p:grpSpPr>
        <p:sp>
          <p:nvSpPr>
            <p:cNvPr id="963608" name="Oval 24"/>
            <p:cNvSpPr>
              <a:spLocks noChangeArrowheads="1"/>
            </p:cNvSpPr>
            <p:nvPr/>
          </p:nvSpPr>
          <p:spPr bwMode="auto">
            <a:xfrm>
              <a:off x="2064" y="1872"/>
              <a:ext cx="96" cy="192"/>
            </a:xfrm>
            <a:prstGeom prst="ellipse">
              <a:avLst/>
            </a:prstGeom>
            <a:gradFill rotWithShape="0">
              <a:gsLst>
                <a:gs pos="0">
                  <a:schemeClr val="bg2">
                    <a:gamma/>
                    <a:shade val="45882"/>
                    <a:invGamma/>
                  </a:schemeClr>
                </a:gs>
                <a:gs pos="50000">
                  <a:schemeClr val="bg2"/>
                </a:gs>
                <a:gs pos="100000">
                  <a:schemeClr val="bg2">
                    <a:gamma/>
                    <a:shade val="45882"/>
                    <a:invGamma/>
                  </a:schemeClr>
                </a:gs>
              </a:gsLst>
              <a:lin ang="5400000" scaled="1"/>
            </a:gradFill>
            <a:ln w="12700">
              <a:noFill/>
              <a:round/>
              <a:headEnd/>
              <a:tailEnd/>
            </a:ln>
            <a:effectLst/>
          </p:spPr>
          <p:txBody>
            <a:bodyPr wrap="none" lIns="90488" tIns="44450" rIns="90488" bIns="44450" anchor="ctr"/>
            <a:lstStyle/>
            <a:p>
              <a:pPr>
                <a:defRPr/>
              </a:pPr>
              <a:endParaRPr lang="en-US">
                <a:latin typeface="Courier New" charset="0"/>
                <a:ea typeface="+mn-ea"/>
              </a:endParaRPr>
            </a:p>
          </p:txBody>
        </p:sp>
        <p:sp>
          <p:nvSpPr>
            <p:cNvPr id="71728" name="Rectangle 25"/>
            <p:cNvSpPr>
              <a:spLocks noChangeArrowheads="1"/>
            </p:cNvSpPr>
            <p:nvPr/>
          </p:nvSpPr>
          <p:spPr bwMode="auto">
            <a:xfrm>
              <a:off x="1104" y="1872"/>
              <a:ext cx="1008" cy="192"/>
            </a:xfrm>
            <a:prstGeom prst="rect">
              <a:avLst/>
            </a:prstGeom>
            <a:gradFill rotWithShape="0">
              <a:gsLst>
                <a:gs pos="0">
                  <a:srgbClr val="7A7A7A"/>
                </a:gs>
                <a:gs pos="50000">
                  <a:srgbClr val="C0C0C0"/>
                </a:gs>
                <a:gs pos="100000">
                  <a:srgbClr val="7A7A7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729" name="Oval 26"/>
            <p:cNvSpPr>
              <a:spLocks noChangeArrowheads="1"/>
            </p:cNvSpPr>
            <p:nvPr/>
          </p:nvSpPr>
          <p:spPr bwMode="auto">
            <a:xfrm>
              <a:off x="1056" y="1872"/>
              <a:ext cx="96" cy="192"/>
            </a:xfrm>
            <a:prstGeom prst="ellipse">
              <a:avLst/>
            </a:pr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71703" name="Rectangle 27"/>
          <p:cNvSpPr>
            <a:spLocks noChangeArrowheads="1"/>
          </p:cNvSpPr>
          <p:nvPr/>
        </p:nvSpPr>
        <p:spPr bwMode="auto">
          <a:xfrm>
            <a:off x="2359025" y="1901825"/>
            <a:ext cx="457200" cy="531813"/>
          </a:xfrm>
          <a:prstGeom prst="rect">
            <a:avLst/>
          </a:prstGeom>
          <a:solidFill>
            <a:srgbClr val="E6E6E6"/>
          </a:solidFill>
          <a:ln w="9525">
            <a:miter lim="800000"/>
            <a:headEnd/>
            <a:tailEnd/>
          </a:ln>
          <a:scene3d>
            <a:camera prst="legacyObliqueTopLeft"/>
            <a:lightRig rig="legacyFlat3" dir="t"/>
          </a:scene3d>
          <a:sp3d extrusionH="430200" prstMaterial="legacyMatte">
            <a:bevelT w="13500" h="13500" prst="angle"/>
            <a:bevelB w="13500" h="13500" prst="angle"/>
            <a:extrusionClr>
              <a:srgbClr val="E6E6E6"/>
            </a:extrusionClr>
            <a:contourClr>
              <a:srgbClr val="E6E6E6"/>
            </a:contourClr>
          </a:sp3d>
        </p:spPr>
        <p:txBody>
          <a:bodyPr wrap="none" lIns="91294" tIns="45647" rIns="91294" bIns="45647" anchor="ctr">
            <a:flatTx/>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endParaRPr lang="en-US" altLang="en-US" sz="1800" b="0">
              <a:latin typeface="Arial" panose="020B0604020202020204" pitchFamily="34" charset="0"/>
            </a:endParaRPr>
          </a:p>
        </p:txBody>
      </p:sp>
      <p:sp>
        <p:nvSpPr>
          <p:cNvPr id="71704" name="Freeform 28"/>
          <p:cNvSpPr>
            <a:spLocks/>
          </p:cNvSpPr>
          <p:nvPr/>
        </p:nvSpPr>
        <p:spPr bwMode="auto">
          <a:xfrm>
            <a:off x="1674813" y="1492250"/>
            <a:ext cx="5173662" cy="533400"/>
          </a:xfrm>
          <a:custGeom>
            <a:avLst/>
            <a:gdLst>
              <a:gd name="T0" fmla="*/ 0 w 3264"/>
              <a:gd name="T1" fmla="*/ 0 h 336"/>
              <a:gd name="T2" fmla="*/ 2147483647 w 3264"/>
              <a:gd name="T3" fmla="*/ 2147483647 h 336"/>
              <a:gd name="T4" fmla="*/ 2147483647 w 3264"/>
              <a:gd name="T5" fmla="*/ 2147483647 h 336"/>
              <a:gd name="T6" fmla="*/ 2147483647 w 3264"/>
              <a:gd name="T7" fmla="*/ 0 h 336"/>
              <a:gd name="T8" fmla="*/ 0 60000 65536"/>
              <a:gd name="T9" fmla="*/ 0 60000 65536"/>
              <a:gd name="T10" fmla="*/ 0 60000 65536"/>
              <a:gd name="T11" fmla="*/ 0 60000 65536"/>
              <a:gd name="T12" fmla="*/ 0 w 3264"/>
              <a:gd name="T13" fmla="*/ 0 h 336"/>
              <a:gd name="T14" fmla="*/ 3264 w 3264"/>
              <a:gd name="T15" fmla="*/ 336 h 336"/>
            </a:gdLst>
            <a:ahLst/>
            <a:cxnLst>
              <a:cxn ang="T8">
                <a:pos x="T0" y="T1"/>
              </a:cxn>
              <a:cxn ang="T9">
                <a:pos x="T2" y="T3"/>
              </a:cxn>
              <a:cxn ang="T10">
                <a:pos x="T4" y="T5"/>
              </a:cxn>
              <a:cxn ang="T11">
                <a:pos x="T6" y="T7"/>
              </a:cxn>
            </a:cxnLst>
            <a:rect l="T12" t="T13" r="T14" b="T15"/>
            <a:pathLst>
              <a:path w="3264" h="336">
                <a:moveTo>
                  <a:pt x="0" y="0"/>
                </a:moveTo>
                <a:lnTo>
                  <a:pt x="384" y="336"/>
                </a:lnTo>
                <a:lnTo>
                  <a:pt x="2928" y="336"/>
                </a:lnTo>
                <a:lnTo>
                  <a:pt x="3264" y="0"/>
                </a:lnTo>
              </a:path>
            </a:pathLst>
          </a:custGeom>
          <a:noFill/>
          <a:ln w="254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71705" name="Line 29"/>
          <p:cNvSpPr>
            <a:spLocks noChangeShapeType="1"/>
          </p:cNvSpPr>
          <p:nvPr/>
        </p:nvSpPr>
        <p:spPr bwMode="auto">
          <a:xfrm>
            <a:off x="1598613" y="2082800"/>
            <a:ext cx="5326062" cy="0"/>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71706" name="Freeform 30"/>
          <p:cNvSpPr>
            <a:spLocks/>
          </p:cNvSpPr>
          <p:nvPr/>
        </p:nvSpPr>
        <p:spPr bwMode="auto">
          <a:xfrm flipV="1">
            <a:off x="1674813" y="2130425"/>
            <a:ext cx="5173662" cy="531813"/>
          </a:xfrm>
          <a:custGeom>
            <a:avLst/>
            <a:gdLst>
              <a:gd name="T0" fmla="*/ 0 w 3264"/>
              <a:gd name="T1" fmla="*/ 0 h 336"/>
              <a:gd name="T2" fmla="*/ 2147483647 w 3264"/>
              <a:gd name="T3" fmla="*/ 2147483647 h 336"/>
              <a:gd name="T4" fmla="*/ 2147483647 w 3264"/>
              <a:gd name="T5" fmla="*/ 2147483647 h 336"/>
              <a:gd name="T6" fmla="*/ 2147483647 w 3264"/>
              <a:gd name="T7" fmla="*/ 0 h 336"/>
              <a:gd name="T8" fmla="*/ 0 60000 65536"/>
              <a:gd name="T9" fmla="*/ 0 60000 65536"/>
              <a:gd name="T10" fmla="*/ 0 60000 65536"/>
              <a:gd name="T11" fmla="*/ 0 60000 65536"/>
              <a:gd name="T12" fmla="*/ 0 w 3264"/>
              <a:gd name="T13" fmla="*/ 0 h 336"/>
              <a:gd name="T14" fmla="*/ 3264 w 3264"/>
              <a:gd name="T15" fmla="*/ 336 h 336"/>
            </a:gdLst>
            <a:ahLst/>
            <a:cxnLst>
              <a:cxn ang="T8">
                <a:pos x="T0" y="T1"/>
              </a:cxn>
              <a:cxn ang="T9">
                <a:pos x="T2" y="T3"/>
              </a:cxn>
              <a:cxn ang="T10">
                <a:pos x="T4" y="T5"/>
              </a:cxn>
              <a:cxn ang="T11">
                <a:pos x="T6" y="T7"/>
              </a:cxn>
            </a:cxnLst>
            <a:rect l="T12" t="T13" r="T14" b="T15"/>
            <a:pathLst>
              <a:path w="3264" h="336">
                <a:moveTo>
                  <a:pt x="0" y="0"/>
                </a:moveTo>
                <a:lnTo>
                  <a:pt x="384" y="336"/>
                </a:lnTo>
                <a:lnTo>
                  <a:pt x="2928" y="336"/>
                </a:lnTo>
                <a:lnTo>
                  <a:pt x="3264" y="0"/>
                </a:lnTo>
              </a:path>
            </a:pathLst>
          </a:custGeom>
          <a:noFill/>
          <a:ln w="2540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71707" name="AutoShape 31"/>
          <p:cNvSpPr>
            <a:spLocks/>
          </p:cNvSpPr>
          <p:nvPr/>
        </p:nvSpPr>
        <p:spPr bwMode="auto">
          <a:xfrm rot="5400000">
            <a:off x="3537744" y="2015332"/>
            <a:ext cx="76200" cy="1370012"/>
          </a:xfrm>
          <a:prstGeom prst="leftBrace">
            <a:avLst>
              <a:gd name="adj1" fmla="val 149826"/>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708" name="AutoShape 32"/>
          <p:cNvSpPr>
            <a:spLocks/>
          </p:cNvSpPr>
          <p:nvPr/>
        </p:nvSpPr>
        <p:spPr bwMode="auto">
          <a:xfrm rot="5400000">
            <a:off x="4907757" y="2015331"/>
            <a:ext cx="76200" cy="1370013"/>
          </a:xfrm>
          <a:prstGeom prst="leftBrace">
            <a:avLst>
              <a:gd name="adj1" fmla="val 149826"/>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1709" name="Text Box 33"/>
          <p:cNvSpPr txBox="1">
            <a:spLocks noChangeArrowheads="1"/>
          </p:cNvSpPr>
          <p:nvPr/>
        </p:nvSpPr>
        <p:spPr bwMode="auto">
          <a:xfrm>
            <a:off x="3805238" y="2205038"/>
            <a:ext cx="8699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600" b="0">
                <a:latin typeface="Arial" panose="020B0604020202020204" pitchFamily="34" charset="0"/>
              </a:rPr>
              <a:t>Frames</a:t>
            </a:r>
          </a:p>
        </p:txBody>
      </p:sp>
      <p:sp>
        <p:nvSpPr>
          <p:cNvPr id="71710" name="Line 34"/>
          <p:cNvSpPr>
            <a:spLocks noChangeShapeType="1"/>
          </p:cNvSpPr>
          <p:nvPr/>
        </p:nvSpPr>
        <p:spPr bwMode="auto">
          <a:xfrm flipH="1">
            <a:off x="3576638" y="2509838"/>
            <a:ext cx="455612"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71711" name="Line 35"/>
          <p:cNvSpPr>
            <a:spLocks noChangeShapeType="1"/>
          </p:cNvSpPr>
          <p:nvPr/>
        </p:nvSpPr>
        <p:spPr bwMode="auto">
          <a:xfrm>
            <a:off x="4337050" y="2509838"/>
            <a:ext cx="6096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71712" name="Text Box 36"/>
          <p:cNvSpPr txBox="1">
            <a:spLocks noChangeArrowheads="1"/>
          </p:cNvSpPr>
          <p:nvPr/>
        </p:nvSpPr>
        <p:spPr bwMode="auto">
          <a:xfrm>
            <a:off x="2890838"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0</a:t>
            </a:r>
          </a:p>
        </p:txBody>
      </p:sp>
      <p:sp>
        <p:nvSpPr>
          <p:cNvPr id="71713" name="Text Box 37"/>
          <p:cNvSpPr txBox="1">
            <a:spLocks noChangeArrowheads="1"/>
          </p:cNvSpPr>
          <p:nvPr/>
        </p:nvSpPr>
        <p:spPr bwMode="auto">
          <a:xfrm>
            <a:off x="3144838"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1</a:t>
            </a:r>
          </a:p>
        </p:txBody>
      </p:sp>
      <p:sp>
        <p:nvSpPr>
          <p:cNvPr id="71714" name="Text Box 38"/>
          <p:cNvSpPr txBox="1">
            <a:spLocks noChangeArrowheads="1"/>
          </p:cNvSpPr>
          <p:nvPr/>
        </p:nvSpPr>
        <p:spPr bwMode="auto">
          <a:xfrm>
            <a:off x="3348038"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2</a:t>
            </a:r>
          </a:p>
        </p:txBody>
      </p:sp>
      <p:sp>
        <p:nvSpPr>
          <p:cNvPr id="71715" name="Text Box 39"/>
          <p:cNvSpPr txBox="1">
            <a:spLocks noChangeArrowheads="1"/>
          </p:cNvSpPr>
          <p:nvPr/>
        </p:nvSpPr>
        <p:spPr bwMode="auto">
          <a:xfrm>
            <a:off x="3525838" y="3121025"/>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3</a:t>
            </a:r>
          </a:p>
        </p:txBody>
      </p:sp>
      <p:sp>
        <p:nvSpPr>
          <p:cNvPr id="71716" name="Text Box 40"/>
          <p:cNvSpPr txBox="1">
            <a:spLocks noChangeArrowheads="1"/>
          </p:cNvSpPr>
          <p:nvPr/>
        </p:nvSpPr>
        <p:spPr bwMode="auto">
          <a:xfrm>
            <a:off x="3754438"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4</a:t>
            </a:r>
          </a:p>
        </p:txBody>
      </p:sp>
      <p:sp>
        <p:nvSpPr>
          <p:cNvPr id="71717" name="Text Box 41"/>
          <p:cNvSpPr txBox="1">
            <a:spLocks noChangeArrowheads="1"/>
          </p:cNvSpPr>
          <p:nvPr/>
        </p:nvSpPr>
        <p:spPr bwMode="auto">
          <a:xfrm>
            <a:off x="3983038"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5</a:t>
            </a:r>
          </a:p>
        </p:txBody>
      </p:sp>
      <p:sp>
        <p:nvSpPr>
          <p:cNvPr id="71718" name="Line 42"/>
          <p:cNvSpPr>
            <a:spLocks noChangeShapeType="1"/>
          </p:cNvSpPr>
          <p:nvPr/>
        </p:nvSpPr>
        <p:spPr bwMode="auto">
          <a:xfrm flipV="1">
            <a:off x="3348038"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719" name="Line 43"/>
          <p:cNvSpPr>
            <a:spLocks noChangeShapeType="1"/>
          </p:cNvSpPr>
          <p:nvPr/>
        </p:nvSpPr>
        <p:spPr bwMode="auto">
          <a:xfrm flipV="1">
            <a:off x="4718050" y="2919413"/>
            <a:ext cx="0" cy="227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488" tIns="44450" rIns="90488" bIns="44450" anchor="ctr"/>
          <a:lstStyle/>
          <a:p>
            <a:endParaRPr lang="en-US"/>
          </a:p>
        </p:txBody>
      </p:sp>
      <p:sp>
        <p:nvSpPr>
          <p:cNvPr id="71720" name="Text Box 44"/>
          <p:cNvSpPr txBox="1">
            <a:spLocks noChangeArrowheads="1"/>
          </p:cNvSpPr>
          <p:nvPr/>
        </p:nvSpPr>
        <p:spPr bwMode="auto">
          <a:xfrm>
            <a:off x="4260850"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0</a:t>
            </a:r>
          </a:p>
        </p:txBody>
      </p:sp>
      <p:sp>
        <p:nvSpPr>
          <p:cNvPr id="71721" name="Text Box 45"/>
          <p:cNvSpPr txBox="1">
            <a:spLocks noChangeArrowheads="1"/>
          </p:cNvSpPr>
          <p:nvPr/>
        </p:nvSpPr>
        <p:spPr bwMode="auto">
          <a:xfrm>
            <a:off x="4514850"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1</a:t>
            </a:r>
          </a:p>
        </p:txBody>
      </p:sp>
      <p:sp>
        <p:nvSpPr>
          <p:cNvPr id="71722" name="Text Box 46"/>
          <p:cNvSpPr txBox="1">
            <a:spLocks noChangeArrowheads="1"/>
          </p:cNvSpPr>
          <p:nvPr/>
        </p:nvSpPr>
        <p:spPr bwMode="auto">
          <a:xfrm>
            <a:off x="4718050"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2</a:t>
            </a:r>
          </a:p>
        </p:txBody>
      </p:sp>
      <p:sp>
        <p:nvSpPr>
          <p:cNvPr id="71723" name="Text Box 47"/>
          <p:cNvSpPr txBox="1">
            <a:spLocks noChangeArrowheads="1"/>
          </p:cNvSpPr>
          <p:nvPr/>
        </p:nvSpPr>
        <p:spPr bwMode="auto">
          <a:xfrm>
            <a:off x="4895850" y="3121025"/>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3</a:t>
            </a:r>
          </a:p>
        </p:txBody>
      </p:sp>
      <p:sp>
        <p:nvSpPr>
          <p:cNvPr id="71724" name="Text Box 48"/>
          <p:cNvSpPr txBox="1">
            <a:spLocks noChangeArrowheads="1"/>
          </p:cNvSpPr>
          <p:nvPr/>
        </p:nvSpPr>
        <p:spPr bwMode="auto">
          <a:xfrm>
            <a:off x="5124450"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4</a:t>
            </a:r>
          </a:p>
        </p:txBody>
      </p:sp>
      <p:sp>
        <p:nvSpPr>
          <p:cNvPr id="71725" name="Text Box 49"/>
          <p:cNvSpPr txBox="1">
            <a:spLocks noChangeArrowheads="1"/>
          </p:cNvSpPr>
          <p:nvPr/>
        </p:nvSpPr>
        <p:spPr bwMode="auto">
          <a:xfrm>
            <a:off x="5351463" y="311785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5</a:t>
            </a:r>
          </a:p>
        </p:txBody>
      </p:sp>
      <p:sp>
        <p:nvSpPr>
          <p:cNvPr id="71726" name="Text Box 50"/>
          <p:cNvSpPr txBox="1">
            <a:spLocks noChangeArrowheads="1"/>
          </p:cNvSpPr>
          <p:nvPr/>
        </p:nvSpPr>
        <p:spPr bwMode="auto">
          <a:xfrm>
            <a:off x="2205038" y="3130550"/>
            <a:ext cx="8175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343" tIns="44379" rIns="90343" bIns="44379">
            <a:spAutoFit/>
          </a:bodyPr>
          <a:lstStyle>
            <a:lvl1pPr defTabSz="912813"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defTabSz="912813"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defTabSz="912813"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defTabSz="912813"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defTabSz="912813"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defTabSz="912813"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a:r>
              <a:rPr lang="en-US" altLang="en-US" sz="1400">
                <a:latin typeface="Arial" panose="020B0604020202020204" pitchFamily="34" charset="0"/>
              </a:rPr>
              <a:t>Slots = </a:t>
            </a:r>
          </a:p>
        </p:txBody>
      </p:sp>
    </p:spTree>
    <p:extLst>
      <p:ext uri="{BB962C8B-B14F-4D97-AF65-F5344CB8AC3E}">
        <p14:creationId xmlns:p14="http://schemas.microsoft.com/office/powerpoint/2010/main" val="3156652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3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35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358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6358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3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58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9"/>
          <p:cNvSpPr>
            <a:spLocks noChangeArrowheads="1"/>
          </p:cNvSpPr>
          <p:nvPr/>
        </p:nvSpPr>
        <p:spPr bwMode="auto">
          <a:xfrm>
            <a:off x="1066800" y="308610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8674"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8675"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8676"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8677" name="Line 13"/>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8678" name="Line 14"/>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8679" name="Line 15"/>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8680"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81"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82" name="Line 53"/>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8683"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84"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685" name="Line 62"/>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8686" name="Text Box 63"/>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pic>
        <p:nvPicPr>
          <p:cNvPr id="2868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Rectangle 66"/>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8690" name="Rectangle 67"/>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8691"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3"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967120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9"/>
          <p:cNvSpPr>
            <a:spLocks noChangeArrowheads="1"/>
          </p:cNvSpPr>
          <p:nvPr/>
        </p:nvSpPr>
        <p:spPr bwMode="auto">
          <a:xfrm>
            <a:off x="1066800" y="308610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698"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699"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700"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701" name="Line 13"/>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9702" name="Line 14"/>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9703" name="Line 15"/>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9704" name="AutoShape 16"/>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705" name="Line 59"/>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29706" name="Line 68"/>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29707" name="Text Box 69"/>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29708"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9"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0"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11"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2971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Rectangle 76"/>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715" name="Rectangle 77"/>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9716"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9717"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1553462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9"/>
          <p:cNvSpPr>
            <a:spLocks noChangeArrowheads="1"/>
          </p:cNvSpPr>
          <p:nvPr/>
        </p:nvSpPr>
        <p:spPr bwMode="auto">
          <a:xfrm>
            <a:off x="1066800" y="308610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22"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23"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24"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25" name="Line 13"/>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0726" name="Line 14"/>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0727" name="Line 15"/>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0728" name="AutoShape 16"/>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29" name="Line 63"/>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0730" name="Line 72"/>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0731" name="Text Box 73"/>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0732"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33"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34"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735"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073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8" name="Rectangle 80"/>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39" name="Rectangle 81"/>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0740"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741" name="AutoShape 16"/>
          <p:cNvSpPr>
            <a:spLocks noChangeArrowheads="1"/>
          </p:cNvSpPr>
          <p:nvPr/>
        </p:nvSpPr>
        <p:spPr bwMode="auto">
          <a:xfrm rot="5400000">
            <a:off x="4502151" y="2627312"/>
            <a:ext cx="182562"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25"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497395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9"/>
          <p:cNvSpPr>
            <a:spLocks noChangeArrowheads="1"/>
          </p:cNvSpPr>
          <p:nvPr/>
        </p:nvSpPr>
        <p:spPr bwMode="auto">
          <a:xfrm>
            <a:off x="1066800" y="308610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46"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47"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48"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49" name="Line 13"/>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1750" name="Line 14"/>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1751" name="Line 15"/>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1752" name="AutoShape 16"/>
          <p:cNvSpPr>
            <a:spLocks noChangeArrowheads="1"/>
          </p:cNvSpPr>
          <p:nvPr/>
        </p:nvSpPr>
        <p:spPr bwMode="auto">
          <a:xfrm rot="5400000">
            <a:off x="4502151" y="2627312"/>
            <a:ext cx="182562"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53" name="AutoShape 17"/>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54" name="AutoShape 60"/>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55" name="Line 65"/>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1756" name="Line 74"/>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1757" name="Text Box 75"/>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1758"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59"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60"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1761"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176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4" name="Rectangle 8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65" name="Rectangle 83"/>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1766"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6"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1996802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9"/>
          <p:cNvSpPr>
            <a:spLocks noChangeArrowheads="1"/>
          </p:cNvSpPr>
          <p:nvPr/>
        </p:nvSpPr>
        <p:spPr bwMode="auto">
          <a:xfrm>
            <a:off x="1066800" y="308610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0"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1"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2"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3" name="Line 13"/>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2774" name="Line 14"/>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2775" name="Line 15"/>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2776" name="AutoShape 16"/>
          <p:cNvSpPr>
            <a:spLocks noChangeArrowheads="1"/>
          </p:cNvSpPr>
          <p:nvPr/>
        </p:nvSpPr>
        <p:spPr bwMode="auto">
          <a:xfrm rot="16200000" flipH="1">
            <a:off x="4441825" y="1366838"/>
            <a:ext cx="303213" cy="517683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7" name="AutoShape 17"/>
          <p:cNvSpPr>
            <a:spLocks noChangeArrowheads="1"/>
          </p:cNvSpPr>
          <p:nvPr/>
        </p:nvSpPr>
        <p:spPr bwMode="auto">
          <a:xfrm rot="5400000">
            <a:off x="4502150" y="2635250"/>
            <a:ext cx="182563"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8" name="AutoShape 18"/>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79" name="AutoShape 52"/>
          <p:cNvSpPr>
            <a:spLocks/>
          </p:cNvSpPr>
          <p:nvPr/>
        </p:nvSpPr>
        <p:spPr bwMode="auto">
          <a:xfrm>
            <a:off x="1846263" y="3200400"/>
            <a:ext cx="76200" cy="838200"/>
          </a:xfrm>
          <a:prstGeom prst="leftBrace">
            <a:avLst>
              <a:gd name="adj1" fmla="val 9166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a:t>
            </a: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Arial" panose="020B0604020202020204" pitchFamily="34" charset="0"/>
              </a:rPr>
              <a:t>Establishment</a:t>
            </a:r>
            <a:r>
              <a:rPr lang="en-US" altLang="en-US" sz="1600" b="0">
                <a:latin typeface="PMingLiU" panose="02020500000000000000" pitchFamily="18" charset="-120"/>
              </a:rPr>
              <a:t>  </a:t>
            </a:r>
            <a:endParaRPr lang="en-US" altLang="en-US" sz="1600" b="0">
              <a:solidFill>
                <a:srgbClr val="000000"/>
              </a:solidFill>
              <a:latin typeface="PMingLiU" panose="02020500000000000000" pitchFamily="18" charset="-120"/>
            </a:endParaRPr>
          </a:p>
        </p:txBody>
      </p:sp>
      <p:sp>
        <p:nvSpPr>
          <p:cNvPr id="32780" name="AutoShape 61"/>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81" name="Line 70"/>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2782" name="Line 79"/>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2783" name="Text Box 80"/>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2784"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85"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86"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2787"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278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0" name="Rectangle 87"/>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91" name="Rectangle 88"/>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2792"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8"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70949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9"/>
          <p:cNvSpPr>
            <a:spLocks noChangeArrowheads="1"/>
          </p:cNvSpPr>
          <p:nvPr/>
        </p:nvSpPr>
        <p:spPr bwMode="auto">
          <a:xfrm>
            <a:off x="1066800" y="3086100"/>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794"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795"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796"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797" name="AutoShape 13"/>
          <p:cNvSpPr>
            <a:spLocks noChangeArrowheads="1"/>
          </p:cNvSpPr>
          <p:nvPr/>
        </p:nvSpPr>
        <p:spPr bwMode="auto">
          <a:xfrm rot="5400000">
            <a:off x="3714750" y="2401888"/>
            <a:ext cx="1766887" cy="5176838"/>
          </a:xfrm>
          <a:prstGeom prst="parallelogram">
            <a:avLst>
              <a:gd name="adj" fmla="val 25000"/>
            </a:avLst>
          </a:prstGeom>
          <a:solidFill>
            <a:srgbClr val="C1CEFF"/>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2400" b="0" i="1">
                <a:solidFill>
                  <a:srgbClr val="000000"/>
                </a:solidFill>
                <a:latin typeface="Arial" panose="020B0604020202020204" pitchFamily="34" charset="0"/>
                <a:ea typeface="PMingLiU" panose="02020500000000000000" pitchFamily="18" charset="-120"/>
              </a:rPr>
              <a:t>Information</a:t>
            </a:r>
          </a:p>
        </p:txBody>
      </p:sp>
      <p:sp>
        <p:nvSpPr>
          <p:cNvPr id="33798"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3799"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3800" name="Line 16"/>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3801" name="AutoShape 17"/>
          <p:cNvSpPr>
            <a:spLocks noChangeArrowheads="1"/>
          </p:cNvSpPr>
          <p:nvPr/>
        </p:nvSpPr>
        <p:spPr bwMode="auto">
          <a:xfrm rot="16200000" flipH="1">
            <a:off x="4441825" y="1366838"/>
            <a:ext cx="303213" cy="517683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802" name="AutoShape 18"/>
          <p:cNvSpPr>
            <a:spLocks noChangeArrowheads="1"/>
          </p:cNvSpPr>
          <p:nvPr/>
        </p:nvSpPr>
        <p:spPr bwMode="auto">
          <a:xfrm rot="5400000">
            <a:off x="4502150" y="2635250"/>
            <a:ext cx="182563"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803" name="AutoShape 19"/>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804" name="AutoShape 53"/>
          <p:cNvSpPr>
            <a:spLocks/>
          </p:cNvSpPr>
          <p:nvPr/>
        </p:nvSpPr>
        <p:spPr bwMode="auto">
          <a:xfrm>
            <a:off x="1846263" y="3200400"/>
            <a:ext cx="76200" cy="838200"/>
          </a:xfrm>
          <a:prstGeom prst="leftBrace">
            <a:avLst>
              <a:gd name="adj1" fmla="val 91667"/>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a:t>
            </a: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Arial" panose="020B0604020202020204" pitchFamily="34" charset="0"/>
              </a:rPr>
              <a:t>Establishment</a:t>
            </a:r>
            <a:r>
              <a:rPr lang="en-US" altLang="en-US" sz="1600" b="0">
                <a:latin typeface="PMingLiU" panose="02020500000000000000" pitchFamily="18" charset="-120"/>
              </a:rPr>
              <a:t>  </a:t>
            </a:r>
            <a:endParaRPr lang="en-US" altLang="en-US" sz="1600" b="0">
              <a:solidFill>
                <a:srgbClr val="000000"/>
              </a:solidFill>
              <a:latin typeface="PMingLiU" panose="02020500000000000000" pitchFamily="18" charset="-120"/>
            </a:endParaRPr>
          </a:p>
        </p:txBody>
      </p:sp>
      <p:sp>
        <p:nvSpPr>
          <p:cNvPr id="33805" name="AutoShape 54"/>
          <p:cNvSpPr>
            <a:spLocks/>
          </p:cNvSpPr>
          <p:nvPr/>
        </p:nvSpPr>
        <p:spPr bwMode="auto">
          <a:xfrm>
            <a:off x="1844675" y="4114800"/>
            <a:ext cx="76200" cy="1219200"/>
          </a:xfrm>
          <a:prstGeom prst="leftBrace">
            <a:avLst>
              <a:gd name="adj1" fmla="val 133333"/>
              <a:gd name="adj2" fmla="val 3636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PMingLiU" panose="02020500000000000000" pitchFamily="18" charset="-120"/>
              </a:rPr>
              <a:t> </a:t>
            </a:r>
            <a:r>
              <a:rPr lang="en-US" altLang="en-US" sz="1600" b="0">
                <a:latin typeface="Arial" panose="020B0604020202020204" pitchFamily="34" charset="0"/>
              </a:rPr>
              <a:t>Transfer</a:t>
            </a:r>
            <a:r>
              <a:rPr lang="en-US" altLang="en-US" sz="1600" b="0">
                <a:latin typeface="PMingLiU" panose="02020500000000000000" pitchFamily="18" charset="-120"/>
              </a:rPr>
              <a:t>      </a:t>
            </a:r>
            <a:r>
              <a:rPr lang="en-US" altLang="en-US" sz="1600" b="0">
                <a:solidFill>
                  <a:srgbClr val="000000"/>
                </a:solidFill>
                <a:latin typeface="PMingLiU" panose="02020500000000000000" pitchFamily="18" charset="-120"/>
              </a:rPr>
              <a:t>   </a:t>
            </a:r>
          </a:p>
        </p:txBody>
      </p:sp>
      <p:sp>
        <p:nvSpPr>
          <p:cNvPr id="33806" name="AutoShape 63"/>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807" name="Line 72"/>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3808" name="Line 81"/>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3809" name="Text Box 82"/>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3810"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1"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2"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3813"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381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6" name="Rectangle 89"/>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817" name="Rectangle 90"/>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3818"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0"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1620011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18"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19"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20" name="AutoShape 13"/>
          <p:cNvSpPr>
            <a:spLocks noChangeArrowheads="1"/>
          </p:cNvSpPr>
          <p:nvPr/>
        </p:nvSpPr>
        <p:spPr bwMode="auto">
          <a:xfrm rot="5400000">
            <a:off x="3714750" y="2401888"/>
            <a:ext cx="1766887" cy="5176838"/>
          </a:xfrm>
          <a:prstGeom prst="parallelogram">
            <a:avLst>
              <a:gd name="adj" fmla="val 25000"/>
            </a:avLst>
          </a:prstGeom>
          <a:solidFill>
            <a:srgbClr val="C1CEFF"/>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2400" b="0" i="1">
                <a:solidFill>
                  <a:srgbClr val="000000"/>
                </a:solidFill>
                <a:latin typeface="Arial" panose="020B0604020202020204" pitchFamily="34" charset="0"/>
                <a:ea typeface="PMingLiU" panose="02020500000000000000" pitchFamily="18" charset="-120"/>
              </a:rPr>
              <a:t>Information</a:t>
            </a:r>
          </a:p>
        </p:txBody>
      </p:sp>
      <p:sp>
        <p:nvSpPr>
          <p:cNvPr id="34821"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4822"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4823" name="Line 16"/>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4824" name="AutoShape 17"/>
          <p:cNvSpPr>
            <a:spLocks noChangeArrowheads="1"/>
          </p:cNvSpPr>
          <p:nvPr/>
        </p:nvSpPr>
        <p:spPr bwMode="auto">
          <a:xfrm rot="16200000" flipH="1">
            <a:off x="4409282" y="3615531"/>
            <a:ext cx="368300" cy="5176837"/>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25" name="AutoShape 18"/>
          <p:cNvSpPr>
            <a:spLocks noChangeArrowheads="1"/>
          </p:cNvSpPr>
          <p:nvPr/>
        </p:nvSpPr>
        <p:spPr bwMode="auto">
          <a:xfrm rot="16200000" flipH="1">
            <a:off x="4441825" y="1366838"/>
            <a:ext cx="303213" cy="517683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26" name="AutoShape 19"/>
          <p:cNvSpPr>
            <a:spLocks noChangeArrowheads="1"/>
          </p:cNvSpPr>
          <p:nvPr/>
        </p:nvSpPr>
        <p:spPr bwMode="auto">
          <a:xfrm rot="5400000">
            <a:off x="4502150" y="2635250"/>
            <a:ext cx="182563"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27" name="AutoShape 20"/>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28" name="AutoShape 54"/>
          <p:cNvSpPr>
            <a:spLocks/>
          </p:cNvSpPr>
          <p:nvPr/>
        </p:nvSpPr>
        <p:spPr bwMode="auto">
          <a:xfrm>
            <a:off x="1828800" y="3200400"/>
            <a:ext cx="76200" cy="838200"/>
          </a:xfrm>
          <a:prstGeom prst="leftBrace">
            <a:avLst>
              <a:gd name="adj1" fmla="val 91667"/>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a:t>
            </a: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Arial" panose="020B0604020202020204" pitchFamily="34" charset="0"/>
              </a:rPr>
              <a:t>Establishment</a:t>
            </a:r>
            <a:r>
              <a:rPr lang="en-US" altLang="en-US" sz="1600" b="0">
                <a:latin typeface="PMingLiU" panose="02020500000000000000" pitchFamily="18" charset="-120"/>
              </a:rPr>
              <a:t>  </a:t>
            </a:r>
            <a:endParaRPr lang="en-US" altLang="en-US" sz="1600" b="0">
              <a:solidFill>
                <a:srgbClr val="000000"/>
              </a:solidFill>
              <a:latin typeface="PMingLiU" panose="02020500000000000000" pitchFamily="18" charset="-120"/>
            </a:endParaRPr>
          </a:p>
        </p:txBody>
      </p:sp>
      <p:sp>
        <p:nvSpPr>
          <p:cNvPr id="34829" name="AutoShape 55"/>
          <p:cNvSpPr>
            <a:spLocks/>
          </p:cNvSpPr>
          <p:nvPr/>
        </p:nvSpPr>
        <p:spPr bwMode="auto">
          <a:xfrm>
            <a:off x="1844675" y="4114800"/>
            <a:ext cx="76200" cy="1219200"/>
          </a:xfrm>
          <a:prstGeom prst="leftBrace">
            <a:avLst>
              <a:gd name="adj1" fmla="val 13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PMingLiU" panose="02020500000000000000" pitchFamily="18" charset="-120"/>
              </a:rPr>
              <a:t> </a:t>
            </a:r>
            <a:r>
              <a:rPr lang="en-US" altLang="en-US" sz="1600" b="0">
                <a:latin typeface="Arial" panose="020B0604020202020204" pitchFamily="34" charset="0"/>
              </a:rPr>
              <a:t>Transfer</a:t>
            </a:r>
            <a:r>
              <a:rPr lang="en-US" altLang="en-US" sz="1600" b="0">
                <a:latin typeface="PMingLiU" panose="02020500000000000000" pitchFamily="18" charset="-120"/>
              </a:rPr>
              <a:t>      </a:t>
            </a:r>
            <a:r>
              <a:rPr lang="en-US" altLang="en-US" sz="1600" b="0">
                <a:solidFill>
                  <a:srgbClr val="000000"/>
                </a:solidFill>
                <a:latin typeface="PMingLiU" panose="02020500000000000000" pitchFamily="18" charset="-120"/>
              </a:rPr>
              <a:t>   </a:t>
            </a:r>
          </a:p>
        </p:txBody>
      </p:sp>
      <p:sp>
        <p:nvSpPr>
          <p:cNvPr id="34830" name="AutoShape 56"/>
          <p:cNvSpPr>
            <a:spLocks/>
          </p:cNvSpPr>
          <p:nvPr/>
        </p:nvSpPr>
        <p:spPr bwMode="auto">
          <a:xfrm>
            <a:off x="1846263" y="5486400"/>
            <a:ext cx="76200" cy="762000"/>
          </a:xfrm>
          <a:prstGeom prst="leftBrace">
            <a:avLst>
              <a:gd name="adj1" fmla="val 8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               </a:t>
            </a:r>
            <a:br>
              <a:rPr lang="en-US" altLang="en-US" sz="1600" b="0">
                <a:latin typeface="Arial" panose="020B0604020202020204" pitchFamily="34" charset="0"/>
              </a:rPr>
            </a:br>
            <a:r>
              <a:rPr lang="en-US" altLang="en-US" sz="1600" b="0">
                <a:latin typeface="Arial" panose="020B0604020202020204" pitchFamily="34" charset="0"/>
              </a:rPr>
              <a:t>Teardown</a:t>
            </a:r>
            <a:r>
              <a:rPr lang="en-US" altLang="en-US" sz="1600" b="0">
                <a:latin typeface="PMingLiU" panose="02020500000000000000" pitchFamily="18" charset="-120"/>
              </a:rPr>
              <a:t>       </a:t>
            </a:r>
          </a:p>
        </p:txBody>
      </p:sp>
      <p:sp>
        <p:nvSpPr>
          <p:cNvPr id="34831" name="AutoShape 65"/>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32"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4833" name="Line 83"/>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834" name="Text Box 84"/>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4835" name="AutoShape 85"/>
          <p:cNvSpPr>
            <a:spLocks noChangeArrowheads="1"/>
          </p:cNvSpPr>
          <p:nvPr/>
        </p:nvSpPr>
        <p:spPr bwMode="auto">
          <a:xfrm rot="5400000">
            <a:off x="4341019" y="3202781"/>
            <a:ext cx="457200" cy="5176838"/>
          </a:xfrm>
          <a:prstGeom prst="parallelogram">
            <a:avLst>
              <a:gd name="adj" fmla="val 84722"/>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36"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7"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8"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4839"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484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2"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43" name="Rectangle 93"/>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4844"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2" name="Title 1"/>
          <p:cNvSpPr>
            <a:spLocks noGrp="1"/>
          </p:cNvSpPr>
          <p:nvPr>
            <p:ph type="title"/>
          </p:nvPr>
        </p:nvSpPr>
        <p:spPr/>
        <p:txBody>
          <a:bodyPr/>
          <a:lstStyle/>
          <a:p>
            <a:r>
              <a:rPr lang="en-US" altLang="en-US" dirty="0">
                <a:latin typeface="Arial" panose="020B0604020202020204" pitchFamily="34" charset="0"/>
              </a:rPr>
              <a:t>Timing in Circuit Switching</a:t>
            </a:r>
            <a:endParaRPr lang="en-US" altLang="en-US" dirty="0"/>
          </a:p>
        </p:txBody>
      </p:sp>
    </p:spTree>
    <p:extLst>
      <p:ext uri="{BB962C8B-B14F-4D97-AF65-F5344CB8AC3E}">
        <p14:creationId xmlns:p14="http://schemas.microsoft.com/office/powerpoint/2010/main" val="160010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9D8C16-61DB-6D4D-B91A-E2DA0DFA17E8}" type="slidenum">
              <a:rPr lang="en-US" altLang="en-US" smtClean="0"/>
              <a:pPr/>
              <a:t>6</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0"/>
            <a:ext cx="8038309" cy="6858000"/>
          </a:xfrm>
          <a:prstGeom prst="rect">
            <a:avLst/>
          </a:prstGeom>
        </p:spPr>
      </p:pic>
    </p:spTree>
    <p:extLst>
      <p:ext uri="{BB962C8B-B14F-4D97-AF65-F5344CB8AC3E}">
        <p14:creationId xmlns:p14="http://schemas.microsoft.com/office/powerpoint/2010/main" val="632218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a:t>Circuit switching: pros and cons</a:t>
            </a:r>
          </a:p>
        </p:txBody>
      </p:sp>
      <p:sp>
        <p:nvSpPr>
          <p:cNvPr id="6" name="Content Placeholder 5"/>
          <p:cNvSpPr>
            <a:spLocks noGrp="1"/>
          </p:cNvSpPr>
          <p:nvPr>
            <p:ph idx="1"/>
          </p:nvPr>
        </p:nvSpPr>
        <p:spPr/>
        <p:txBody>
          <a:bodyPr/>
          <a:lstStyle/>
          <a:p>
            <a:r>
              <a:rPr lang="en-US" altLang="en-US"/>
              <a:t>Pros</a:t>
            </a:r>
          </a:p>
          <a:p>
            <a:pPr lvl="1"/>
            <a:r>
              <a:rPr lang="en-US" altLang="en-US"/>
              <a:t>guaranteed performance </a:t>
            </a:r>
          </a:p>
          <a:p>
            <a:pPr lvl="1"/>
            <a:r>
              <a:rPr lang="en-US" altLang="en-US"/>
              <a:t>fast transfer (once circuit is established)</a:t>
            </a:r>
          </a:p>
          <a:p>
            <a:pPr lvl="1"/>
            <a:endParaRPr lang="en-US" altLang="en-US"/>
          </a:p>
          <a:p>
            <a:r>
              <a:rPr lang="en-US" altLang="en-US"/>
              <a:t>Cons</a:t>
            </a:r>
          </a:p>
          <a:p>
            <a:pPr lvl="1"/>
            <a:endParaRPr lang="en-US" altLang="en-US"/>
          </a:p>
        </p:txBody>
      </p:sp>
    </p:spTree>
    <p:extLst>
      <p:ext uri="{BB962C8B-B14F-4D97-AF65-F5344CB8AC3E}">
        <p14:creationId xmlns:p14="http://schemas.microsoft.com/office/powerpoint/2010/main" val="1214848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42"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43"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44" name="AutoShape 13"/>
          <p:cNvSpPr>
            <a:spLocks noChangeArrowheads="1"/>
          </p:cNvSpPr>
          <p:nvPr/>
        </p:nvSpPr>
        <p:spPr bwMode="auto">
          <a:xfrm rot="5400000">
            <a:off x="3714750" y="2401888"/>
            <a:ext cx="1766887" cy="5176838"/>
          </a:xfrm>
          <a:prstGeom prst="parallelogram">
            <a:avLst>
              <a:gd name="adj" fmla="val 25000"/>
            </a:avLst>
          </a:prstGeom>
          <a:solidFill>
            <a:srgbClr val="C1CEFF"/>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2400" b="0" i="1">
                <a:solidFill>
                  <a:srgbClr val="CCFFFF"/>
                </a:solidFill>
                <a:latin typeface="Arial" panose="020B0604020202020204" pitchFamily="34" charset="0"/>
                <a:ea typeface="PMingLiU" panose="02020500000000000000" pitchFamily="18" charset="-120"/>
              </a:rPr>
              <a:t>Information</a:t>
            </a:r>
          </a:p>
        </p:txBody>
      </p:sp>
      <p:sp>
        <p:nvSpPr>
          <p:cNvPr id="35845" name="Line 16"/>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5846" name="AutoShape 17"/>
          <p:cNvSpPr>
            <a:spLocks noChangeArrowheads="1"/>
          </p:cNvSpPr>
          <p:nvPr/>
        </p:nvSpPr>
        <p:spPr bwMode="auto">
          <a:xfrm rot="16200000" flipH="1">
            <a:off x="4409282" y="3615531"/>
            <a:ext cx="368300" cy="5176837"/>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47" name="AutoShape 18"/>
          <p:cNvSpPr>
            <a:spLocks noChangeArrowheads="1"/>
          </p:cNvSpPr>
          <p:nvPr/>
        </p:nvSpPr>
        <p:spPr bwMode="auto">
          <a:xfrm rot="16200000" flipH="1">
            <a:off x="4441825" y="1366838"/>
            <a:ext cx="303213" cy="517683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48" name="AutoShape 19"/>
          <p:cNvSpPr>
            <a:spLocks noChangeArrowheads="1"/>
          </p:cNvSpPr>
          <p:nvPr/>
        </p:nvSpPr>
        <p:spPr bwMode="auto">
          <a:xfrm rot="5400000">
            <a:off x="4502150" y="2635250"/>
            <a:ext cx="182563"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49" name="AutoShape 20"/>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50" name="AutoShape 54"/>
          <p:cNvSpPr>
            <a:spLocks/>
          </p:cNvSpPr>
          <p:nvPr/>
        </p:nvSpPr>
        <p:spPr bwMode="auto">
          <a:xfrm>
            <a:off x="1828800" y="3200400"/>
            <a:ext cx="76200" cy="838200"/>
          </a:xfrm>
          <a:prstGeom prst="leftBrace">
            <a:avLst>
              <a:gd name="adj1" fmla="val 91667"/>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a:t>
            </a: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Arial" panose="020B0604020202020204" pitchFamily="34" charset="0"/>
              </a:rPr>
              <a:t>Establishment</a:t>
            </a:r>
            <a:r>
              <a:rPr lang="en-US" altLang="en-US" sz="1600" b="0">
                <a:latin typeface="PMingLiU" panose="02020500000000000000" pitchFamily="18" charset="-120"/>
              </a:rPr>
              <a:t>  </a:t>
            </a:r>
            <a:endParaRPr lang="en-US" altLang="en-US" sz="1600" b="0">
              <a:solidFill>
                <a:srgbClr val="000000"/>
              </a:solidFill>
              <a:latin typeface="PMingLiU" panose="02020500000000000000" pitchFamily="18" charset="-120"/>
            </a:endParaRPr>
          </a:p>
        </p:txBody>
      </p:sp>
      <p:sp>
        <p:nvSpPr>
          <p:cNvPr id="35851" name="AutoShape 55"/>
          <p:cNvSpPr>
            <a:spLocks/>
          </p:cNvSpPr>
          <p:nvPr/>
        </p:nvSpPr>
        <p:spPr bwMode="auto">
          <a:xfrm>
            <a:off x="1844675" y="4114800"/>
            <a:ext cx="76200" cy="1219200"/>
          </a:xfrm>
          <a:prstGeom prst="leftBrace">
            <a:avLst>
              <a:gd name="adj1" fmla="val 13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PMingLiU" panose="02020500000000000000" pitchFamily="18" charset="-120"/>
              </a:rPr>
              <a:t> </a:t>
            </a:r>
            <a:r>
              <a:rPr lang="en-US" altLang="en-US" sz="1600" b="0">
                <a:latin typeface="Arial" panose="020B0604020202020204" pitchFamily="34" charset="0"/>
              </a:rPr>
              <a:t>Transfer</a:t>
            </a:r>
            <a:r>
              <a:rPr lang="en-US" altLang="en-US" sz="1600" b="0">
                <a:latin typeface="PMingLiU" panose="02020500000000000000" pitchFamily="18" charset="-120"/>
              </a:rPr>
              <a:t>      </a:t>
            </a:r>
            <a:r>
              <a:rPr lang="en-US" altLang="en-US" sz="1600" b="0">
                <a:solidFill>
                  <a:srgbClr val="000000"/>
                </a:solidFill>
                <a:latin typeface="PMingLiU" panose="02020500000000000000" pitchFamily="18" charset="-120"/>
              </a:rPr>
              <a:t>   </a:t>
            </a:r>
          </a:p>
        </p:txBody>
      </p:sp>
      <p:sp>
        <p:nvSpPr>
          <p:cNvPr id="35852" name="AutoShape 56"/>
          <p:cNvSpPr>
            <a:spLocks/>
          </p:cNvSpPr>
          <p:nvPr/>
        </p:nvSpPr>
        <p:spPr bwMode="auto">
          <a:xfrm>
            <a:off x="1846263" y="5486400"/>
            <a:ext cx="76200" cy="762000"/>
          </a:xfrm>
          <a:prstGeom prst="leftBrace">
            <a:avLst>
              <a:gd name="adj1" fmla="val 8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               </a:t>
            </a:r>
            <a:br>
              <a:rPr lang="en-US" altLang="en-US" sz="1600" b="0">
                <a:latin typeface="Arial" panose="020B0604020202020204" pitchFamily="34" charset="0"/>
              </a:rPr>
            </a:br>
            <a:r>
              <a:rPr lang="en-US" altLang="en-US" sz="1600" b="0">
                <a:latin typeface="Arial" panose="020B0604020202020204" pitchFamily="34" charset="0"/>
              </a:rPr>
              <a:t>Teardown</a:t>
            </a:r>
            <a:r>
              <a:rPr lang="en-US" altLang="en-US" sz="1600" b="0">
                <a:latin typeface="PMingLiU" panose="02020500000000000000" pitchFamily="18" charset="-120"/>
              </a:rPr>
              <a:t>       </a:t>
            </a:r>
          </a:p>
        </p:txBody>
      </p:sp>
      <p:sp>
        <p:nvSpPr>
          <p:cNvPr id="35853" name="AutoShape 65"/>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54" name="Line 83"/>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5855" name="Text Box 84"/>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5856" name="AutoShape 85"/>
          <p:cNvSpPr>
            <a:spLocks noChangeArrowheads="1"/>
          </p:cNvSpPr>
          <p:nvPr/>
        </p:nvSpPr>
        <p:spPr bwMode="auto">
          <a:xfrm rot="5400000">
            <a:off x="4341019" y="3202781"/>
            <a:ext cx="457200" cy="5176838"/>
          </a:xfrm>
          <a:prstGeom prst="parallelogram">
            <a:avLst>
              <a:gd name="adj" fmla="val 84722"/>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57"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8"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9"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5860"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586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3"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64" name="Rectangle 93"/>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5865"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1" name="AutoShape 13"/>
          <p:cNvSpPr>
            <a:spLocks noChangeArrowheads="1"/>
          </p:cNvSpPr>
          <p:nvPr/>
        </p:nvSpPr>
        <p:spPr bwMode="auto">
          <a:xfrm rot="5400000">
            <a:off x="4036219" y="2135981"/>
            <a:ext cx="1066800" cy="5176838"/>
          </a:xfrm>
          <a:prstGeom prst="parallelogram">
            <a:avLst>
              <a:gd name="adj" fmla="val 45407"/>
            </a:avLst>
          </a:prstGeom>
          <a:solidFill>
            <a:schemeClr val="bg1"/>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endParaRPr lang="en-US" altLang="zh-TW" sz="2400" b="0" i="1">
              <a:solidFill>
                <a:srgbClr val="000000"/>
              </a:solidFill>
              <a:latin typeface="Arial" panose="020B0604020202020204" pitchFamily="34" charset="0"/>
              <a:ea typeface="PMingLiU" panose="02020500000000000000" pitchFamily="18" charset="-120"/>
            </a:endParaRPr>
          </a:p>
        </p:txBody>
      </p:sp>
      <p:sp>
        <p:nvSpPr>
          <p:cNvPr id="32" name="AutoShape 13"/>
          <p:cNvSpPr>
            <a:spLocks noChangeArrowheads="1"/>
          </p:cNvSpPr>
          <p:nvPr/>
        </p:nvSpPr>
        <p:spPr bwMode="auto">
          <a:xfrm rot="5400000">
            <a:off x="4188619" y="2669381"/>
            <a:ext cx="762000" cy="5176838"/>
          </a:xfrm>
          <a:prstGeom prst="parallelogram">
            <a:avLst>
              <a:gd name="adj" fmla="val 62074"/>
            </a:avLst>
          </a:prstGeom>
          <a:solidFill>
            <a:schemeClr val="bg1"/>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endParaRPr lang="en-US" altLang="zh-TW" sz="2400" b="0" i="1">
              <a:solidFill>
                <a:srgbClr val="000000"/>
              </a:solidFill>
              <a:latin typeface="Arial" panose="020B0604020202020204" pitchFamily="34" charset="0"/>
              <a:ea typeface="PMingLiU" panose="02020500000000000000" pitchFamily="18" charset="-120"/>
            </a:endParaRPr>
          </a:p>
        </p:txBody>
      </p:sp>
      <p:sp>
        <p:nvSpPr>
          <p:cNvPr id="35868" name="Line 15"/>
          <p:cNvSpPr>
            <a:spLocks noChangeShapeType="1"/>
          </p:cNvSpPr>
          <p:nvPr/>
        </p:nvSpPr>
        <p:spPr bwMode="auto">
          <a:xfrm>
            <a:off x="2005013" y="2787650"/>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5869"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5870"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5871" name="Title 1"/>
          <p:cNvSpPr>
            <a:spLocks noGrp="1"/>
          </p:cNvSpPr>
          <p:nvPr>
            <p:ph type="title"/>
          </p:nvPr>
        </p:nvSpPr>
        <p:spPr/>
        <p:txBody>
          <a:bodyPr/>
          <a:lstStyle/>
          <a:p>
            <a:r>
              <a:rPr lang="en-US" altLang="en-US"/>
              <a:t>Timing in Circuit Switching</a:t>
            </a:r>
          </a:p>
        </p:txBody>
      </p:sp>
    </p:spTree>
    <p:extLst>
      <p:ext uri="{BB962C8B-B14F-4D97-AF65-F5344CB8AC3E}">
        <p14:creationId xmlns:p14="http://schemas.microsoft.com/office/powerpoint/2010/main" val="3380552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a:t>Circuit switching: pros and cons</a:t>
            </a:r>
          </a:p>
        </p:txBody>
      </p:sp>
      <p:sp>
        <p:nvSpPr>
          <p:cNvPr id="73730" name="Content Placeholder 5"/>
          <p:cNvSpPr>
            <a:spLocks noGrp="1"/>
          </p:cNvSpPr>
          <p:nvPr>
            <p:ph idx="1"/>
          </p:nvPr>
        </p:nvSpPr>
        <p:spPr/>
        <p:txBody>
          <a:bodyPr/>
          <a:lstStyle/>
          <a:p>
            <a:r>
              <a:rPr lang="en-US" altLang="en-US" dirty="0"/>
              <a:t>Pros</a:t>
            </a:r>
          </a:p>
          <a:p>
            <a:pPr lvl="1"/>
            <a:r>
              <a:rPr lang="en-US" altLang="en-US" dirty="0"/>
              <a:t>guaranteed performance </a:t>
            </a:r>
          </a:p>
          <a:p>
            <a:pPr lvl="1"/>
            <a:r>
              <a:rPr lang="en-US" altLang="en-US" dirty="0"/>
              <a:t>fast transfer (once circuit is established)</a:t>
            </a:r>
          </a:p>
          <a:p>
            <a:pPr lvl="1"/>
            <a:endParaRPr lang="en-US" altLang="en-US" dirty="0"/>
          </a:p>
          <a:p>
            <a:r>
              <a:rPr lang="en-US" altLang="en-US" dirty="0"/>
              <a:t>Cons</a:t>
            </a:r>
          </a:p>
          <a:p>
            <a:pPr lvl="1"/>
            <a:r>
              <a:rPr lang="en-US" altLang="en-US" b="1" dirty="0"/>
              <a:t>wastes capacity if traffic is “</a:t>
            </a:r>
            <a:r>
              <a:rPr lang="en-US" altLang="ja-JP" b="1" dirty="0" err="1"/>
              <a:t>bursty</a:t>
            </a:r>
            <a:r>
              <a:rPr lang="en-US" altLang="en-US" b="1" dirty="0"/>
              <a:t>”</a:t>
            </a:r>
            <a:endParaRPr lang="en-US" altLang="ja-JP" b="1" dirty="0"/>
          </a:p>
          <a:p>
            <a:pPr lvl="1"/>
            <a:endParaRPr lang="en-US" altLang="en-US" dirty="0"/>
          </a:p>
        </p:txBody>
      </p:sp>
    </p:spTree>
    <p:extLst>
      <p:ext uri="{BB962C8B-B14F-4D97-AF65-F5344CB8AC3E}">
        <p14:creationId xmlns:p14="http://schemas.microsoft.com/office/powerpoint/2010/main" val="2897195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66"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67"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68" name="AutoShape 13"/>
          <p:cNvSpPr>
            <a:spLocks noChangeArrowheads="1"/>
          </p:cNvSpPr>
          <p:nvPr/>
        </p:nvSpPr>
        <p:spPr bwMode="auto">
          <a:xfrm rot="5400000">
            <a:off x="3714750" y="2401888"/>
            <a:ext cx="1766887" cy="5176838"/>
          </a:xfrm>
          <a:prstGeom prst="parallelogram">
            <a:avLst>
              <a:gd name="adj" fmla="val 25000"/>
            </a:avLst>
          </a:prstGeom>
          <a:solidFill>
            <a:srgbClr val="C1CEFF"/>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2400" b="0" i="1">
                <a:solidFill>
                  <a:srgbClr val="000000"/>
                </a:solidFill>
                <a:latin typeface="Arial" panose="020B0604020202020204" pitchFamily="34" charset="0"/>
                <a:ea typeface="PMingLiU" panose="02020500000000000000" pitchFamily="18" charset="-120"/>
              </a:rPr>
              <a:t>Information</a:t>
            </a:r>
          </a:p>
        </p:txBody>
      </p:sp>
      <p:sp>
        <p:nvSpPr>
          <p:cNvPr id="36869"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6870"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6871" name="Line 16"/>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6872" name="AutoShape 17"/>
          <p:cNvSpPr>
            <a:spLocks noChangeArrowheads="1"/>
          </p:cNvSpPr>
          <p:nvPr/>
        </p:nvSpPr>
        <p:spPr bwMode="auto">
          <a:xfrm rot="16200000" flipH="1">
            <a:off x="4409282" y="3615531"/>
            <a:ext cx="368300" cy="5176837"/>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73" name="AutoShape 18"/>
          <p:cNvSpPr>
            <a:spLocks noChangeArrowheads="1"/>
          </p:cNvSpPr>
          <p:nvPr/>
        </p:nvSpPr>
        <p:spPr bwMode="auto">
          <a:xfrm rot="16200000" flipH="1">
            <a:off x="4441825" y="1366838"/>
            <a:ext cx="303213" cy="517683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74" name="AutoShape 19"/>
          <p:cNvSpPr>
            <a:spLocks noChangeArrowheads="1"/>
          </p:cNvSpPr>
          <p:nvPr/>
        </p:nvSpPr>
        <p:spPr bwMode="auto">
          <a:xfrm rot="5400000">
            <a:off x="4502150" y="2635250"/>
            <a:ext cx="182563"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75" name="AutoShape 20"/>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76" name="AutoShape 54"/>
          <p:cNvSpPr>
            <a:spLocks/>
          </p:cNvSpPr>
          <p:nvPr/>
        </p:nvSpPr>
        <p:spPr bwMode="auto">
          <a:xfrm>
            <a:off x="1828800" y="3200400"/>
            <a:ext cx="76200" cy="838200"/>
          </a:xfrm>
          <a:prstGeom prst="leftBrace">
            <a:avLst>
              <a:gd name="adj1" fmla="val 91667"/>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a:t>
            </a: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Arial" panose="020B0604020202020204" pitchFamily="34" charset="0"/>
              </a:rPr>
              <a:t>Establishment</a:t>
            </a:r>
            <a:r>
              <a:rPr lang="en-US" altLang="en-US" sz="1600" b="0">
                <a:latin typeface="PMingLiU" panose="02020500000000000000" pitchFamily="18" charset="-120"/>
              </a:rPr>
              <a:t>  </a:t>
            </a:r>
            <a:endParaRPr lang="en-US" altLang="en-US" sz="1600" b="0">
              <a:solidFill>
                <a:srgbClr val="000000"/>
              </a:solidFill>
              <a:latin typeface="PMingLiU" panose="02020500000000000000" pitchFamily="18" charset="-120"/>
            </a:endParaRPr>
          </a:p>
        </p:txBody>
      </p:sp>
      <p:sp>
        <p:nvSpPr>
          <p:cNvPr id="36877" name="AutoShape 55"/>
          <p:cNvSpPr>
            <a:spLocks/>
          </p:cNvSpPr>
          <p:nvPr/>
        </p:nvSpPr>
        <p:spPr bwMode="auto">
          <a:xfrm>
            <a:off x="1844675" y="4114800"/>
            <a:ext cx="76200" cy="1219200"/>
          </a:xfrm>
          <a:prstGeom prst="leftBrace">
            <a:avLst>
              <a:gd name="adj1" fmla="val 13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PMingLiU" panose="02020500000000000000" pitchFamily="18" charset="-120"/>
              </a:rPr>
              <a:t> </a:t>
            </a:r>
            <a:r>
              <a:rPr lang="en-US" altLang="en-US" sz="1600" b="0">
                <a:latin typeface="Arial" panose="020B0604020202020204" pitchFamily="34" charset="0"/>
              </a:rPr>
              <a:t>Transfer</a:t>
            </a:r>
            <a:r>
              <a:rPr lang="en-US" altLang="en-US" sz="1600" b="0">
                <a:latin typeface="PMingLiU" panose="02020500000000000000" pitchFamily="18" charset="-120"/>
              </a:rPr>
              <a:t>      </a:t>
            </a:r>
            <a:r>
              <a:rPr lang="en-US" altLang="en-US" sz="1600" b="0">
                <a:solidFill>
                  <a:srgbClr val="000000"/>
                </a:solidFill>
                <a:latin typeface="PMingLiU" panose="02020500000000000000" pitchFamily="18" charset="-120"/>
              </a:rPr>
              <a:t>   </a:t>
            </a:r>
          </a:p>
        </p:txBody>
      </p:sp>
      <p:sp>
        <p:nvSpPr>
          <p:cNvPr id="36878" name="AutoShape 56"/>
          <p:cNvSpPr>
            <a:spLocks/>
          </p:cNvSpPr>
          <p:nvPr/>
        </p:nvSpPr>
        <p:spPr bwMode="auto">
          <a:xfrm>
            <a:off x="1846263" y="5486400"/>
            <a:ext cx="76200" cy="762000"/>
          </a:xfrm>
          <a:prstGeom prst="leftBrace">
            <a:avLst>
              <a:gd name="adj1" fmla="val 8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               </a:t>
            </a:r>
            <a:br>
              <a:rPr lang="en-US" altLang="en-US" sz="1600" b="0">
                <a:latin typeface="Arial" panose="020B0604020202020204" pitchFamily="34" charset="0"/>
              </a:rPr>
            </a:br>
            <a:r>
              <a:rPr lang="en-US" altLang="en-US" sz="1600" b="0">
                <a:latin typeface="Arial" panose="020B0604020202020204" pitchFamily="34" charset="0"/>
              </a:rPr>
              <a:t>Teardown</a:t>
            </a:r>
            <a:r>
              <a:rPr lang="en-US" altLang="en-US" sz="1600" b="0">
                <a:latin typeface="PMingLiU" panose="02020500000000000000" pitchFamily="18" charset="-120"/>
              </a:rPr>
              <a:t>       </a:t>
            </a:r>
          </a:p>
        </p:txBody>
      </p:sp>
      <p:sp>
        <p:nvSpPr>
          <p:cNvPr id="36879" name="AutoShape 65"/>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80"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6881" name="Line 83"/>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6882" name="Text Box 84"/>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6883" name="AutoShape 85"/>
          <p:cNvSpPr>
            <a:spLocks noChangeArrowheads="1"/>
          </p:cNvSpPr>
          <p:nvPr/>
        </p:nvSpPr>
        <p:spPr bwMode="auto">
          <a:xfrm rot="5400000">
            <a:off x="4341019" y="3202781"/>
            <a:ext cx="457200" cy="5176838"/>
          </a:xfrm>
          <a:prstGeom prst="parallelogram">
            <a:avLst>
              <a:gd name="adj" fmla="val 84722"/>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84"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85"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86"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87"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688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0"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91" name="Rectangle 93"/>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6892"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6893" name="Title 1"/>
          <p:cNvSpPr>
            <a:spLocks noGrp="1"/>
          </p:cNvSpPr>
          <p:nvPr>
            <p:ph type="title"/>
          </p:nvPr>
        </p:nvSpPr>
        <p:spPr/>
        <p:txBody>
          <a:bodyPr/>
          <a:lstStyle/>
          <a:p>
            <a:r>
              <a:rPr lang="en-US" altLang="en-US"/>
              <a:t>Timing in Circuit Switching</a:t>
            </a:r>
          </a:p>
        </p:txBody>
      </p:sp>
    </p:spTree>
    <p:extLst>
      <p:ext uri="{BB962C8B-B14F-4D97-AF65-F5344CB8AC3E}">
        <p14:creationId xmlns:p14="http://schemas.microsoft.com/office/powerpoint/2010/main" val="1890810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890"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891"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892" name="AutoShape 13"/>
          <p:cNvSpPr>
            <a:spLocks noChangeArrowheads="1"/>
          </p:cNvSpPr>
          <p:nvPr/>
        </p:nvSpPr>
        <p:spPr bwMode="auto">
          <a:xfrm rot="5400000">
            <a:off x="4327525" y="1789113"/>
            <a:ext cx="541337" cy="5176838"/>
          </a:xfrm>
          <a:prstGeom prst="parallelogram">
            <a:avLst>
              <a:gd name="adj" fmla="val 71921"/>
            </a:avLst>
          </a:prstGeom>
          <a:solidFill>
            <a:srgbClr val="C1CEFF"/>
          </a:solidFill>
          <a:ln w="9525">
            <a:solidFill>
              <a:schemeClr val="tx1"/>
            </a:solidFill>
            <a:miter lim="800000"/>
            <a:headEnd/>
            <a:tailEnd/>
          </a:ln>
        </p:spPr>
        <p:txBody>
          <a:bodyPr rot="10800000" vert="eaVert" wrap="none" lIns="91974" tIns="45988" rIns="91974" bIns="45988"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spcBef>
                <a:spcPts val="1000"/>
              </a:spcBef>
              <a:spcAft>
                <a:spcPts val="1000"/>
              </a:spcAft>
            </a:pPr>
            <a:r>
              <a:rPr lang="en-US" altLang="zh-TW" sz="500" b="0" i="1">
                <a:solidFill>
                  <a:srgbClr val="000000"/>
                </a:solidFill>
                <a:latin typeface="Arial" panose="020B0604020202020204" pitchFamily="34" charset="0"/>
                <a:ea typeface="PMingLiU" panose="02020500000000000000" pitchFamily="18" charset="-120"/>
              </a:rPr>
              <a:t>Information</a:t>
            </a:r>
          </a:p>
        </p:txBody>
      </p:sp>
      <p:sp>
        <p:nvSpPr>
          <p:cNvPr id="37893"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7894"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7895" name="Line 16"/>
          <p:cNvSpPr>
            <a:spLocks noChangeShapeType="1"/>
          </p:cNvSpPr>
          <p:nvPr/>
        </p:nvSpPr>
        <p:spPr bwMode="auto">
          <a:xfrm>
            <a:off x="7181850"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7896" name="AutoShape 17"/>
          <p:cNvSpPr>
            <a:spLocks noChangeArrowheads="1"/>
          </p:cNvSpPr>
          <p:nvPr/>
        </p:nvSpPr>
        <p:spPr bwMode="auto">
          <a:xfrm rot="16200000" flipH="1">
            <a:off x="4409282" y="2409031"/>
            <a:ext cx="368300" cy="5176837"/>
          </a:xfrm>
          <a:prstGeom prst="parallelogram">
            <a:avLst>
              <a:gd name="adj" fmla="val 80898"/>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897" name="AutoShape 18"/>
          <p:cNvSpPr>
            <a:spLocks noChangeArrowheads="1"/>
          </p:cNvSpPr>
          <p:nvPr/>
        </p:nvSpPr>
        <p:spPr bwMode="auto">
          <a:xfrm rot="16200000" flipH="1">
            <a:off x="4441825" y="1366838"/>
            <a:ext cx="303213" cy="5176837"/>
          </a:xfrm>
          <a:prstGeom prst="parallelogram">
            <a:avLst>
              <a:gd name="adj" fmla="val 79579"/>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898" name="AutoShape 19"/>
          <p:cNvSpPr>
            <a:spLocks noChangeArrowheads="1"/>
          </p:cNvSpPr>
          <p:nvPr/>
        </p:nvSpPr>
        <p:spPr bwMode="auto">
          <a:xfrm rot="5400000">
            <a:off x="4502150" y="2635250"/>
            <a:ext cx="182563" cy="1725613"/>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899" name="AutoShape 20"/>
          <p:cNvSpPr>
            <a:spLocks noChangeArrowheads="1"/>
          </p:cNvSpPr>
          <p:nvPr/>
        </p:nvSpPr>
        <p:spPr bwMode="auto">
          <a:xfrm rot="5400000">
            <a:off x="2775744" y="2451894"/>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900" name="AutoShape 54"/>
          <p:cNvSpPr>
            <a:spLocks/>
          </p:cNvSpPr>
          <p:nvPr/>
        </p:nvSpPr>
        <p:spPr bwMode="auto">
          <a:xfrm>
            <a:off x="1828800" y="3200400"/>
            <a:ext cx="76200" cy="838200"/>
          </a:xfrm>
          <a:prstGeom prst="leftBrace">
            <a:avLst>
              <a:gd name="adj1" fmla="val 91667"/>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a:t>
            </a:r>
            <a:r>
              <a:rPr lang="en-US" altLang="en-US" sz="1600" b="0">
                <a:latin typeface="PMingLiU" panose="02020500000000000000" pitchFamily="18" charset="-120"/>
              </a:rPr>
              <a:t>            </a:t>
            </a:r>
            <a:br>
              <a:rPr lang="en-US" altLang="en-US" sz="1600" b="0">
                <a:latin typeface="PMingLiU" panose="02020500000000000000" pitchFamily="18" charset="-120"/>
              </a:rPr>
            </a:br>
            <a:r>
              <a:rPr lang="en-US" altLang="en-US" sz="1600" b="0">
                <a:latin typeface="Arial" panose="020B0604020202020204" pitchFamily="34" charset="0"/>
              </a:rPr>
              <a:t>Establishment</a:t>
            </a:r>
            <a:r>
              <a:rPr lang="en-US" altLang="en-US" sz="1600" b="0">
                <a:latin typeface="PMingLiU" panose="02020500000000000000" pitchFamily="18" charset="-120"/>
              </a:rPr>
              <a:t>  </a:t>
            </a:r>
            <a:endParaRPr lang="en-US" altLang="en-US" sz="1600" b="0">
              <a:solidFill>
                <a:srgbClr val="000000"/>
              </a:solidFill>
              <a:latin typeface="PMingLiU" panose="02020500000000000000" pitchFamily="18" charset="-120"/>
            </a:endParaRPr>
          </a:p>
        </p:txBody>
      </p:sp>
      <p:sp>
        <p:nvSpPr>
          <p:cNvPr id="37901" name="AutoShape 56"/>
          <p:cNvSpPr>
            <a:spLocks/>
          </p:cNvSpPr>
          <p:nvPr/>
        </p:nvSpPr>
        <p:spPr bwMode="auto">
          <a:xfrm>
            <a:off x="1846263" y="4343400"/>
            <a:ext cx="76200" cy="762000"/>
          </a:xfrm>
          <a:prstGeom prst="leftBrace">
            <a:avLst>
              <a:gd name="adj1" fmla="val 83333"/>
              <a:gd name="adj2" fmla="val 36366"/>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698" tIns="45851" rIns="91698" bIns="229263"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spcBef>
                <a:spcPct val="50000"/>
              </a:spcBef>
              <a:spcAft>
                <a:spcPts val="1000"/>
              </a:spcAft>
            </a:pPr>
            <a:r>
              <a:rPr lang="en-US" altLang="en-US" sz="1600" b="0">
                <a:latin typeface="Arial" panose="020B0604020202020204" pitchFamily="34" charset="0"/>
              </a:rPr>
              <a:t>Circuit               </a:t>
            </a:r>
            <a:br>
              <a:rPr lang="en-US" altLang="en-US" sz="1600" b="0">
                <a:latin typeface="Arial" panose="020B0604020202020204" pitchFamily="34" charset="0"/>
              </a:rPr>
            </a:br>
            <a:r>
              <a:rPr lang="en-US" altLang="en-US" sz="1600" b="0">
                <a:latin typeface="Arial" panose="020B0604020202020204" pitchFamily="34" charset="0"/>
              </a:rPr>
              <a:t>Teardown</a:t>
            </a:r>
            <a:r>
              <a:rPr lang="en-US" altLang="en-US" sz="1600" b="0">
                <a:latin typeface="PMingLiU" panose="02020500000000000000" pitchFamily="18" charset="-120"/>
              </a:rPr>
              <a:t>       </a:t>
            </a:r>
          </a:p>
        </p:txBody>
      </p:sp>
      <p:sp>
        <p:nvSpPr>
          <p:cNvPr id="37902" name="AutoShape 65"/>
          <p:cNvSpPr>
            <a:spLocks noChangeArrowheads="1"/>
          </p:cNvSpPr>
          <p:nvPr/>
        </p:nvSpPr>
        <p:spPr bwMode="auto">
          <a:xfrm rot="5400000">
            <a:off x="6226969" y="2829719"/>
            <a:ext cx="184150" cy="1725612"/>
          </a:xfrm>
          <a:prstGeom prst="parallelogram">
            <a:avLst>
              <a:gd name="adj" fmla="val 63884"/>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903"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37904" name="Line 83"/>
          <p:cNvSpPr>
            <a:spLocks noChangeShapeType="1"/>
          </p:cNvSpPr>
          <p:nvPr/>
        </p:nvSpPr>
        <p:spPr bwMode="auto">
          <a:xfrm>
            <a:off x="7543800" y="4648200"/>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7905" name="Text Box 84"/>
          <p:cNvSpPr txBox="1">
            <a:spLocks noChangeArrowheads="1"/>
          </p:cNvSpPr>
          <p:nvPr/>
        </p:nvSpPr>
        <p:spPr bwMode="auto">
          <a:xfrm>
            <a:off x="7558088" y="5268913"/>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37906" name="AutoShape 85"/>
          <p:cNvSpPr>
            <a:spLocks noChangeArrowheads="1"/>
          </p:cNvSpPr>
          <p:nvPr/>
        </p:nvSpPr>
        <p:spPr bwMode="auto">
          <a:xfrm rot="5400000">
            <a:off x="4341019" y="1983581"/>
            <a:ext cx="457200" cy="5176838"/>
          </a:xfrm>
          <a:prstGeom prst="parallelogram">
            <a:avLst>
              <a:gd name="adj" fmla="val 84722"/>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sz="1400" b="0"/>
          </a:p>
        </p:txBody>
      </p:sp>
      <p:sp>
        <p:nvSpPr>
          <p:cNvPr id="37907"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08"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09"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37910" name="Line 56"/>
          <p:cNvSpPr>
            <a:spLocks noChangeShapeType="1"/>
          </p:cNvSpPr>
          <p:nvPr/>
        </p:nvSpPr>
        <p:spPr bwMode="auto">
          <a:xfrm>
            <a:off x="5783263" y="2205038"/>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3791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1828800"/>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3"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914" name="Rectangle 93"/>
          <p:cNvSpPr>
            <a:spLocks noChangeArrowheads="1"/>
          </p:cNvSpPr>
          <p:nvPr/>
        </p:nvSpPr>
        <p:spPr bwMode="auto">
          <a:xfrm>
            <a:off x="5181600" y="20574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7915"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2" name="TextBox 1"/>
          <p:cNvSpPr txBox="1"/>
          <p:nvPr/>
        </p:nvSpPr>
        <p:spPr>
          <a:xfrm>
            <a:off x="534988" y="3962400"/>
            <a:ext cx="1370012" cy="338138"/>
          </a:xfrm>
          <a:prstGeom prst="rect">
            <a:avLst/>
          </a:prstGeom>
          <a:noFill/>
        </p:spPr>
        <p:txBody>
          <a:bodyPr wrap="none">
            <a:spAutoFit/>
          </a:bodyPr>
          <a:lstStyle/>
          <a:p>
            <a:pPr>
              <a:defRPr/>
            </a:pPr>
            <a:r>
              <a:rPr lang="en-US" sz="1600" b="0" dirty="0">
                <a:latin typeface="+mn-lt"/>
                <a:ea typeface="ＭＳ Ｐゴシック" charset="0"/>
                <a:cs typeface="ＭＳ Ｐゴシック" charset="0"/>
              </a:rPr>
              <a:t>Data transfer</a:t>
            </a:r>
          </a:p>
        </p:txBody>
      </p:sp>
      <p:sp>
        <p:nvSpPr>
          <p:cNvPr id="37917" name="Title 1"/>
          <p:cNvSpPr>
            <a:spLocks noGrp="1"/>
          </p:cNvSpPr>
          <p:nvPr>
            <p:ph type="title"/>
          </p:nvPr>
        </p:nvSpPr>
        <p:spPr/>
        <p:txBody>
          <a:bodyPr/>
          <a:lstStyle/>
          <a:p>
            <a:r>
              <a:rPr lang="en-US" altLang="en-US"/>
              <a:t>Timing in Circuit Switching</a:t>
            </a:r>
          </a:p>
        </p:txBody>
      </p:sp>
    </p:spTree>
    <p:extLst>
      <p:ext uri="{BB962C8B-B14F-4D97-AF65-F5344CB8AC3E}">
        <p14:creationId xmlns:p14="http://schemas.microsoft.com/office/powerpoint/2010/main" val="2465845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a:t>Circuit switching: pros and cons</a:t>
            </a:r>
          </a:p>
        </p:txBody>
      </p:sp>
      <p:sp>
        <p:nvSpPr>
          <p:cNvPr id="74754" name="Content Placeholder 5"/>
          <p:cNvSpPr>
            <a:spLocks noGrp="1"/>
          </p:cNvSpPr>
          <p:nvPr>
            <p:ph idx="1"/>
          </p:nvPr>
        </p:nvSpPr>
        <p:spPr/>
        <p:txBody>
          <a:bodyPr/>
          <a:lstStyle/>
          <a:p>
            <a:r>
              <a:rPr lang="en-US" altLang="en-US" dirty="0"/>
              <a:t>Pros</a:t>
            </a:r>
          </a:p>
          <a:p>
            <a:pPr lvl="1"/>
            <a:r>
              <a:rPr lang="en-US" altLang="en-US" dirty="0"/>
              <a:t>guaranteed performance </a:t>
            </a:r>
          </a:p>
          <a:p>
            <a:pPr lvl="1"/>
            <a:r>
              <a:rPr lang="en-US" altLang="en-US" dirty="0"/>
              <a:t>fast transfers (once circuit is established)</a:t>
            </a:r>
          </a:p>
          <a:p>
            <a:pPr lvl="1"/>
            <a:endParaRPr lang="en-US" altLang="en-US" dirty="0"/>
          </a:p>
          <a:p>
            <a:r>
              <a:rPr lang="en-US" altLang="en-US" dirty="0"/>
              <a:t>Cons</a:t>
            </a:r>
          </a:p>
          <a:p>
            <a:pPr lvl="1"/>
            <a:r>
              <a:rPr lang="en-US" altLang="en-US" dirty="0"/>
              <a:t>wastes capacity if traffic is “</a:t>
            </a:r>
            <a:r>
              <a:rPr lang="en-US" altLang="ja-JP" dirty="0" err="1"/>
              <a:t>bursty</a:t>
            </a:r>
            <a:r>
              <a:rPr lang="en-US" altLang="en-US" dirty="0"/>
              <a:t>”</a:t>
            </a:r>
            <a:endParaRPr lang="en-US" altLang="ja-JP" dirty="0"/>
          </a:p>
          <a:p>
            <a:pPr lvl="1"/>
            <a:r>
              <a:rPr lang="en-US" altLang="en-US" b="1" dirty="0"/>
              <a:t>connection setup time is overhead</a:t>
            </a:r>
          </a:p>
          <a:p>
            <a:pPr lvl="1"/>
            <a:endParaRPr lang="en-US" altLang="en-US" dirty="0"/>
          </a:p>
          <a:p>
            <a:pPr lvl="1"/>
            <a:endParaRPr lang="en-US" altLang="en-US" dirty="0"/>
          </a:p>
          <a:p>
            <a:pPr lvl="1"/>
            <a:endParaRPr lang="en-US" altLang="en-US" dirty="0"/>
          </a:p>
          <a:p>
            <a:pPr lvl="1"/>
            <a:endParaRPr lang="en-US" altLang="en-US" dirty="0"/>
          </a:p>
        </p:txBody>
      </p:sp>
    </p:spTree>
    <p:extLst>
      <p:ext uri="{BB962C8B-B14F-4D97-AF65-F5344CB8AC3E}">
        <p14:creationId xmlns:p14="http://schemas.microsoft.com/office/powerpoint/2010/main" val="449820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457200" y="-106363"/>
            <a:ext cx="8229600" cy="1173163"/>
          </a:xfrm>
        </p:spPr>
        <p:txBody>
          <a:bodyPr/>
          <a:lstStyle/>
          <a:p>
            <a:pPr algn="ctr"/>
            <a:r>
              <a:rPr lang="en-US" altLang="en-US"/>
              <a:t>Circuit switching</a:t>
            </a:r>
          </a:p>
        </p:txBody>
      </p:sp>
      <p:sp>
        <p:nvSpPr>
          <p:cNvPr id="38914" name="Rectangle 2"/>
          <p:cNvSpPr>
            <a:spLocks noChangeArrowheads="1"/>
          </p:cNvSpPr>
          <p:nvPr/>
        </p:nvSpPr>
        <p:spPr bwMode="auto">
          <a:xfrm>
            <a:off x="4222750" y="46069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8915" name="Rectangle 32"/>
          <p:cNvSpPr>
            <a:spLocks noChangeArrowheads="1"/>
          </p:cNvSpPr>
          <p:nvPr/>
        </p:nvSpPr>
        <p:spPr bwMode="auto">
          <a:xfrm>
            <a:off x="4451350" y="29305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38916" name="Rectangle 33"/>
          <p:cNvSpPr>
            <a:spLocks noChangeArrowheads="1"/>
          </p:cNvSpPr>
          <p:nvPr/>
        </p:nvSpPr>
        <p:spPr bwMode="auto">
          <a:xfrm>
            <a:off x="5899150" y="36163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38917" name="Straight Connector 12"/>
          <p:cNvCxnSpPr>
            <a:cxnSpLocks noChangeShapeType="1"/>
          </p:cNvCxnSpPr>
          <p:nvPr/>
        </p:nvCxnSpPr>
        <p:spPr bwMode="auto">
          <a:xfrm>
            <a:off x="6203950" y="3754438"/>
            <a:ext cx="609600"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18" name="Straight Connector 43"/>
          <p:cNvCxnSpPr>
            <a:cxnSpLocks noChangeShapeType="1"/>
            <a:stCxn id="38916" idx="2"/>
          </p:cNvCxnSpPr>
          <p:nvPr/>
        </p:nvCxnSpPr>
        <p:spPr bwMode="auto">
          <a:xfrm flipH="1">
            <a:off x="5975350" y="3921125"/>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19" name="Straight Connector 49"/>
          <p:cNvCxnSpPr>
            <a:cxnSpLocks noChangeShapeType="1"/>
          </p:cNvCxnSpPr>
          <p:nvPr/>
        </p:nvCxnSpPr>
        <p:spPr bwMode="auto">
          <a:xfrm flipH="1">
            <a:off x="4756150" y="2549525"/>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0" name="Straight Connector 53"/>
          <p:cNvCxnSpPr>
            <a:cxnSpLocks noChangeShapeType="1"/>
            <a:stCxn id="38914" idx="3"/>
            <a:endCxn id="38916" idx="1"/>
          </p:cNvCxnSpPr>
          <p:nvPr/>
        </p:nvCxnSpPr>
        <p:spPr bwMode="auto">
          <a:xfrm flipV="1">
            <a:off x="4527550" y="3768725"/>
            <a:ext cx="13716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1" name="Straight Connector 56"/>
          <p:cNvCxnSpPr>
            <a:cxnSpLocks noChangeShapeType="1"/>
            <a:stCxn id="38915" idx="3"/>
            <a:endCxn id="38916" idx="1"/>
          </p:cNvCxnSpPr>
          <p:nvPr/>
        </p:nvCxnSpPr>
        <p:spPr bwMode="auto">
          <a:xfrm>
            <a:off x="4756150" y="3082925"/>
            <a:ext cx="1143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2" name="Straight Connector 59"/>
          <p:cNvCxnSpPr>
            <a:cxnSpLocks noChangeShapeType="1"/>
          </p:cNvCxnSpPr>
          <p:nvPr/>
        </p:nvCxnSpPr>
        <p:spPr bwMode="auto">
          <a:xfrm>
            <a:off x="4222750" y="2625725"/>
            <a:ext cx="231775" cy="298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3" name="Straight Connector 62"/>
          <p:cNvCxnSpPr>
            <a:cxnSpLocks noChangeShapeType="1"/>
            <a:stCxn id="38936" idx="2"/>
            <a:endCxn id="38914" idx="1"/>
          </p:cNvCxnSpPr>
          <p:nvPr/>
        </p:nvCxnSpPr>
        <p:spPr bwMode="auto">
          <a:xfrm>
            <a:off x="3613150" y="4225925"/>
            <a:ext cx="6096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4" name="Straight Connector 67"/>
          <p:cNvCxnSpPr>
            <a:cxnSpLocks noChangeShapeType="1"/>
          </p:cNvCxnSpPr>
          <p:nvPr/>
        </p:nvCxnSpPr>
        <p:spPr bwMode="auto">
          <a:xfrm flipV="1">
            <a:off x="3003550" y="4149725"/>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3892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4950" y="3498850"/>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926" name="Straight Connector 88"/>
          <p:cNvCxnSpPr>
            <a:cxnSpLocks noChangeShapeType="1"/>
            <a:stCxn id="38929" idx="3"/>
          </p:cNvCxnSpPr>
          <p:nvPr/>
        </p:nvCxnSpPr>
        <p:spPr bwMode="auto">
          <a:xfrm>
            <a:off x="2851150" y="3463925"/>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7" name="Straight Connector 90"/>
          <p:cNvCxnSpPr>
            <a:cxnSpLocks noChangeShapeType="1"/>
          </p:cNvCxnSpPr>
          <p:nvPr/>
        </p:nvCxnSpPr>
        <p:spPr bwMode="auto">
          <a:xfrm>
            <a:off x="2317750" y="3006725"/>
            <a:ext cx="231775" cy="298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928" name="Straight Connector 91"/>
          <p:cNvCxnSpPr>
            <a:cxnSpLocks noChangeShapeType="1"/>
          </p:cNvCxnSpPr>
          <p:nvPr/>
        </p:nvCxnSpPr>
        <p:spPr bwMode="auto">
          <a:xfrm flipH="1">
            <a:off x="2089150" y="3463925"/>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8929" name="Rectangle 87"/>
          <p:cNvSpPr>
            <a:spLocks noChangeArrowheads="1"/>
          </p:cNvSpPr>
          <p:nvPr/>
        </p:nvSpPr>
        <p:spPr bwMode="auto">
          <a:xfrm>
            <a:off x="2546350" y="33115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pic>
        <p:nvPicPr>
          <p:cNvPr id="3893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0550" y="4184650"/>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23209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7950" y="21685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25495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33877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4950" y="4378325"/>
            <a:ext cx="522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6" name="Rectangle 36"/>
          <p:cNvSpPr>
            <a:spLocks noChangeArrowheads="1"/>
          </p:cNvSpPr>
          <p:nvPr/>
        </p:nvSpPr>
        <p:spPr bwMode="auto">
          <a:xfrm>
            <a:off x="3460750" y="3921125"/>
            <a:ext cx="304800" cy="304800"/>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cxnSp>
        <p:nvCxnSpPr>
          <p:cNvPr id="38937" name="Straight Connector 34"/>
          <p:cNvCxnSpPr>
            <a:cxnSpLocks noChangeShapeType="1"/>
          </p:cNvCxnSpPr>
          <p:nvPr/>
        </p:nvCxnSpPr>
        <p:spPr bwMode="auto">
          <a:xfrm flipV="1">
            <a:off x="3613150" y="3082925"/>
            <a:ext cx="838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 name="TextBox 3"/>
          <p:cNvSpPr txBox="1">
            <a:spLocks noChangeArrowheads="1"/>
          </p:cNvSpPr>
          <p:nvPr/>
        </p:nvSpPr>
        <p:spPr bwMode="auto">
          <a:xfrm flipH="1">
            <a:off x="1524000" y="2362200"/>
            <a:ext cx="501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solidFill>
                  <a:srgbClr val="008000"/>
                </a:solidFill>
              </a:rPr>
              <a:t>A</a:t>
            </a:r>
          </a:p>
        </p:txBody>
      </p:sp>
      <p:sp>
        <p:nvSpPr>
          <p:cNvPr id="38" name="TextBox 37"/>
          <p:cNvSpPr txBox="1">
            <a:spLocks noChangeArrowheads="1"/>
          </p:cNvSpPr>
          <p:nvPr/>
        </p:nvSpPr>
        <p:spPr bwMode="auto">
          <a:xfrm flipH="1">
            <a:off x="7086600" y="3352800"/>
            <a:ext cx="425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2800">
                <a:solidFill>
                  <a:srgbClr val="008000"/>
                </a:solidFill>
              </a:rPr>
              <a:t>B</a:t>
            </a:r>
          </a:p>
        </p:txBody>
      </p:sp>
      <p:sp>
        <p:nvSpPr>
          <p:cNvPr id="2" name="Content Placeholder 1"/>
          <p:cNvSpPr>
            <a:spLocks noGrp="1"/>
          </p:cNvSpPr>
          <p:nvPr>
            <p:ph idx="1"/>
          </p:nvPr>
        </p:nvSpPr>
        <p:spPr>
          <a:xfrm>
            <a:off x="990600" y="5638800"/>
            <a:ext cx="7315200" cy="685800"/>
          </a:xfrm>
          <a:solidFill>
            <a:srgbClr val="595959"/>
          </a:solidFill>
          <a:ln cap="flat">
            <a:solidFill>
              <a:srgbClr val="000000"/>
            </a:solidFill>
            <a:miter lim="800000"/>
            <a:headEnd/>
            <a:tailEnd/>
          </a:ln>
          <a:effectLst>
            <a:outerShdw blurRad="40000" dist="23000" dir="5400000" rotWithShape="0">
              <a:srgbClr val="000000">
                <a:alpha val="34999"/>
              </a:srgbClr>
            </a:outerShdw>
          </a:effectLst>
        </p:spPr>
        <p:txBody>
          <a:bodyPr/>
          <a:lstStyle/>
          <a:p>
            <a:pPr marL="0" indent="0" algn="ctr">
              <a:buFont typeface="Wingdings" panose="05000000000000000000" pitchFamily="2" charset="2"/>
              <a:buNone/>
            </a:pPr>
            <a:r>
              <a:rPr lang="en-US" altLang="en-US" sz="2600">
                <a:solidFill>
                  <a:srgbClr val="FFFFFF"/>
                </a:solidFill>
              </a:rPr>
              <a:t>Circuit switching doesn’t “route around trouble” </a:t>
            </a:r>
          </a:p>
        </p:txBody>
      </p:sp>
      <p:sp>
        <p:nvSpPr>
          <p:cNvPr id="5" name="Freeform 4"/>
          <p:cNvSpPr>
            <a:spLocks/>
          </p:cNvSpPr>
          <p:nvPr/>
        </p:nvSpPr>
        <p:spPr bwMode="auto">
          <a:xfrm>
            <a:off x="2565400" y="2819400"/>
            <a:ext cx="4064000" cy="990600"/>
          </a:xfrm>
          <a:custGeom>
            <a:avLst/>
            <a:gdLst>
              <a:gd name="T0" fmla="*/ 0 w 4064000"/>
              <a:gd name="T1" fmla="*/ 0 h 871184"/>
              <a:gd name="T2" fmla="*/ 1052286 w 4064000"/>
              <a:gd name="T3" fmla="*/ 990228 h 871184"/>
              <a:gd name="T4" fmla="*/ 2068286 w 4064000"/>
              <a:gd name="T5" fmla="*/ 123778 h 871184"/>
              <a:gd name="T6" fmla="*/ 3646715 w 4064000"/>
              <a:gd name="T7" fmla="*/ 722041 h 871184"/>
              <a:gd name="T8" fmla="*/ 4064000 w 4064000"/>
              <a:gd name="T9" fmla="*/ 742671 h 871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4000" h="871184">
                <a:moveTo>
                  <a:pt x="0" y="0"/>
                </a:moveTo>
                <a:cubicBezTo>
                  <a:pt x="353786" y="426357"/>
                  <a:pt x="707572" y="852714"/>
                  <a:pt x="1052286" y="870857"/>
                </a:cubicBezTo>
                <a:cubicBezTo>
                  <a:pt x="1397000" y="889000"/>
                  <a:pt x="1635881" y="148166"/>
                  <a:pt x="2068286" y="108857"/>
                </a:cubicBezTo>
                <a:cubicBezTo>
                  <a:pt x="2500691" y="69548"/>
                  <a:pt x="3314096" y="544286"/>
                  <a:pt x="3646715" y="635000"/>
                </a:cubicBezTo>
                <a:cubicBezTo>
                  <a:pt x="3979334" y="725714"/>
                  <a:pt x="4064000" y="653143"/>
                  <a:pt x="4064000" y="653143"/>
                </a:cubicBezTo>
              </a:path>
            </a:pathLst>
          </a:custGeom>
          <a:noFill/>
          <a:ln w="38100" cmpd="sng">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quot;No&quot; Symbol 6"/>
          <p:cNvSpPr/>
          <p:nvPr/>
        </p:nvSpPr>
        <p:spPr bwMode="auto">
          <a:xfrm>
            <a:off x="4419600" y="2971800"/>
            <a:ext cx="381000" cy="381000"/>
          </a:xfrm>
          <a:prstGeom prst="noSmoking">
            <a:avLst/>
          </a:prstGeom>
          <a:solidFill>
            <a:srgbClr val="FF0000"/>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11" name="Freeform 10"/>
          <p:cNvSpPr>
            <a:spLocks/>
          </p:cNvSpPr>
          <p:nvPr/>
        </p:nvSpPr>
        <p:spPr bwMode="auto">
          <a:xfrm>
            <a:off x="2339975" y="3171825"/>
            <a:ext cx="4281488" cy="1857375"/>
          </a:xfrm>
          <a:custGeom>
            <a:avLst/>
            <a:gdLst>
              <a:gd name="T0" fmla="*/ 0 w 4281714"/>
              <a:gd name="T1" fmla="*/ 0 h 1705428"/>
              <a:gd name="T2" fmla="*/ 1959428 w 4281714"/>
              <a:gd name="T3" fmla="*/ 1857828 h 1705428"/>
              <a:gd name="T4" fmla="*/ 1959428 w 4281714"/>
              <a:gd name="T5" fmla="*/ 1857828 h 1705428"/>
              <a:gd name="T6" fmla="*/ 3628571 w 4281714"/>
              <a:gd name="T7" fmla="*/ 830094 h 1705428"/>
              <a:gd name="T8" fmla="*/ 4281714 w 4281714"/>
              <a:gd name="T9" fmla="*/ 849858 h 1705428"/>
              <a:gd name="T10" fmla="*/ 4281714 w 4281714"/>
              <a:gd name="T11" fmla="*/ 849858 h 17054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1714" h="1705428">
                <a:moveTo>
                  <a:pt x="0" y="0"/>
                </a:moveTo>
                <a:lnTo>
                  <a:pt x="1959428" y="1705428"/>
                </a:lnTo>
                <a:cubicBezTo>
                  <a:pt x="2237619" y="1548190"/>
                  <a:pt x="3241523" y="916214"/>
                  <a:pt x="3628571" y="762000"/>
                </a:cubicBezTo>
                <a:cubicBezTo>
                  <a:pt x="4015619" y="607786"/>
                  <a:pt x="4281714" y="780143"/>
                  <a:pt x="4281714" y="780143"/>
                </a:cubicBezTo>
              </a:path>
            </a:pathLst>
          </a:custGeom>
          <a:noFill/>
          <a:ln w="38100" cmpd="sng">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723114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2" grpId="0" build="p" animBg="1"/>
      <p:bldP spid="5"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t>Circuit switching: pros and cons</a:t>
            </a:r>
          </a:p>
        </p:txBody>
      </p:sp>
      <p:sp>
        <p:nvSpPr>
          <p:cNvPr id="75778" name="Content Placeholder 5"/>
          <p:cNvSpPr>
            <a:spLocks noGrp="1"/>
          </p:cNvSpPr>
          <p:nvPr>
            <p:ph idx="1"/>
          </p:nvPr>
        </p:nvSpPr>
        <p:spPr/>
        <p:txBody>
          <a:bodyPr/>
          <a:lstStyle/>
          <a:p>
            <a:r>
              <a:rPr lang="en-US" altLang="en-US" dirty="0"/>
              <a:t>Pros</a:t>
            </a:r>
          </a:p>
          <a:p>
            <a:pPr lvl="1"/>
            <a:r>
              <a:rPr lang="en-US" altLang="en-US" dirty="0"/>
              <a:t>guaranteed performance </a:t>
            </a:r>
          </a:p>
          <a:p>
            <a:pPr lvl="1"/>
            <a:r>
              <a:rPr lang="en-US" altLang="en-US" dirty="0"/>
              <a:t>fast transfers (once circuit is established)</a:t>
            </a:r>
          </a:p>
          <a:p>
            <a:pPr lvl="1"/>
            <a:endParaRPr lang="en-US" altLang="en-US" dirty="0"/>
          </a:p>
          <a:p>
            <a:r>
              <a:rPr lang="en-US" altLang="en-US" dirty="0"/>
              <a:t>Cons</a:t>
            </a:r>
          </a:p>
          <a:p>
            <a:pPr lvl="1"/>
            <a:r>
              <a:rPr lang="en-US" altLang="en-US" dirty="0"/>
              <a:t>wastes capacity if traffic is “</a:t>
            </a:r>
            <a:r>
              <a:rPr lang="en-US" altLang="ja-JP" dirty="0" err="1"/>
              <a:t>bursty</a:t>
            </a:r>
            <a:r>
              <a:rPr lang="en-US" altLang="en-US" dirty="0"/>
              <a:t>”</a:t>
            </a:r>
            <a:endParaRPr lang="en-US" altLang="ja-JP" dirty="0"/>
          </a:p>
          <a:p>
            <a:pPr lvl="1"/>
            <a:r>
              <a:rPr lang="en-US" altLang="en-US" dirty="0"/>
              <a:t>connection setup time is overhead</a:t>
            </a:r>
          </a:p>
          <a:p>
            <a:pPr lvl="1"/>
            <a:r>
              <a:rPr lang="en-US" altLang="en-US" b="1" dirty="0"/>
              <a:t>recovery from failure is slow</a:t>
            </a:r>
          </a:p>
          <a:p>
            <a:pPr lvl="1"/>
            <a:endParaRPr lang="en-US" altLang="en-US" dirty="0"/>
          </a:p>
          <a:p>
            <a:pPr lvl="1"/>
            <a:endParaRPr lang="en-US" altLang="en-US" dirty="0"/>
          </a:p>
          <a:p>
            <a:pPr lvl="1"/>
            <a:endParaRPr lang="en-US" altLang="en-US" dirty="0"/>
          </a:p>
          <a:p>
            <a:pPr lvl="1"/>
            <a:endParaRPr lang="en-US" altLang="en-US" dirty="0"/>
          </a:p>
        </p:txBody>
      </p:sp>
    </p:spTree>
    <p:extLst>
      <p:ext uri="{BB962C8B-B14F-4D97-AF65-F5344CB8AC3E}">
        <p14:creationId xmlns:p14="http://schemas.microsoft.com/office/powerpoint/2010/main" val="3765041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tLang="en-US"/>
              <a:t>Circuit switching: pros and cons</a:t>
            </a:r>
          </a:p>
        </p:txBody>
      </p:sp>
      <p:sp>
        <p:nvSpPr>
          <p:cNvPr id="6" name="Content Placeholder 5"/>
          <p:cNvSpPr>
            <a:spLocks noGrp="1"/>
          </p:cNvSpPr>
          <p:nvPr>
            <p:ph idx="1"/>
          </p:nvPr>
        </p:nvSpPr>
        <p:spPr/>
        <p:txBody>
          <a:bodyPr/>
          <a:lstStyle/>
          <a:p>
            <a:r>
              <a:rPr lang="en-US" altLang="en-US" dirty="0"/>
              <a:t>Pros</a:t>
            </a:r>
          </a:p>
          <a:p>
            <a:pPr lvl="1"/>
            <a:r>
              <a:rPr lang="en-US" altLang="en-US" dirty="0"/>
              <a:t>guaranteed performance </a:t>
            </a:r>
          </a:p>
          <a:p>
            <a:pPr lvl="1"/>
            <a:r>
              <a:rPr lang="en-US" altLang="en-US" dirty="0"/>
              <a:t>fast transfers (once circuit is established)</a:t>
            </a:r>
          </a:p>
          <a:p>
            <a:pPr lvl="1"/>
            <a:endParaRPr lang="en-US" altLang="en-US" dirty="0"/>
          </a:p>
          <a:p>
            <a:r>
              <a:rPr lang="en-US" altLang="en-US" dirty="0"/>
              <a:t>Cons</a:t>
            </a:r>
          </a:p>
          <a:p>
            <a:pPr lvl="1"/>
            <a:r>
              <a:rPr lang="en-US" altLang="en-US" dirty="0"/>
              <a:t>wastes capacity if traffic is “</a:t>
            </a:r>
            <a:r>
              <a:rPr lang="en-US" altLang="ja-JP" dirty="0" err="1"/>
              <a:t>bursty</a:t>
            </a:r>
            <a:r>
              <a:rPr lang="en-US" altLang="en-US" dirty="0"/>
              <a:t>”</a:t>
            </a:r>
            <a:endParaRPr lang="en-US" altLang="ja-JP" dirty="0"/>
          </a:p>
          <a:p>
            <a:pPr lvl="1"/>
            <a:r>
              <a:rPr lang="en-US" altLang="en-US" dirty="0"/>
              <a:t>connection setup adds delay</a:t>
            </a:r>
          </a:p>
          <a:p>
            <a:pPr lvl="1"/>
            <a:r>
              <a:rPr lang="en-US" altLang="en-US" dirty="0"/>
              <a:t>recovery from failure is slow</a:t>
            </a:r>
          </a:p>
          <a:p>
            <a:pPr lvl="1"/>
            <a:r>
              <a:rPr lang="en-US" altLang="en-US" dirty="0">
                <a:solidFill>
                  <a:srgbClr val="FF0000"/>
                </a:solidFill>
              </a:rPr>
              <a:t>[in the telephone network] designed for a specific app</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extLst>
      <p:ext uri="{BB962C8B-B14F-4D97-AF65-F5344CB8AC3E}">
        <p14:creationId xmlns:p14="http://schemas.microsoft.com/office/powerpoint/2010/main" val="150803326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ctrTitle"/>
          </p:nvPr>
        </p:nvSpPr>
        <p:spPr>
          <a:xfrm>
            <a:off x="685800" y="2286000"/>
            <a:ext cx="7772400" cy="1143000"/>
          </a:xfrm>
        </p:spPr>
        <p:txBody>
          <a:bodyPr/>
          <a:lstStyle/>
          <a:p>
            <a:r>
              <a:rPr lang="en-US" dirty="0">
                <a:ea typeface="ＭＳ Ｐゴシック" charset="-128"/>
              </a:rPr>
              <a:t>Packet switching</a:t>
            </a:r>
            <a:endParaRPr lang="en-US" altLang="en-US" dirty="0">
              <a:latin typeface="Helvetica" panose="020B0604020202020204" pitchFamily="34" charset="0"/>
            </a:endParaRPr>
          </a:p>
        </p:txBody>
      </p:sp>
    </p:spTree>
    <p:extLst>
      <p:ext uri="{BB962C8B-B14F-4D97-AF65-F5344CB8AC3E}">
        <p14:creationId xmlns:p14="http://schemas.microsoft.com/office/powerpoint/2010/main" val="389068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9D8C16-61DB-6D4D-B91A-E2DA0DFA17E8}" type="slidenum">
              <a:rPr lang="en-US" altLang="en-US" smtClean="0"/>
              <a:pPr/>
              <a:t>7</a:t>
            </a:fld>
            <a:endParaRPr lang="en-US" altLang="en-US"/>
          </a:p>
        </p:txBody>
      </p:sp>
      <p:pic>
        <p:nvPicPr>
          <p:cNvPr id="5" name="Picture 4"/>
          <p:cNvPicPr>
            <a:picLocks noChangeAspect="1"/>
          </p:cNvPicPr>
          <p:nvPr/>
        </p:nvPicPr>
        <p:blipFill>
          <a:blip r:embed="rId2"/>
          <a:stretch>
            <a:fillRect/>
          </a:stretch>
        </p:blipFill>
        <p:spPr>
          <a:xfrm>
            <a:off x="309044" y="0"/>
            <a:ext cx="8377755" cy="6858000"/>
          </a:xfrm>
          <a:prstGeom prst="rect">
            <a:avLst/>
          </a:prstGeom>
        </p:spPr>
      </p:pic>
      <p:graphicFrame>
        <p:nvGraphicFramePr>
          <p:cNvPr id="7" name="Diagram 6"/>
          <p:cNvGraphicFramePr/>
          <p:nvPr>
            <p:extLst>
              <p:ext uri="{D42A27DB-BD31-4B8C-83A1-F6EECF244321}">
                <p14:modId xmlns:p14="http://schemas.microsoft.com/office/powerpoint/2010/main" val="1841693362"/>
              </p:ext>
            </p:extLst>
          </p:nvPr>
        </p:nvGraphicFramePr>
        <p:xfrm>
          <a:off x="489285" y="1050775"/>
          <a:ext cx="4572000" cy="1323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99183">
            <a:off x="-980918" y="2269303"/>
            <a:ext cx="12345001" cy="2717184"/>
          </a:xfrm>
          <a:prstGeom prst="rect">
            <a:avLst/>
          </a:prstGeom>
        </p:spPr>
      </p:pic>
    </p:spTree>
    <p:extLst>
      <p:ext uri="{BB962C8B-B14F-4D97-AF65-F5344CB8AC3E}">
        <p14:creationId xmlns:p14="http://schemas.microsoft.com/office/powerpoint/2010/main" val="81295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p>
        </p:txBody>
      </p:sp>
      <p:sp>
        <p:nvSpPr>
          <p:cNvPr id="3" name="Content Placeholder 2"/>
          <p:cNvSpPr>
            <a:spLocks noGrp="1"/>
          </p:cNvSpPr>
          <p:nvPr>
            <p:ph idx="1"/>
          </p:nvPr>
        </p:nvSpPr>
        <p:spPr/>
        <p:txBody>
          <a:bodyPr/>
          <a:lstStyle/>
          <a:p>
            <a:r>
              <a:rPr lang="en-US" altLang="en-US" sz="2400" dirty="0"/>
              <a:t>Data is sent as chunks of formatted bits </a:t>
            </a:r>
            <a:r>
              <a:rPr lang="en-US" altLang="en-US" sz="2400" dirty="0">
                <a:solidFill>
                  <a:srgbClr val="000090"/>
                </a:solidFill>
              </a:rPr>
              <a:t>(Packets</a:t>
            </a:r>
            <a:r>
              <a:rPr lang="en-US" altLang="en-US" sz="2400" dirty="0"/>
              <a:t>)</a:t>
            </a:r>
          </a:p>
          <a:p>
            <a:r>
              <a:rPr lang="en-US" altLang="en-US" sz="2400" dirty="0"/>
              <a:t>Packets consist of a “</a:t>
            </a:r>
            <a:r>
              <a:rPr lang="en-US" altLang="ja-JP" sz="2400" dirty="0">
                <a:solidFill>
                  <a:srgbClr val="000090"/>
                </a:solidFill>
              </a:rPr>
              <a:t>header</a:t>
            </a:r>
            <a:r>
              <a:rPr lang="en-US" altLang="en-US" sz="2400" dirty="0"/>
              <a:t>”</a:t>
            </a:r>
            <a:r>
              <a:rPr lang="en-US" altLang="ja-JP" sz="2400" dirty="0"/>
              <a:t> and </a:t>
            </a:r>
            <a:r>
              <a:rPr lang="en-US" altLang="en-US" sz="2400" dirty="0"/>
              <a:t>“</a:t>
            </a:r>
            <a:r>
              <a:rPr lang="en-US" altLang="ja-JP" sz="2400" dirty="0">
                <a:solidFill>
                  <a:srgbClr val="000090"/>
                </a:solidFill>
              </a:rPr>
              <a:t>payload</a:t>
            </a:r>
            <a:r>
              <a:rPr lang="en-US" altLang="en-US" sz="2400" dirty="0"/>
              <a:t>”</a:t>
            </a:r>
          </a:p>
          <a:p>
            <a:pPr lvl="1"/>
            <a:r>
              <a:rPr lang="en-US" altLang="en-US" sz="2000" dirty="0"/>
              <a:t>Data is sent as chunks of formatted bits </a:t>
            </a:r>
            <a:r>
              <a:rPr lang="en-US" altLang="en-US" sz="2000" dirty="0">
                <a:solidFill>
                  <a:srgbClr val="000090"/>
                </a:solidFill>
              </a:rPr>
              <a:t>(Packets</a:t>
            </a:r>
            <a:r>
              <a:rPr lang="en-US" altLang="en-US" sz="2000" dirty="0"/>
              <a:t>)</a:t>
            </a:r>
          </a:p>
          <a:p>
            <a:pPr lvl="1"/>
            <a:r>
              <a:rPr lang="en-US" altLang="en-US" sz="2000" dirty="0"/>
              <a:t>Packets consist of a “</a:t>
            </a:r>
            <a:r>
              <a:rPr lang="en-US" altLang="ja-JP" sz="2000" dirty="0">
                <a:solidFill>
                  <a:srgbClr val="000090"/>
                </a:solidFill>
              </a:rPr>
              <a:t>header</a:t>
            </a:r>
            <a:r>
              <a:rPr lang="en-US" altLang="en-US" sz="2000" dirty="0"/>
              <a:t>”</a:t>
            </a:r>
            <a:r>
              <a:rPr lang="en-US" altLang="ja-JP" sz="2000" dirty="0"/>
              <a:t> and </a:t>
            </a:r>
            <a:r>
              <a:rPr lang="en-US" altLang="en-US" sz="2000" dirty="0"/>
              <a:t>“</a:t>
            </a:r>
            <a:r>
              <a:rPr lang="en-US" altLang="ja-JP" sz="2000" dirty="0">
                <a:solidFill>
                  <a:srgbClr val="000090"/>
                </a:solidFill>
              </a:rPr>
              <a:t>payload</a:t>
            </a:r>
            <a:r>
              <a:rPr lang="en-US" altLang="en-US" sz="2000" dirty="0"/>
              <a:t>”</a:t>
            </a:r>
          </a:p>
          <a:p>
            <a:r>
              <a:rPr lang="en-US" altLang="en-US" sz="2400" dirty="0"/>
              <a:t>Switches “</a:t>
            </a:r>
            <a:r>
              <a:rPr lang="en-US" altLang="ja-JP" sz="2400" dirty="0">
                <a:solidFill>
                  <a:srgbClr val="000090"/>
                </a:solidFill>
              </a:rPr>
              <a:t>forward</a:t>
            </a:r>
            <a:r>
              <a:rPr lang="en-US" altLang="en-US" sz="2400" dirty="0"/>
              <a:t>”</a:t>
            </a:r>
            <a:r>
              <a:rPr lang="en-US" altLang="ja-JP" sz="2400" dirty="0"/>
              <a:t> packets based on their headers</a:t>
            </a:r>
          </a:p>
          <a:p>
            <a:r>
              <a:rPr lang="en-US" altLang="en-US" sz="2400" dirty="0"/>
              <a:t>Each packet travels independently</a:t>
            </a:r>
          </a:p>
          <a:p>
            <a:pPr lvl="1"/>
            <a:r>
              <a:rPr lang="en-US" altLang="en-US" sz="2000" dirty="0"/>
              <a:t>no notion of packets belonging to a “circuit”</a:t>
            </a:r>
          </a:p>
          <a:p>
            <a:r>
              <a:rPr lang="en-US" altLang="en-US" sz="2400" dirty="0"/>
              <a:t>No link resources are reserved in advance. Instead packet switching leverages </a:t>
            </a:r>
            <a:r>
              <a:rPr lang="en-US" altLang="en-US" sz="2400" dirty="0">
                <a:solidFill>
                  <a:srgbClr val="FF0000"/>
                </a:solidFill>
              </a:rPr>
              <a:t>statistical multiplexing</a:t>
            </a:r>
          </a:p>
          <a:p>
            <a:endParaRPr lang="en-US" altLang="en-US" sz="2400" dirty="0"/>
          </a:p>
          <a:p>
            <a:endParaRPr lang="en-US" altLang="ja-JP" sz="2400" dirty="0"/>
          </a:p>
          <a:p>
            <a:endParaRPr lang="en-US" sz="2400" dirty="0"/>
          </a:p>
        </p:txBody>
      </p:sp>
      <p:sp>
        <p:nvSpPr>
          <p:cNvPr id="4" name="Date Placeholder 1"/>
          <p:cNvSpPr>
            <a:spLocks noGrp="1"/>
          </p:cNvSpPr>
          <p:nvPr>
            <p:ph type="dt" sz="quarter" idx="10"/>
          </p:nvPr>
        </p:nvSpPr>
        <p:spPr>
          <a:xfrm>
            <a:off x="1259892" y="6157913"/>
            <a:ext cx="2133600" cy="457200"/>
          </a:xfrm>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sz="1400" b="0">
                <a:latin typeface="Arial" panose="020B0604020202020204" pitchFamily="34" charset="0"/>
              </a:rPr>
              <a:t>© Nick McKeown 2006</a:t>
            </a:r>
          </a:p>
        </p:txBody>
      </p:sp>
      <p:sp>
        <p:nvSpPr>
          <p:cNvPr id="5" name="AutoShape 5"/>
          <p:cNvSpPr>
            <a:spLocks noChangeArrowheads="1"/>
          </p:cNvSpPr>
          <p:nvPr/>
        </p:nvSpPr>
        <p:spPr bwMode="auto">
          <a:xfrm>
            <a:off x="1308100" y="5537200"/>
            <a:ext cx="4533900" cy="7620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grpSp>
        <p:nvGrpSpPr>
          <p:cNvPr id="6" name="Group 6"/>
          <p:cNvGrpSpPr>
            <a:grpSpLocks/>
          </p:cNvGrpSpPr>
          <p:nvPr/>
        </p:nvGrpSpPr>
        <p:grpSpPr bwMode="auto">
          <a:xfrm>
            <a:off x="5702300" y="5359400"/>
            <a:ext cx="2286000" cy="1143000"/>
            <a:chOff x="2880" y="1296"/>
            <a:chExt cx="1440" cy="720"/>
          </a:xfrm>
        </p:grpSpPr>
        <p:grpSp>
          <p:nvGrpSpPr>
            <p:cNvPr id="7" name="Group 7"/>
            <p:cNvGrpSpPr>
              <a:grpSpLocks/>
            </p:cNvGrpSpPr>
            <p:nvPr/>
          </p:nvGrpSpPr>
          <p:grpSpPr bwMode="auto">
            <a:xfrm>
              <a:off x="2880" y="1296"/>
              <a:ext cx="306" cy="714"/>
              <a:chOff x="2895" y="1272"/>
              <a:chExt cx="306" cy="714"/>
            </a:xfrm>
          </p:grpSpPr>
          <p:sp>
            <p:nvSpPr>
              <p:cNvPr id="9" name="Freeform 8"/>
              <p:cNvSpPr>
                <a:spLocks/>
              </p:cNvSpPr>
              <p:nvPr/>
            </p:nvSpPr>
            <p:spPr bwMode="auto">
              <a:xfrm>
                <a:off x="2898" y="1272"/>
                <a:ext cx="303" cy="243"/>
              </a:xfrm>
              <a:custGeom>
                <a:avLst/>
                <a:gdLst>
                  <a:gd name="T0" fmla="*/ 126 w 303"/>
                  <a:gd name="T1" fmla="*/ 174 h 243"/>
                  <a:gd name="T2" fmla="*/ 303 w 303"/>
                  <a:gd name="T3" fmla="*/ 0 h 243"/>
                  <a:gd name="T4" fmla="*/ 138 w 303"/>
                  <a:gd name="T5" fmla="*/ 114 h 243"/>
                  <a:gd name="T6" fmla="*/ 0 w 303"/>
                  <a:gd name="T7" fmla="*/ 243 h 2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3" h="243">
                    <a:moveTo>
                      <a:pt x="126" y="174"/>
                    </a:moveTo>
                    <a:lnTo>
                      <a:pt x="303" y="0"/>
                    </a:lnTo>
                    <a:lnTo>
                      <a:pt x="138" y="114"/>
                    </a:lnTo>
                    <a:lnTo>
                      <a:pt x="0" y="243"/>
                    </a:lnTo>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0" name="Freeform 9"/>
              <p:cNvSpPr>
                <a:spLocks/>
              </p:cNvSpPr>
              <p:nvPr/>
            </p:nvSpPr>
            <p:spPr bwMode="auto">
              <a:xfrm>
                <a:off x="2895" y="1452"/>
                <a:ext cx="126" cy="534"/>
              </a:xfrm>
              <a:custGeom>
                <a:avLst/>
                <a:gdLst>
                  <a:gd name="T0" fmla="*/ 0 w 126"/>
                  <a:gd name="T1" fmla="*/ 70 h 549"/>
                  <a:gd name="T2" fmla="*/ 0 w 126"/>
                  <a:gd name="T3" fmla="*/ 444 h 549"/>
                  <a:gd name="T4" fmla="*/ 126 w 126"/>
                  <a:gd name="T5" fmla="*/ 534 h 549"/>
                  <a:gd name="T6" fmla="*/ 126 w 126"/>
                  <a:gd name="T7" fmla="*/ 0 h 549"/>
                  <a:gd name="T8" fmla="*/ 0 w 126"/>
                  <a:gd name="T9" fmla="*/ 7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549">
                    <a:moveTo>
                      <a:pt x="0" y="72"/>
                    </a:moveTo>
                    <a:lnTo>
                      <a:pt x="0" y="456"/>
                    </a:lnTo>
                    <a:lnTo>
                      <a:pt x="126" y="549"/>
                    </a:lnTo>
                    <a:lnTo>
                      <a:pt x="126" y="0"/>
                    </a:lnTo>
                    <a:lnTo>
                      <a:pt x="0" y="7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sp>
          <p:nvSpPr>
            <p:cNvPr id="8" name="AutoShape 10"/>
            <p:cNvSpPr>
              <a:spLocks noChangeArrowheads="1"/>
            </p:cNvSpPr>
            <p:nvPr/>
          </p:nvSpPr>
          <p:spPr bwMode="auto">
            <a:xfrm>
              <a:off x="3024" y="1296"/>
              <a:ext cx="1296" cy="720"/>
            </a:xfrm>
            <a:prstGeom prst="cube">
              <a:avLst>
                <a:gd name="adj" fmla="val 25000"/>
              </a:avLst>
            </a:prstGeom>
            <a:solidFill>
              <a:schemeClr val="accent1">
                <a:alpha val="53000"/>
              </a:schemeClr>
            </a:solidFill>
            <a:ln w="9525">
              <a:solidFill>
                <a:schemeClr val="tx1"/>
              </a:solidFill>
              <a:miter lim="800000"/>
              <a:headEnd/>
              <a:tailEnd/>
            </a:ln>
            <a:effectLst/>
            <a:extLs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grpSp>
      <p:sp>
        <p:nvSpPr>
          <p:cNvPr id="11" name="AutoShape 11"/>
          <p:cNvSpPr>
            <a:spLocks noChangeArrowheads="1"/>
          </p:cNvSpPr>
          <p:nvPr/>
        </p:nvSpPr>
        <p:spPr bwMode="auto">
          <a:xfrm>
            <a:off x="5626100" y="5359400"/>
            <a:ext cx="2362200" cy="1143000"/>
          </a:xfrm>
          <a:prstGeom prst="cube">
            <a:avLst>
              <a:gd name="adj" fmla="val 25000"/>
            </a:avLst>
          </a:prstGeom>
          <a:solidFill>
            <a:schemeClr val="accent1">
              <a:alpha val="53000"/>
            </a:schemeClr>
          </a:solidFill>
          <a:ln w="9525">
            <a:solidFill>
              <a:schemeClr val="tx1"/>
            </a:solidFill>
            <a:miter lim="800000"/>
            <a:headEnd/>
            <a:tailEnd/>
          </a:ln>
          <a:effectLst/>
          <a:extLs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grpSp>
        <p:nvGrpSpPr>
          <p:cNvPr id="12" name="Group 12"/>
          <p:cNvGrpSpPr>
            <a:grpSpLocks/>
          </p:cNvGrpSpPr>
          <p:nvPr/>
        </p:nvGrpSpPr>
        <p:grpSpPr bwMode="auto">
          <a:xfrm>
            <a:off x="6096000" y="5664200"/>
            <a:ext cx="546100" cy="787400"/>
            <a:chOff x="3840" y="2704"/>
            <a:chExt cx="344" cy="496"/>
          </a:xfrm>
        </p:grpSpPr>
        <p:pic>
          <p:nvPicPr>
            <p:cNvPr id="13" name="Picture 13" descr="MCj031209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1000">
              <a:off x="3893" y="2704"/>
              <a:ext cx="23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4"/>
            <p:cNvSpPr>
              <a:spLocks noChangeArrowheads="1"/>
            </p:cNvSpPr>
            <p:nvPr/>
          </p:nvSpPr>
          <p:spPr bwMode="auto">
            <a:xfrm>
              <a:off x="3840" y="3128"/>
              <a:ext cx="344" cy="72"/>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15" name="Group 15"/>
          <p:cNvGrpSpPr>
            <a:grpSpLocks/>
          </p:cNvGrpSpPr>
          <p:nvPr/>
        </p:nvGrpSpPr>
        <p:grpSpPr bwMode="auto">
          <a:xfrm>
            <a:off x="6718300" y="5673725"/>
            <a:ext cx="838200" cy="765175"/>
            <a:chOff x="4232" y="2710"/>
            <a:chExt cx="528" cy="482"/>
          </a:xfrm>
        </p:grpSpPr>
        <p:sp>
          <p:nvSpPr>
            <p:cNvPr id="16" name="Freeform 16"/>
            <p:cNvSpPr>
              <a:spLocks/>
            </p:cNvSpPr>
            <p:nvPr/>
          </p:nvSpPr>
          <p:spPr bwMode="auto">
            <a:xfrm>
              <a:off x="4647" y="2838"/>
              <a:ext cx="113" cy="233"/>
            </a:xfrm>
            <a:custGeom>
              <a:avLst/>
              <a:gdLst>
                <a:gd name="T0" fmla="*/ 104 w 461"/>
                <a:gd name="T1" fmla="*/ 147 h 1124"/>
                <a:gd name="T2" fmla="*/ 88 w 461"/>
                <a:gd name="T3" fmla="*/ 120 h 1124"/>
                <a:gd name="T4" fmla="*/ 78 w 461"/>
                <a:gd name="T5" fmla="*/ 93 h 1124"/>
                <a:gd name="T6" fmla="*/ 71 w 461"/>
                <a:gd name="T7" fmla="*/ 67 h 1124"/>
                <a:gd name="T8" fmla="*/ 66 w 461"/>
                <a:gd name="T9" fmla="*/ 43 h 1124"/>
                <a:gd name="T10" fmla="*/ 64 w 461"/>
                <a:gd name="T11" fmla="*/ 23 h 1124"/>
                <a:gd name="T12" fmla="*/ 63 w 461"/>
                <a:gd name="T13" fmla="*/ 9 h 1124"/>
                <a:gd name="T14" fmla="*/ 63 w 461"/>
                <a:gd name="T15" fmla="*/ 1 h 1124"/>
                <a:gd name="T16" fmla="*/ 61 w 461"/>
                <a:gd name="T17" fmla="*/ 2 h 1124"/>
                <a:gd name="T18" fmla="*/ 54 w 461"/>
                <a:gd name="T19" fmla="*/ 7 h 1124"/>
                <a:gd name="T20" fmla="*/ 48 w 461"/>
                <a:gd name="T21" fmla="*/ 11 h 1124"/>
                <a:gd name="T22" fmla="*/ 41 w 461"/>
                <a:gd name="T23" fmla="*/ 15 h 1124"/>
                <a:gd name="T24" fmla="*/ 34 w 461"/>
                <a:gd name="T25" fmla="*/ 19 h 1124"/>
                <a:gd name="T26" fmla="*/ 26 w 461"/>
                <a:gd name="T27" fmla="*/ 23 h 1124"/>
                <a:gd name="T28" fmla="*/ 19 w 461"/>
                <a:gd name="T29" fmla="*/ 27 h 1124"/>
                <a:gd name="T30" fmla="*/ 11 w 461"/>
                <a:gd name="T31" fmla="*/ 30 h 1124"/>
                <a:gd name="T32" fmla="*/ 14 w 461"/>
                <a:gd name="T33" fmla="*/ 43 h 1124"/>
                <a:gd name="T34" fmla="*/ 24 w 461"/>
                <a:gd name="T35" fmla="*/ 66 h 1124"/>
                <a:gd name="T36" fmla="*/ 32 w 461"/>
                <a:gd name="T37" fmla="*/ 90 h 1124"/>
                <a:gd name="T38" fmla="*/ 35 w 461"/>
                <a:gd name="T39" fmla="*/ 115 h 1124"/>
                <a:gd name="T40" fmla="*/ 35 w 461"/>
                <a:gd name="T41" fmla="*/ 142 h 1124"/>
                <a:gd name="T42" fmla="*/ 31 w 461"/>
                <a:gd name="T43" fmla="*/ 170 h 1124"/>
                <a:gd name="T44" fmla="*/ 21 w 461"/>
                <a:gd name="T45" fmla="*/ 197 h 1124"/>
                <a:gd name="T46" fmla="*/ 8 w 461"/>
                <a:gd name="T47" fmla="*/ 221 h 1124"/>
                <a:gd name="T48" fmla="*/ 16 w 461"/>
                <a:gd name="T49" fmla="*/ 227 h 1124"/>
                <a:gd name="T50" fmla="*/ 42 w 461"/>
                <a:gd name="T51" fmla="*/ 215 h 1124"/>
                <a:gd name="T52" fmla="*/ 64 w 461"/>
                <a:gd name="T53" fmla="*/ 203 h 1124"/>
                <a:gd name="T54" fmla="*/ 82 w 461"/>
                <a:gd name="T55" fmla="*/ 191 h 1124"/>
                <a:gd name="T56" fmla="*/ 95 w 461"/>
                <a:gd name="T57" fmla="*/ 180 h 1124"/>
                <a:gd name="T58" fmla="*/ 104 w 461"/>
                <a:gd name="T59" fmla="*/ 170 h 1124"/>
                <a:gd name="T60" fmla="*/ 110 w 461"/>
                <a:gd name="T61" fmla="*/ 164 h 1124"/>
                <a:gd name="T62" fmla="*/ 113 w 461"/>
                <a:gd name="T63" fmla="*/ 160 h 11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61" h="1124">
                  <a:moveTo>
                    <a:pt x="461" y="770"/>
                  </a:moveTo>
                  <a:lnTo>
                    <a:pt x="423" y="707"/>
                  </a:lnTo>
                  <a:lnTo>
                    <a:pt x="390" y="643"/>
                  </a:lnTo>
                  <a:lnTo>
                    <a:pt x="361" y="578"/>
                  </a:lnTo>
                  <a:lnTo>
                    <a:pt x="338" y="513"/>
                  </a:lnTo>
                  <a:lnTo>
                    <a:pt x="317" y="447"/>
                  </a:lnTo>
                  <a:lnTo>
                    <a:pt x="301" y="384"/>
                  </a:lnTo>
                  <a:lnTo>
                    <a:pt x="288" y="321"/>
                  </a:lnTo>
                  <a:lnTo>
                    <a:pt x="278" y="263"/>
                  </a:lnTo>
                  <a:lnTo>
                    <a:pt x="271" y="209"/>
                  </a:lnTo>
                  <a:lnTo>
                    <a:pt x="265" y="158"/>
                  </a:lnTo>
                  <a:lnTo>
                    <a:pt x="262" y="113"/>
                  </a:lnTo>
                  <a:lnTo>
                    <a:pt x="261" y="75"/>
                  </a:lnTo>
                  <a:lnTo>
                    <a:pt x="259" y="43"/>
                  </a:lnTo>
                  <a:lnTo>
                    <a:pt x="259" y="20"/>
                  </a:lnTo>
                  <a:lnTo>
                    <a:pt x="259" y="5"/>
                  </a:lnTo>
                  <a:lnTo>
                    <a:pt x="259" y="0"/>
                  </a:lnTo>
                  <a:lnTo>
                    <a:pt x="247" y="10"/>
                  </a:lnTo>
                  <a:lnTo>
                    <a:pt x="234" y="22"/>
                  </a:lnTo>
                  <a:lnTo>
                    <a:pt x="221" y="32"/>
                  </a:lnTo>
                  <a:lnTo>
                    <a:pt x="208" y="43"/>
                  </a:lnTo>
                  <a:lnTo>
                    <a:pt x="194" y="53"/>
                  </a:lnTo>
                  <a:lnTo>
                    <a:pt x="180" y="63"/>
                  </a:lnTo>
                  <a:lnTo>
                    <a:pt x="166" y="73"/>
                  </a:lnTo>
                  <a:lnTo>
                    <a:pt x="152" y="83"/>
                  </a:lnTo>
                  <a:lnTo>
                    <a:pt x="137" y="92"/>
                  </a:lnTo>
                  <a:lnTo>
                    <a:pt x="122" y="103"/>
                  </a:lnTo>
                  <a:lnTo>
                    <a:pt x="107" y="112"/>
                  </a:lnTo>
                  <a:lnTo>
                    <a:pt x="92" y="121"/>
                  </a:lnTo>
                  <a:lnTo>
                    <a:pt x="76" y="129"/>
                  </a:lnTo>
                  <a:lnTo>
                    <a:pt x="61" y="138"/>
                  </a:lnTo>
                  <a:lnTo>
                    <a:pt x="45" y="147"/>
                  </a:lnTo>
                  <a:lnTo>
                    <a:pt x="29" y="156"/>
                  </a:lnTo>
                  <a:lnTo>
                    <a:pt x="56" y="207"/>
                  </a:lnTo>
                  <a:lnTo>
                    <a:pt x="79" y="262"/>
                  </a:lnTo>
                  <a:lnTo>
                    <a:pt x="99" y="318"/>
                  </a:lnTo>
                  <a:lnTo>
                    <a:pt x="115" y="374"/>
                  </a:lnTo>
                  <a:lnTo>
                    <a:pt x="129" y="433"/>
                  </a:lnTo>
                  <a:lnTo>
                    <a:pt x="139" y="493"/>
                  </a:lnTo>
                  <a:lnTo>
                    <a:pt x="144" y="554"/>
                  </a:lnTo>
                  <a:lnTo>
                    <a:pt x="147" y="616"/>
                  </a:lnTo>
                  <a:lnTo>
                    <a:pt x="144" y="685"/>
                  </a:lnTo>
                  <a:lnTo>
                    <a:pt x="136" y="753"/>
                  </a:lnTo>
                  <a:lnTo>
                    <a:pt x="125" y="820"/>
                  </a:lnTo>
                  <a:lnTo>
                    <a:pt x="109" y="885"/>
                  </a:lnTo>
                  <a:lnTo>
                    <a:pt x="87" y="948"/>
                  </a:lnTo>
                  <a:lnTo>
                    <a:pt x="63" y="1009"/>
                  </a:lnTo>
                  <a:lnTo>
                    <a:pt x="33" y="1068"/>
                  </a:lnTo>
                  <a:lnTo>
                    <a:pt x="0" y="1124"/>
                  </a:lnTo>
                  <a:lnTo>
                    <a:pt x="64" y="1097"/>
                  </a:lnTo>
                  <a:lnTo>
                    <a:pt x="120" y="1068"/>
                  </a:lnTo>
                  <a:lnTo>
                    <a:pt x="173" y="1038"/>
                  </a:lnTo>
                  <a:lnTo>
                    <a:pt x="220" y="1008"/>
                  </a:lnTo>
                  <a:lnTo>
                    <a:pt x="262" y="978"/>
                  </a:lnTo>
                  <a:lnTo>
                    <a:pt x="300" y="948"/>
                  </a:lnTo>
                  <a:lnTo>
                    <a:pt x="333" y="919"/>
                  </a:lnTo>
                  <a:lnTo>
                    <a:pt x="362" y="893"/>
                  </a:lnTo>
                  <a:lnTo>
                    <a:pt x="386" y="867"/>
                  </a:lnTo>
                  <a:lnTo>
                    <a:pt x="408" y="843"/>
                  </a:lnTo>
                  <a:lnTo>
                    <a:pt x="424" y="822"/>
                  </a:lnTo>
                  <a:lnTo>
                    <a:pt x="438" y="804"/>
                  </a:lnTo>
                  <a:lnTo>
                    <a:pt x="448" y="790"/>
                  </a:lnTo>
                  <a:lnTo>
                    <a:pt x="455" y="779"/>
                  </a:lnTo>
                  <a:lnTo>
                    <a:pt x="460" y="772"/>
                  </a:lnTo>
                  <a:lnTo>
                    <a:pt x="461" y="7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7"/>
            <p:cNvSpPr>
              <a:spLocks/>
            </p:cNvSpPr>
            <p:nvPr/>
          </p:nvSpPr>
          <p:spPr bwMode="auto">
            <a:xfrm>
              <a:off x="4409" y="2871"/>
              <a:ext cx="274" cy="227"/>
            </a:xfrm>
            <a:custGeom>
              <a:avLst/>
              <a:gdLst>
                <a:gd name="T0" fmla="*/ 239 w 1118"/>
                <a:gd name="T1" fmla="*/ 2 h 1102"/>
                <a:gd name="T2" fmla="*/ 227 w 1118"/>
                <a:gd name="T3" fmla="*/ 7 h 1102"/>
                <a:gd name="T4" fmla="*/ 215 w 1118"/>
                <a:gd name="T5" fmla="*/ 12 h 1102"/>
                <a:gd name="T6" fmla="*/ 202 w 1118"/>
                <a:gd name="T7" fmla="*/ 16 h 1102"/>
                <a:gd name="T8" fmla="*/ 190 w 1118"/>
                <a:gd name="T9" fmla="*/ 21 h 1102"/>
                <a:gd name="T10" fmla="*/ 177 w 1118"/>
                <a:gd name="T11" fmla="*/ 25 h 1102"/>
                <a:gd name="T12" fmla="*/ 165 w 1118"/>
                <a:gd name="T13" fmla="*/ 28 h 1102"/>
                <a:gd name="T14" fmla="*/ 152 w 1118"/>
                <a:gd name="T15" fmla="*/ 32 h 1102"/>
                <a:gd name="T16" fmla="*/ 132 w 1118"/>
                <a:gd name="T17" fmla="*/ 37 h 1102"/>
                <a:gd name="T18" fmla="*/ 104 w 1118"/>
                <a:gd name="T19" fmla="*/ 44 h 1102"/>
                <a:gd name="T20" fmla="*/ 78 w 1118"/>
                <a:gd name="T21" fmla="*/ 49 h 1102"/>
                <a:gd name="T22" fmla="*/ 55 w 1118"/>
                <a:gd name="T23" fmla="*/ 54 h 1102"/>
                <a:gd name="T24" fmla="*/ 35 w 1118"/>
                <a:gd name="T25" fmla="*/ 57 h 1102"/>
                <a:gd name="T26" fmla="*/ 18 w 1118"/>
                <a:gd name="T27" fmla="*/ 60 h 1102"/>
                <a:gd name="T28" fmla="*/ 7 w 1118"/>
                <a:gd name="T29" fmla="*/ 61 h 1102"/>
                <a:gd name="T30" fmla="*/ 1 w 1118"/>
                <a:gd name="T31" fmla="*/ 62 h 1102"/>
                <a:gd name="T32" fmla="*/ 7 w 1118"/>
                <a:gd name="T33" fmla="*/ 70 h 1102"/>
                <a:gd name="T34" fmla="*/ 20 w 1118"/>
                <a:gd name="T35" fmla="*/ 87 h 1102"/>
                <a:gd name="T36" fmla="*/ 31 w 1118"/>
                <a:gd name="T37" fmla="*/ 104 h 1102"/>
                <a:gd name="T38" fmla="*/ 40 w 1118"/>
                <a:gd name="T39" fmla="*/ 121 h 1102"/>
                <a:gd name="T40" fmla="*/ 50 w 1118"/>
                <a:gd name="T41" fmla="*/ 149 h 1102"/>
                <a:gd name="T42" fmla="*/ 57 w 1118"/>
                <a:gd name="T43" fmla="*/ 184 h 1102"/>
                <a:gd name="T44" fmla="*/ 59 w 1118"/>
                <a:gd name="T45" fmla="*/ 210 h 1102"/>
                <a:gd name="T46" fmla="*/ 58 w 1118"/>
                <a:gd name="T47" fmla="*/ 225 h 1102"/>
                <a:gd name="T48" fmla="*/ 72 w 1118"/>
                <a:gd name="T49" fmla="*/ 227 h 1102"/>
                <a:gd name="T50" fmla="*/ 100 w 1118"/>
                <a:gd name="T51" fmla="*/ 226 h 1102"/>
                <a:gd name="T52" fmla="*/ 125 w 1118"/>
                <a:gd name="T53" fmla="*/ 223 h 1102"/>
                <a:gd name="T54" fmla="*/ 149 w 1118"/>
                <a:gd name="T55" fmla="*/ 220 h 1102"/>
                <a:gd name="T56" fmla="*/ 172 w 1118"/>
                <a:gd name="T57" fmla="*/ 217 h 1102"/>
                <a:gd name="T58" fmla="*/ 193 w 1118"/>
                <a:gd name="T59" fmla="*/ 213 h 1102"/>
                <a:gd name="T60" fmla="*/ 212 w 1118"/>
                <a:gd name="T61" fmla="*/ 207 h 1102"/>
                <a:gd name="T62" fmla="*/ 230 w 1118"/>
                <a:gd name="T63" fmla="*/ 202 h 1102"/>
                <a:gd name="T64" fmla="*/ 246 w 1118"/>
                <a:gd name="T65" fmla="*/ 188 h 1102"/>
                <a:gd name="T66" fmla="*/ 259 w 1118"/>
                <a:gd name="T67" fmla="*/ 163 h 1102"/>
                <a:gd name="T68" fmla="*/ 269 w 1118"/>
                <a:gd name="T69" fmla="*/ 137 h 1102"/>
                <a:gd name="T70" fmla="*/ 273 w 1118"/>
                <a:gd name="T71" fmla="*/ 109 h 1102"/>
                <a:gd name="T72" fmla="*/ 273 w 1118"/>
                <a:gd name="T73" fmla="*/ 82 h 1102"/>
                <a:gd name="T74" fmla="*/ 270 w 1118"/>
                <a:gd name="T75" fmla="*/ 57 h 1102"/>
                <a:gd name="T76" fmla="*/ 262 w 1118"/>
                <a:gd name="T77" fmla="*/ 33 h 1102"/>
                <a:gd name="T78" fmla="*/ 252 w 1118"/>
                <a:gd name="T79" fmla="*/ 11 h 110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18" h="1102">
                  <a:moveTo>
                    <a:pt x="1000" y="0"/>
                  </a:moveTo>
                  <a:lnTo>
                    <a:pt x="976" y="12"/>
                  </a:lnTo>
                  <a:lnTo>
                    <a:pt x="952" y="24"/>
                  </a:lnTo>
                  <a:lnTo>
                    <a:pt x="928" y="35"/>
                  </a:lnTo>
                  <a:lnTo>
                    <a:pt x="902" y="47"/>
                  </a:lnTo>
                  <a:lnTo>
                    <a:pt x="877" y="58"/>
                  </a:lnTo>
                  <a:lnTo>
                    <a:pt x="852" y="70"/>
                  </a:lnTo>
                  <a:lnTo>
                    <a:pt x="826" y="80"/>
                  </a:lnTo>
                  <a:lnTo>
                    <a:pt x="801" y="91"/>
                  </a:lnTo>
                  <a:lnTo>
                    <a:pt x="776" y="101"/>
                  </a:lnTo>
                  <a:lnTo>
                    <a:pt x="749" y="110"/>
                  </a:lnTo>
                  <a:lnTo>
                    <a:pt x="724" y="119"/>
                  </a:lnTo>
                  <a:lnTo>
                    <a:pt x="697" y="129"/>
                  </a:lnTo>
                  <a:lnTo>
                    <a:pt x="672" y="138"/>
                  </a:lnTo>
                  <a:lnTo>
                    <a:pt x="645" y="147"/>
                  </a:lnTo>
                  <a:lnTo>
                    <a:pt x="620" y="155"/>
                  </a:lnTo>
                  <a:lnTo>
                    <a:pt x="595" y="163"/>
                  </a:lnTo>
                  <a:lnTo>
                    <a:pt x="537" y="180"/>
                  </a:lnTo>
                  <a:lnTo>
                    <a:pt x="480" y="198"/>
                  </a:lnTo>
                  <a:lnTo>
                    <a:pt x="424" y="213"/>
                  </a:lnTo>
                  <a:lnTo>
                    <a:pt x="370" y="225"/>
                  </a:lnTo>
                  <a:lnTo>
                    <a:pt x="319" y="238"/>
                  </a:lnTo>
                  <a:lnTo>
                    <a:pt x="270" y="250"/>
                  </a:lnTo>
                  <a:lnTo>
                    <a:pt x="224" y="260"/>
                  </a:lnTo>
                  <a:lnTo>
                    <a:pt x="181" y="268"/>
                  </a:lnTo>
                  <a:lnTo>
                    <a:pt x="142" y="276"/>
                  </a:lnTo>
                  <a:lnTo>
                    <a:pt x="106" y="283"/>
                  </a:lnTo>
                  <a:lnTo>
                    <a:pt x="75" y="289"/>
                  </a:lnTo>
                  <a:lnTo>
                    <a:pt x="50" y="292"/>
                  </a:lnTo>
                  <a:lnTo>
                    <a:pt x="28" y="296"/>
                  </a:lnTo>
                  <a:lnTo>
                    <a:pt x="13" y="298"/>
                  </a:lnTo>
                  <a:lnTo>
                    <a:pt x="4" y="300"/>
                  </a:lnTo>
                  <a:lnTo>
                    <a:pt x="0" y="300"/>
                  </a:lnTo>
                  <a:lnTo>
                    <a:pt x="30" y="341"/>
                  </a:lnTo>
                  <a:lnTo>
                    <a:pt x="58" y="382"/>
                  </a:lnTo>
                  <a:lnTo>
                    <a:pt x="83" y="423"/>
                  </a:lnTo>
                  <a:lnTo>
                    <a:pt x="106" y="465"/>
                  </a:lnTo>
                  <a:lnTo>
                    <a:pt x="127" y="506"/>
                  </a:lnTo>
                  <a:lnTo>
                    <a:pt x="144" y="548"/>
                  </a:lnTo>
                  <a:lnTo>
                    <a:pt x="162" y="589"/>
                  </a:lnTo>
                  <a:lnTo>
                    <a:pt x="175" y="630"/>
                  </a:lnTo>
                  <a:lnTo>
                    <a:pt x="202" y="723"/>
                  </a:lnTo>
                  <a:lnTo>
                    <a:pt x="220" y="810"/>
                  </a:lnTo>
                  <a:lnTo>
                    <a:pt x="231" y="891"/>
                  </a:lnTo>
                  <a:lnTo>
                    <a:pt x="238" y="961"/>
                  </a:lnTo>
                  <a:lnTo>
                    <a:pt x="239" y="1020"/>
                  </a:lnTo>
                  <a:lnTo>
                    <a:pt x="239" y="1064"/>
                  </a:lnTo>
                  <a:lnTo>
                    <a:pt x="238" y="1092"/>
                  </a:lnTo>
                  <a:lnTo>
                    <a:pt x="237" y="1102"/>
                  </a:lnTo>
                  <a:lnTo>
                    <a:pt x="295" y="1101"/>
                  </a:lnTo>
                  <a:lnTo>
                    <a:pt x="352" y="1098"/>
                  </a:lnTo>
                  <a:lnTo>
                    <a:pt x="407" y="1095"/>
                  </a:lnTo>
                  <a:lnTo>
                    <a:pt x="460" y="1090"/>
                  </a:lnTo>
                  <a:lnTo>
                    <a:pt x="512" y="1085"/>
                  </a:lnTo>
                  <a:lnTo>
                    <a:pt x="561" y="1078"/>
                  </a:lnTo>
                  <a:lnTo>
                    <a:pt x="610" y="1070"/>
                  </a:lnTo>
                  <a:lnTo>
                    <a:pt x="656" y="1062"/>
                  </a:lnTo>
                  <a:lnTo>
                    <a:pt x="701" y="1052"/>
                  </a:lnTo>
                  <a:lnTo>
                    <a:pt x="744" y="1042"/>
                  </a:lnTo>
                  <a:lnTo>
                    <a:pt x="786" y="1032"/>
                  </a:lnTo>
                  <a:lnTo>
                    <a:pt x="826" y="1020"/>
                  </a:lnTo>
                  <a:lnTo>
                    <a:pt x="864" y="1007"/>
                  </a:lnTo>
                  <a:lnTo>
                    <a:pt x="901" y="995"/>
                  </a:lnTo>
                  <a:lnTo>
                    <a:pt x="937" y="982"/>
                  </a:lnTo>
                  <a:lnTo>
                    <a:pt x="971" y="968"/>
                  </a:lnTo>
                  <a:lnTo>
                    <a:pt x="1004" y="912"/>
                  </a:lnTo>
                  <a:lnTo>
                    <a:pt x="1034" y="853"/>
                  </a:lnTo>
                  <a:lnTo>
                    <a:pt x="1058" y="792"/>
                  </a:lnTo>
                  <a:lnTo>
                    <a:pt x="1080" y="729"/>
                  </a:lnTo>
                  <a:lnTo>
                    <a:pt x="1096" y="664"/>
                  </a:lnTo>
                  <a:lnTo>
                    <a:pt x="1107" y="597"/>
                  </a:lnTo>
                  <a:lnTo>
                    <a:pt x="1115" y="529"/>
                  </a:lnTo>
                  <a:lnTo>
                    <a:pt x="1118" y="460"/>
                  </a:lnTo>
                  <a:lnTo>
                    <a:pt x="1115" y="398"/>
                  </a:lnTo>
                  <a:lnTo>
                    <a:pt x="1110" y="337"/>
                  </a:lnTo>
                  <a:lnTo>
                    <a:pt x="1100" y="277"/>
                  </a:lnTo>
                  <a:lnTo>
                    <a:pt x="1086" y="218"/>
                  </a:lnTo>
                  <a:lnTo>
                    <a:pt x="1070" y="162"/>
                  </a:lnTo>
                  <a:lnTo>
                    <a:pt x="1050" y="106"/>
                  </a:lnTo>
                  <a:lnTo>
                    <a:pt x="1027" y="51"/>
                  </a:lnTo>
                  <a:lnTo>
                    <a:pt x="10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8"/>
            <p:cNvSpPr>
              <a:spLocks/>
            </p:cNvSpPr>
            <p:nvPr/>
          </p:nvSpPr>
          <p:spPr bwMode="auto">
            <a:xfrm>
              <a:off x="4661" y="2861"/>
              <a:ext cx="75" cy="186"/>
            </a:xfrm>
            <a:custGeom>
              <a:avLst/>
              <a:gdLst>
                <a:gd name="T0" fmla="*/ 75 w 308"/>
                <a:gd name="T1" fmla="*/ 135 h 901"/>
                <a:gd name="T2" fmla="*/ 67 w 308"/>
                <a:gd name="T3" fmla="*/ 124 h 901"/>
                <a:gd name="T4" fmla="*/ 60 w 308"/>
                <a:gd name="T5" fmla="*/ 113 h 901"/>
                <a:gd name="T6" fmla="*/ 54 w 308"/>
                <a:gd name="T7" fmla="*/ 102 h 901"/>
                <a:gd name="T8" fmla="*/ 49 w 308"/>
                <a:gd name="T9" fmla="*/ 90 h 901"/>
                <a:gd name="T10" fmla="*/ 45 w 308"/>
                <a:gd name="T11" fmla="*/ 79 h 901"/>
                <a:gd name="T12" fmla="*/ 42 w 308"/>
                <a:gd name="T13" fmla="*/ 67 h 901"/>
                <a:gd name="T14" fmla="*/ 39 w 308"/>
                <a:gd name="T15" fmla="*/ 57 h 901"/>
                <a:gd name="T16" fmla="*/ 37 w 308"/>
                <a:gd name="T17" fmla="*/ 46 h 901"/>
                <a:gd name="T18" fmla="*/ 36 w 308"/>
                <a:gd name="T19" fmla="*/ 37 h 901"/>
                <a:gd name="T20" fmla="*/ 34 w 308"/>
                <a:gd name="T21" fmla="*/ 28 h 901"/>
                <a:gd name="T22" fmla="*/ 34 w 308"/>
                <a:gd name="T23" fmla="*/ 20 h 901"/>
                <a:gd name="T24" fmla="*/ 33 w 308"/>
                <a:gd name="T25" fmla="*/ 13 h 901"/>
                <a:gd name="T26" fmla="*/ 33 w 308"/>
                <a:gd name="T27" fmla="*/ 8 h 901"/>
                <a:gd name="T28" fmla="*/ 33 w 308"/>
                <a:gd name="T29" fmla="*/ 4 h 901"/>
                <a:gd name="T30" fmla="*/ 33 w 308"/>
                <a:gd name="T31" fmla="*/ 1 h 901"/>
                <a:gd name="T32" fmla="*/ 33 w 308"/>
                <a:gd name="T33" fmla="*/ 0 h 901"/>
                <a:gd name="T34" fmla="*/ 29 w 308"/>
                <a:gd name="T35" fmla="*/ 3 h 901"/>
                <a:gd name="T36" fmla="*/ 25 w 308"/>
                <a:gd name="T37" fmla="*/ 6 h 901"/>
                <a:gd name="T38" fmla="*/ 21 w 308"/>
                <a:gd name="T39" fmla="*/ 8 h 901"/>
                <a:gd name="T40" fmla="*/ 18 w 308"/>
                <a:gd name="T41" fmla="*/ 11 h 901"/>
                <a:gd name="T42" fmla="*/ 13 w 308"/>
                <a:gd name="T43" fmla="*/ 13 h 901"/>
                <a:gd name="T44" fmla="*/ 9 w 308"/>
                <a:gd name="T45" fmla="*/ 15 h 901"/>
                <a:gd name="T46" fmla="*/ 5 w 308"/>
                <a:gd name="T47" fmla="*/ 18 h 901"/>
                <a:gd name="T48" fmla="*/ 0 w 308"/>
                <a:gd name="T49" fmla="*/ 20 h 901"/>
                <a:gd name="T50" fmla="*/ 5 w 308"/>
                <a:gd name="T51" fmla="*/ 30 h 901"/>
                <a:gd name="T52" fmla="*/ 10 w 308"/>
                <a:gd name="T53" fmla="*/ 40 h 901"/>
                <a:gd name="T54" fmla="*/ 14 w 308"/>
                <a:gd name="T55" fmla="*/ 50 h 901"/>
                <a:gd name="T56" fmla="*/ 17 w 308"/>
                <a:gd name="T57" fmla="*/ 61 h 901"/>
                <a:gd name="T58" fmla="*/ 19 w 308"/>
                <a:gd name="T59" fmla="*/ 71 h 901"/>
                <a:gd name="T60" fmla="*/ 21 w 308"/>
                <a:gd name="T61" fmla="*/ 82 h 901"/>
                <a:gd name="T62" fmla="*/ 22 w 308"/>
                <a:gd name="T63" fmla="*/ 94 h 901"/>
                <a:gd name="T64" fmla="*/ 23 w 308"/>
                <a:gd name="T65" fmla="*/ 105 h 901"/>
                <a:gd name="T66" fmla="*/ 22 w 308"/>
                <a:gd name="T67" fmla="*/ 115 h 901"/>
                <a:gd name="T68" fmla="*/ 21 w 308"/>
                <a:gd name="T69" fmla="*/ 126 h 901"/>
                <a:gd name="T70" fmla="*/ 19 w 308"/>
                <a:gd name="T71" fmla="*/ 137 h 901"/>
                <a:gd name="T72" fmla="*/ 17 w 308"/>
                <a:gd name="T73" fmla="*/ 147 h 901"/>
                <a:gd name="T74" fmla="*/ 14 w 308"/>
                <a:gd name="T75" fmla="*/ 157 h 901"/>
                <a:gd name="T76" fmla="*/ 10 w 308"/>
                <a:gd name="T77" fmla="*/ 167 h 901"/>
                <a:gd name="T78" fmla="*/ 7 w 308"/>
                <a:gd name="T79" fmla="*/ 177 h 901"/>
                <a:gd name="T80" fmla="*/ 2 w 308"/>
                <a:gd name="T81" fmla="*/ 186 h 901"/>
                <a:gd name="T82" fmla="*/ 11 w 308"/>
                <a:gd name="T83" fmla="*/ 181 h 901"/>
                <a:gd name="T84" fmla="*/ 20 w 308"/>
                <a:gd name="T85" fmla="*/ 177 h 901"/>
                <a:gd name="T86" fmla="*/ 28 w 308"/>
                <a:gd name="T87" fmla="*/ 173 h 901"/>
                <a:gd name="T88" fmla="*/ 36 w 308"/>
                <a:gd name="T89" fmla="*/ 168 h 901"/>
                <a:gd name="T90" fmla="*/ 42 w 308"/>
                <a:gd name="T91" fmla="*/ 164 h 901"/>
                <a:gd name="T92" fmla="*/ 48 w 308"/>
                <a:gd name="T93" fmla="*/ 160 h 901"/>
                <a:gd name="T94" fmla="*/ 53 w 308"/>
                <a:gd name="T95" fmla="*/ 156 h 901"/>
                <a:gd name="T96" fmla="*/ 58 w 308"/>
                <a:gd name="T97" fmla="*/ 152 h 901"/>
                <a:gd name="T98" fmla="*/ 62 w 308"/>
                <a:gd name="T99" fmla="*/ 148 h 901"/>
                <a:gd name="T100" fmla="*/ 66 w 308"/>
                <a:gd name="T101" fmla="*/ 145 h 901"/>
                <a:gd name="T102" fmla="*/ 68 w 308"/>
                <a:gd name="T103" fmla="*/ 142 h 901"/>
                <a:gd name="T104" fmla="*/ 71 w 308"/>
                <a:gd name="T105" fmla="*/ 140 h 901"/>
                <a:gd name="T106" fmla="*/ 73 w 308"/>
                <a:gd name="T107" fmla="*/ 138 h 901"/>
                <a:gd name="T108" fmla="*/ 74 w 308"/>
                <a:gd name="T109" fmla="*/ 137 h 901"/>
                <a:gd name="T110" fmla="*/ 75 w 308"/>
                <a:gd name="T111" fmla="*/ 136 h 901"/>
                <a:gd name="T112" fmla="*/ 75 w 308"/>
                <a:gd name="T113" fmla="*/ 135 h 9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8" h="901">
                  <a:moveTo>
                    <a:pt x="308" y="656"/>
                  </a:moveTo>
                  <a:lnTo>
                    <a:pt x="276" y="603"/>
                  </a:lnTo>
                  <a:lnTo>
                    <a:pt x="247" y="549"/>
                  </a:lnTo>
                  <a:lnTo>
                    <a:pt x="223" y="492"/>
                  </a:lnTo>
                  <a:lnTo>
                    <a:pt x="202" y="437"/>
                  </a:lnTo>
                  <a:lnTo>
                    <a:pt x="185" y="382"/>
                  </a:lnTo>
                  <a:lnTo>
                    <a:pt x="171" y="326"/>
                  </a:lnTo>
                  <a:lnTo>
                    <a:pt x="161" y="275"/>
                  </a:lnTo>
                  <a:lnTo>
                    <a:pt x="151" y="224"/>
                  </a:lnTo>
                  <a:lnTo>
                    <a:pt x="146" y="178"/>
                  </a:lnTo>
                  <a:lnTo>
                    <a:pt x="141" y="135"/>
                  </a:lnTo>
                  <a:lnTo>
                    <a:pt x="138" y="97"/>
                  </a:lnTo>
                  <a:lnTo>
                    <a:pt x="136" y="64"/>
                  </a:lnTo>
                  <a:lnTo>
                    <a:pt x="135" y="37"/>
                  </a:lnTo>
                  <a:lnTo>
                    <a:pt x="135" y="18"/>
                  </a:lnTo>
                  <a:lnTo>
                    <a:pt x="135" y="5"/>
                  </a:lnTo>
                  <a:lnTo>
                    <a:pt x="135" y="0"/>
                  </a:lnTo>
                  <a:lnTo>
                    <a:pt x="120" y="13"/>
                  </a:lnTo>
                  <a:lnTo>
                    <a:pt x="104" y="27"/>
                  </a:lnTo>
                  <a:lnTo>
                    <a:pt x="88" y="40"/>
                  </a:lnTo>
                  <a:lnTo>
                    <a:pt x="72" y="51"/>
                  </a:lnTo>
                  <a:lnTo>
                    <a:pt x="55" y="64"/>
                  </a:lnTo>
                  <a:lnTo>
                    <a:pt x="37" y="75"/>
                  </a:lnTo>
                  <a:lnTo>
                    <a:pt x="19" y="87"/>
                  </a:lnTo>
                  <a:lnTo>
                    <a:pt x="0" y="98"/>
                  </a:lnTo>
                  <a:lnTo>
                    <a:pt x="21" y="146"/>
                  </a:lnTo>
                  <a:lnTo>
                    <a:pt x="40" y="194"/>
                  </a:lnTo>
                  <a:lnTo>
                    <a:pt x="56" y="244"/>
                  </a:lnTo>
                  <a:lnTo>
                    <a:pt x="68" y="294"/>
                  </a:lnTo>
                  <a:lnTo>
                    <a:pt x="79" y="346"/>
                  </a:lnTo>
                  <a:lnTo>
                    <a:pt x="87" y="399"/>
                  </a:lnTo>
                  <a:lnTo>
                    <a:pt x="91" y="453"/>
                  </a:lnTo>
                  <a:lnTo>
                    <a:pt x="93" y="507"/>
                  </a:lnTo>
                  <a:lnTo>
                    <a:pt x="91" y="559"/>
                  </a:lnTo>
                  <a:lnTo>
                    <a:pt x="87" y="611"/>
                  </a:lnTo>
                  <a:lnTo>
                    <a:pt x="80" y="662"/>
                  </a:lnTo>
                  <a:lnTo>
                    <a:pt x="71" y="711"/>
                  </a:lnTo>
                  <a:lnTo>
                    <a:pt x="58" y="761"/>
                  </a:lnTo>
                  <a:lnTo>
                    <a:pt x="43" y="808"/>
                  </a:lnTo>
                  <a:lnTo>
                    <a:pt x="27" y="855"/>
                  </a:lnTo>
                  <a:lnTo>
                    <a:pt x="7" y="901"/>
                  </a:lnTo>
                  <a:lnTo>
                    <a:pt x="47" y="879"/>
                  </a:lnTo>
                  <a:lnTo>
                    <a:pt x="82" y="857"/>
                  </a:lnTo>
                  <a:lnTo>
                    <a:pt x="116" y="836"/>
                  </a:lnTo>
                  <a:lnTo>
                    <a:pt x="146" y="815"/>
                  </a:lnTo>
                  <a:lnTo>
                    <a:pt x="173" y="793"/>
                  </a:lnTo>
                  <a:lnTo>
                    <a:pt x="197" y="773"/>
                  </a:lnTo>
                  <a:lnTo>
                    <a:pt x="219" y="754"/>
                  </a:lnTo>
                  <a:lnTo>
                    <a:pt x="239" y="735"/>
                  </a:lnTo>
                  <a:lnTo>
                    <a:pt x="256" y="718"/>
                  </a:lnTo>
                  <a:lnTo>
                    <a:pt x="270" y="703"/>
                  </a:lnTo>
                  <a:lnTo>
                    <a:pt x="281" y="689"/>
                  </a:lnTo>
                  <a:lnTo>
                    <a:pt x="292" y="678"/>
                  </a:lnTo>
                  <a:lnTo>
                    <a:pt x="299" y="669"/>
                  </a:lnTo>
                  <a:lnTo>
                    <a:pt x="303" y="662"/>
                  </a:lnTo>
                  <a:lnTo>
                    <a:pt x="307" y="657"/>
                  </a:lnTo>
                  <a:lnTo>
                    <a:pt x="308" y="656"/>
                  </a:lnTo>
                  <a:close/>
                </a:path>
              </a:pathLst>
            </a:custGeom>
            <a:solidFill>
              <a:srgbClr val="309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9"/>
            <p:cNvSpPr>
              <a:spLocks/>
            </p:cNvSpPr>
            <p:nvPr/>
          </p:nvSpPr>
          <p:spPr bwMode="auto">
            <a:xfrm>
              <a:off x="4436" y="2881"/>
              <a:ext cx="247" cy="202"/>
            </a:xfrm>
            <a:custGeom>
              <a:avLst/>
              <a:gdLst>
                <a:gd name="T0" fmla="*/ 216 w 1007"/>
                <a:gd name="T1" fmla="*/ 4 h 976"/>
                <a:gd name="T2" fmla="*/ 199 w 1007"/>
                <a:gd name="T3" fmla="*/ 12 h 976"/>
                <a:gd name="T4" fmla="*/ 181 w 1007"/>
                <a:gd name="T5" fmla="*/ 19 h 976"/>
                <a:gd name="T6" fmla="*/ 162 w 1007"/>
                <a:gd name="T7" fmla="*/ 25 h 976"/>
                <a:gd name="T8" fmla="*/ 143 w 1007"/>
                <a:gd name="T9" fmla="*/ 31 h 976"/>
                <a:gd name="T10" fmla="*/ 124 w 1007"/>
                <a:gd name="T11" fmla="*/ 36 h 976"/>
                <a:gd name="T12" fmla="*/ 106 w 1007"/>
                <a:gd name="T13" fmla="*/ 41 h 976"/>
                <a:gd name="T14" fmla="*/ 88 w 1007"/>
                <a:gd name="T15" fmla="*/ 45 h 976"/>
                <a:gd name="T16" fmla="*/ 71 w 1007"/>
                <a:gd name="T17" fmla="*/ 48 h 976"/>
                <a:gd name="T18" fmla="*/ 55 w 1007"/>
                <a:gd name="T19" fmla="*/ 51 h 976"/>
                <a:gd name="T20" fmla="*/ 41 w 1007"/>
                <a:gd name="T21" fmla="*/ 54 h 976"/>
                <a:gd name="T22" fmla="*/ 28 w 1007"/>
                <a:gd name="T23" fmla="*/ 56 h 976"/>
                <a:gd name="T24" fmla="*/ 18 w 1007"/>
                <a:gd name="T25" fmla="*/ 58 h 976"/>
                <a:gd name="T26" fmla="*/ 9 w 1007"/>
                <a:gd name="T27" fmla="*/ 59 h 976"/>
                <a:gd name="T28" fmla="*/ 3 w 1007"/>
                <a:gd name="T29" fmla="*/ 60 h 976"/>
                <a:gd name="T30" fmla="*/ 0 w 1007"/>
                <a:gd name="T31" fmla="*/ 60 h 976"/>
                <a:gd name="T32" fmla="*/ 10 w 1007"/>
                <a:gd name="T33" fmla="*/ 72 h 976"/>
                <a:gd name="T34" fmla="*/ 26 w 1007"/>
                <a:gd name="T35" fmla="*/ 97 h 976"/>
                <a:gd name="T36" fmla="*/ 38 w 1007"/>
                <a:gd name="T37" fmla="*/ 121 h 976"/>
                <a:gd name="T38" fmla="*/ 45 w 1007"/>
                <a:gd name="T39" fmla="*/ 144 h 976"/>
                <a:gd name="T40" fmla="*/ 48 w 1007"/>
                <a:gd name="T41" fmla="*/ 165 h 976"/>
                <a:gd name="T42" fmla="*/ 50 w 1007"/>
                <a:gd name="T43" fmla="*/ 182 h 976"/>
                <a:gd name="T44" fmla="*/ 50 w 1007"/>
                <a:gd name="T45" fmla="*/ 194 h 976"/>
                <a:gd name="T46" fmla="*/ 50 w 1007"/>
                <a:gd name="T47" fmla="*/ 201 h 976"/>
                <a:gd name="T48" fmla="*/ 64 w 1007"/>
                <a:gd name="T49" fmla="*/ 202 h 976"/>
                <a:gd name="T50" fmla="*/ 92 w 1007"/>
                <a:gd name="T51" fmla="*/ 199 h 976"/>
                <a:gd name="T52" fmla="*/ 118 w 1007"/>
                <a:gd name="T53" fmla="*/ 196 h 976"/>
                <a:gd name="T54" fmla="*/ 142 w 1007"/>
                <a:gd name="T55" fmla="*/ 192 h 976"/>
                <a:gd name="T56" fmla="*/ 164 w 1007"/>
                <a:gd name="T57" fmla="*/ 188 h 976"/>
                <a:gd name="T58" fmla="*/ 184 w 1007"/>
                <a:gd name="T59" fmla="*/ 182 h 976"/>
                <a:gd name="T60" fmla="*/ 202 w 1007"/>
                <a:gd name="T61" fmla="*/ 176 h 976"/>
                <a:gd name="T62" fmla="*/ 218 w 1007"/>
                <a:gd name="T63" fmla="*/ 170 h 976"/>
                <a:gd name="T64" fmla="*/ 231 w 1007"/>
                <a:gd name="T65" fmla="*/ 157 h 976"/>
                <a:gd name="T66" fmla="*/ 238 w 1007"/>
                <a:gd name="T67" fmla="*/ 137 h 976"/>
                <a:gd name="T68" fmla="*/ 244 w 1007"/>
                <a:gd name="T69" fmla="*/ 117 h 976"/>
                <a:gd name="T70" fmla="*/ 247 w 1007"/>
                <a:gd name="T71" fmla="*/ 95 h 976"/>
                <a:gd name="T72" fmla="*/ 247 w 1007"/>
                <a:gd name="T73" fmla="*/ 73 h 976"/>
                <a:gd name="T74" fmla="*/ 244 w 1007"/>
                <a:gd name="T75" fmla="*/ 51 h 976"/>
                <a:gd name="T76" fmla="*/ 238 w 1007"/>
                <a:gd name="T77" fmla="*/ 30 h 976"/>
                <a:gd name="T78" fmla="*/ 229 w 1007"/>
                <a:gd name="T79" fmla="*/ 10 h 97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07" h="976">
                  <a:moveTo>
                    <a:pt x="914" y="0"/>
                  </a:moveTo>
                  <a:lnTo>
                    <a:pt x="881" y="20"/>
                  </a:lnTo>
                  <a:lnTo>
                    <a:pt x="845" y="38"/>
                  </a:lnTo>
                  <a:lnTo>
                    <a:pt x="810" y="57"/>
                  </a:lnTo>
                  <a:lnTo>
                    <a:pt x="773" y="74"/>
                  </a:lnTo>
                  <a:lnTo>
                    <a:pt x="736" y="90"/>
                  </a:lnTo>
                  <a:lnTo>
                    <a:pt x="698" y="106"/>
                  </a:lnTo>
                  <a:lnTo>
                    <a:pt x="660" y="121"/>
                  </a:lnTo>
                  <a:lnTo>
                    <a:pt x="622" y="135"/>
                  </a:lnTo>
                  <a:lnTo>
                    <a:pt x="584" y="149"/>
                  </a:lnTo>
                  <a:lnTo>
                    <a:pt x="545" y="162"/>
                  </a:lnTo>
                  <a:lnTo>
                    <a:pt x="507" y="174"/>
                  </a:lnTo>
                  <a:lnTo>
                    <a:pt x="469" y="186"/>
                  </a:lnTo>
                  <a:lnTo>
                    <a:pt x="432" y="196"/>
                  </a:lnTo>
                  <a:lnTo>
                    <a:pt x="395" y="207"/>
                  </a:lnTo>
                  <a:lnTo>
                    <a:pt x="359" y="217"/>
                  </a:lnTo>
                  <a:lnTo>
                    <a:pt x="325" y="225"/>
                  </a:lnTo>
                  <a:lnTo>
                    <a:pt x="290" y="234"/>
                  </a:lnTo>
                  <a:lnTo>
                    <a:pt x="257" y="241"/>
                  </a:lnTo>
                  <a:lnTo>
                    <a:pt x="226" y="248"/>
                  </a:lnTo>
                  <a:lnTo>
                    <a:pt x="196" y="255"/>
                  </a:lnTo>
                  <a:lnTo>
                    <a:pt x="167" y="261"/>
                  </a:lnTo>
                  <a:lnTo>
                    <a:pt x="140" y="266"/>
                  </a:lnTo>
                  <a:lnTo>
                    <a:pt x="116" y="271"/>
                  </a:lnTo>
                  <a:lnTo>
                    <a:pt x="93" y="276"/>
                  </a:lnTo>
                  <a:lnTo>
                    <a:pt x="73" y="279"/>
                  </a:lnTo>
                  <a:lnTo>
                    <a:pt x="54" y="283"/>
                  </a:lnTo>
                  <a:lnTo>
                    <a:pt x="38" y="285"/>
                  </a:lnTo>
                  <a:lnTo>
                    <a:pt x="24" y="287"/>
                  </a:lnTo>
                  <a:lnTo>
                    <a:pt x="14" y="288"/>
                  </a:lnTo>
                  <a:lnTo>
                    <a:pt x="7" y="290"/>
                  </a:lnTo>
                  <a:lnTo>
                    <a:pt x="1" y="291"/>
                  </a:lnTo>
                  <a:lnTo>
                    <a:pt x="0" y="291"/>
                  </a:lnTo>
                  <a:lnTo>
                    <a:pt x="41" y="349"/>
                  </a:lnTo>
                  <a:lnTo>
                    <a:pt x="77" y="408"/>
                  </a:lnTo>
                  <a:lnTo>
                    <a:pt x="107" y="468"/>
                  </a:lnTo>
                  <a:lnTo>
                    <a:pt x="132" y="527"/>
                  </a:lnTo>
                  <a:lnTo>
                    <a:pt x="153" y="586"/>
                  </a:lnTo>
                  <a:lnTo>
                    <a:pt x="169" y="642"/>
                  </a:lnTo>
                  <a:lnTo>
                    <a:pt x="182" y="696"/>
                  </a:lnTo>
                  <a:lnTo>
                    <a:pt x="191" y="748"/>
                  </a:lnTo>
                  <a:lnTo>
                    <a:pt x="197" y="796"/>
                  </a:lnTo>
                  <a:lnTo>
                    <a:pt x="200" y="840"/>
                  </a:lnTo>
                  <a:lnTo>
                    <a:pt x="203" y="879"/>
                  </a:lnTo>
                  <a:lnTo>
                    <a:pt x="204" y="912"/>
                  </a:lnTo>
                  <a:lnTo>
                    <a:pt x="204" y="939"/>
                  </a:lnTo>
                  <a:lnTo>
                    <a:pt x="203" y="959"/>
                  </a:lnTo>
                  <a:lnTo>
                    <a:pt x="202" y="971"/>
                  </a:lnTo>
                  <a:lnTo>
                    <a:pt x="202" y="976"/>
                  </a:lnTo>
                  <a:lnTo>
                    <a:pt x="261" y="974"/>
                  </a:lnTo>
                  <a:lnTo>
                    <a:pt x="319" y="969"/>
                  </a:lnTo>
                  <a:lnTo>
                    <a:pt x="374" y="963"/>
                  </a:lnTo>
                  <a:lnTo>
                    <a:pt x="428" y="956"/>
                  </a:lnTo>
                  <a:lnTo>
                    <a:pt x="480" y="948"/>
                  </a:lnTo>
                  <a:lnTo>
                    <a:pt x="530" y="939"/>
                  </a:lnTo>
                  <a:lnTo>
                    <a:pt x="577" y="929"/>
                  </a:lnTo>
                  <a:lnTo>
                    <a:pt x="623" y="917"/>
                  </a:lnTo>
                  <a:lnTo>
                    <a:pt x="667" y="906"/>
                  </a:lnTo>
                  <a:lnTo>
                    <a:pt x="708" y="893"/>
                  </a:lnTo>
                  <a:lnTo>
                    <a:pt x="749" y="879"/>
                  </a:lnTo>
                  <a:lnTo>
                    <a:pt x="787" y="864"/>
                  </a:lnTo>
                  <a:lnTo>
                    <a:pt x="823" y="850"/>
                  </a:lnTo>
                  <a:lnTo>
                    <a:pt x="858" y="834"/>
                  </a:lnTo>
                  <a:lnTo>
                    <a:pt x="890" y="819"/>
                  </a:lnTo>
                  <a:lnTo>
                    <a:pt x="921" y="803"/>
                  </a:lnTo>
                  <a:lnTo>
                    <a:pt x="941" y="757"/>
                  </a:lnTo>
                  <a:lnTo>
                    <a:pt x="957" y="710"/>
                  </a:lnTo>
                  <a:lnTo>
                    <a:pt x="972" y="663"/>
                  </a:lnTo>
                  <a:lnTo>
                    <a:pt x="985" y="613"/>
                  </a:lnTo>
                  <a:lnTo>
                    <a:pt x="994" y="564"/>
                  </a:lnTo>
                  <a:lnTo>
                    <a:pt x="1001" y="513"/>
                  </a:lnTo>
                  <a:lnTo>
                    <a:pt x="1005" y="461"/>
                  </a:lnTo>
                  <a:lnTo>
                    <a:pt x="1007" y="409"/>
                  </a:lnTo>
                  <a:lnTo>
                    <a:pt x="1005" y="355"/>
                  </a:lnTo>
                  <a:lnTo>
                    <a:pt x="1001" y="301"/>
                  </a:lnTo>
                  <a:lnTo>
                    <a:pt x="993" y="248"/>
                  </a:lnTo>
                  <a:lnTo>
                    <a:pt x="982" y="196"/>
                  </a:lnTo>
                  <a:lnTo>
                    <a:pt x="970" y="146"/>
                  </a:lnTo>
                  <a:lnTo>
                    <a:pt x="954" y="96"/>
                  </a:lnTo>
                  <a:lnTo>
                    <a:pt x="935" y="48"/>
                  </a:lnTo>
                  <a:lnTo>
                    <a:pt x="914" y="0"/>
                  </a:lnTo>
                  <a:close/>
                </a:path>
              </a:pathLst>
            </a:custGeom>
            <a:solidFill>
              <a:srgbClr val="309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20"/>
            <p:cNvSpPr>
              <a:spLocks/>
            </p:cNvSpPr>
            <p:nvPr/>
          </p:nvSpPr>
          <p:spPr bwMode="auto">
            <a:xfrm>
              <a:off x="4478" y="3005"/>
              <a:ext cx="92" cy="83"/>
            </a:xfrm>
            <a:custGeom>
              <a:avLst/>
              <a:gdLst>
                <a:gd name="T0" fmla="*/ 0 w 376"/>
                <a:gd name="T1" fmla="*/ 79 h 399"/>
                <a:gd name="T2" fmla="*/ 1 w 376"/>
                <a:gd name="T3" fmla="*/ 79 h 399"/>
                <a:gd name="T4" fmla="*/ 2 w 376"/>
                <a:gd name="T5" fmla="*/ 78 h 399"/>
                <a:gd name="T6" fmla="*/ 4 w 376"/>
                <a:gd name="T7" fmla="*/ 75 h 399"/>
                <a:gd name="T8" fmla="*/ 7 w 376"/>
                <a:gd name="T9" fmla="*/ 72 h 399"/>
                <a:gd name="T10" fmla="*/ 11 w 376"/>
                <a:gd name="T11" fmla="*/ 68 h 399"/>
                <a:gd name="T12" fmla="*/ 15 w 376"/>
                <a:gd name="T13" fmla="*/ 63 h 399"/>
                <a:gd name="T14" fmla="*/ 21 w 376"/>
                <a:gd name="T15" fmla="*/ 58 h 399"/>
                <a:gd name="T16" fmla="*/ 27 w 376"/>
                <a:gd name="T17" fmla="*/ 52 h 399"/>
                <a:gd name="T18" fmla="*/ 33 w 376"/>
                <a:gd name="T19" fmla="*/ 46 h 399"/>
                <a:gd name="T20" fmla="*/ 40 w 376"/>
                <a:gd name="T21" fmla="*/ 40 h 399"/>
                <a:gd name="T22" fmla="*/ 47 w 376"/>
                <a:gd name="T23" fmla="*/ 33 h 399"/>
                <a:gd name="T24" fmla="*/ 56 w 376"/>
                <a:gd name="T25" fmla="*/ 27 h 399"/>
                <a:gd name="T26" fmla="*/ 64 w 376"/>
                <a:gd name="T27" fmla="*/ 20 h 399"/>
                <a:gd name="T28" fmla="*/ 73 w 376"/>
                <a:gd name="T29" fmla="*/ 13 h 399"/>
                <a:gd name="T30" fmla="*/ 82 w 376"/>
                <a:gd name="T31" fmla="*/ 6 h 399"/>
                <a:gd name="T32" fmla="*/ 92 w 376"/>
                <a:gd name="T33" fmla="*/ 0 h 399"/>
                <a:gd name="T34" fmla="*/ 92 w 376"/>
                <a:gd name="T35" fmla="*/ 1 h 399"/>
                <a:gd name="T36" fmla="*/ 90 w 376"/>
                <a:gd name="T37" fmla="*/ 2 h 399"/>
                <a:gd name="T38" fmla="*/ 88 w 376"/>
                <a:gd name="T39" fmla="*/ 6 h 399"/>
                <a:gd name="T40" fmla="*/ 85 w 376"/>
                <a:gd name="T41" fmla="*/ 10 h 399"/>
                <a:gd name="T42" fmla="*/ 81 w 376"/>
                <a:gd name="T43" fmla="*/ 15 h 399"/>
                <a:gd name="T44" fmla="*/ 77 w 376"/>
                <a:gd name="T45" fmla="*/ 20 h 399"/>
                <a:gd name="T46" fmla="*/ 72 w 376"/>
                <a:gd name="T47" fmla="*/ 27 h 399"/>
                <a:gd name="T48" fmla="*/ 67 w 376"/>
                <a:gd name="T49" fmla="*/ 33 h 399"/>
                <a:gd name="T50" fmla="*/ 61 w 376"/>
                <a:gd name="T51" fmla="*/ 40 h 399"/>
                <a:gd name="T52" fmla="*/ 55 w 376"/>
                <a:gd name="T53" fmla="*/ 47 h 399"/>
                <a:gd name="T54" fmla="*/ 48 w 376"/>
                <a:gd name="T55" fmla="*/ 54 h 399"/>
                <a:gd name="T56" fmla="*/ 41 w 376"/>
                <a:gd name="T57" fmla="*/ 61 h 399"/>
                <a:gd name="T58" fmla="*/ 34 w 376"/>
                <a:gd name="T59" fmla="*/ 67 h 399"/>
                <a:gd name="T60" fmla="*/ 26 w 376"/>
                <a:gd name="T61" fmla="*/ 73 h 399"/>
                <a:gd name="T62" fmla="*/ 19 w 376"/>
                <a:gd name="T63" fmla="*/ 78 h 399"/>
                <a:gd name="T64" fmla="*/ 11 w 376"/>
                <a:gd name="T65" fmla="*/ 83 h 399"/>
                <a:gd name="T66" fmla="*/ 11 w 376"/>
                <a:gd name="T67" fmla="*/ 83 h 399"/>
                <a:gd name="T68" fmla="*/ 10 w 376"/>
                <a:gd name="T69" fmla="*/ 83 h 399"/>
                <a:gd name="T70" fmla="*/ 9 w 376"/>
                <a:gd name="T71" fmla="*/ 83 h 399"/>
                <a:gd name="T72" fmla="*/ 7 w 376"/>
                <a:gd name="T73" fmla="*/ 83 h 399"/>
                <a:gd name="T74" fmla="*/ 5 w 376"/>
                <a:gd name="T75" fmla="*/ 83 h 399"/>
                <a:gd name="T76" fmla="*/ 3 w 376"/>
                <a:gd name="T77" fmla="*/ 82 h 399"/>
                <a:gd name="T78" fmla="*/ 2 w 376"/>
                <a:gd name="T79" fmla="*/ 81 h 399"/>
                <a:gd name="T80" fmla="*/ 0 w 376"/>
                <a:gd name="T81" fmla="*/ 79 h 3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76" h="399">
                  <a:moveTo>
                    <a:pt x="0" y="382"/>
                  </a:moveTo>
                  <a:lnTo>
                    <a:pt x="3" y="380"/>
                  </a:lnTo>
                  <a:lnTo>
                    <a:pt x="7" y="373"/>
                  </a:lnTo>
                  <a:lnTo>
                    <a:pt x="17" y="360"/>
                  </a:lnTo>
                  <a:lnTo>
                    <a:pt x="29" y="345"/>
                  </a:lnTo>
                  <a:lnTo>
                    <a:pt x="44" y="326"/>
                  </a:lnTo>
                  <a:lnTo>
                    <a:pt x="63" y="304"/>
                  </a:lnTo>
                  <a:lnTo>
                    <a:pt x="85" y="280"/>
                  </a:lnTo>
                  <a:lnTo>
                    <a:pt x="109" y="252"/>
                  </a:lnTo>
                  <a:lnTo>
                    <a:pt x="135" y="223"/>
                  </a:lnTo>
                  <a:lnTo>
                    <a:pt x="164" y="192"/>
                  </a:lnTo>
                  <a:lnTo>
                    <a:pt x="194" y="160"/>
                  </a:lnTo>
                  <a:lnTo>
                    <a:pt x="227" y="128"/>
                  </a:lnTo>
                  <a:lnTo>
                    <a:pt x="262" y="95"/>
                  </a:lnTo>
                  <a:lnTo>
                    <a:pt x="299" y="63"/>
                  </a:lnTo>
                  <a:lnTo>
                    <a:pt x="337" y="31"/>
                  </a:lnTo>
                  <a:lnTo>
                    <a:pt x="376" y="0"/>
                  </a:lnTo>
                  <a:lnTo>
                    <a:pt x="374" y="3"/>
                  </a:lnTo>
                  <a:lnTo>
                    <a:pt x="369" y="12"/>
                  </a:lnTo>
                  <a:lnTo>
                    <a:pt x="360" y="27"/>
                  </a:lnTo>
                  <a:lnTo>
                    <a:pt x="348" y="47"/>
                  </a:lnTo>
                  <a:lnTo>
                    <a:pt x="333" y="71"/>
                  </a:lnTo>
                  <a:lnTo>
                    <a:pt x="316" y="98"/>
                  </a:lnTo>
                  <a:lnTo>
                    <a:pt x="295" y="128"/>
                  </a:lnTo>
                  <a:lnTo>
                    <a:pt x="273" y="159"/>
                  </a:lnTo>
                  <a:lnTo>
                    <a:pt x="249" y="192"/>
                  </a:lnTo>
                  <a:lnTo>
                    <a:pt x="224" y="225"/>
                  </a:lnTo>
                  <a:lnTo>
                    <a:pt x="196" y="259"/>
                  </a:lnTo>
                  <a:lnTo>
                    <a:pt x="167" y="291"/>
                  </a:lnTo>
                  <a:lnTo>
                    <a:pt x="139" y="322"/>
                  </a:lnTo>
                  <a:lnTo>
                    <a:pt x="108" y="351"/>
                  </a:lnTo>
                  <a:lnTo>
                    <a:pt x="76" y="376"/>
                  </a:lnTo>
                  <a:lnTo>
                    <a:pt x="45" y="398"/>
                  </a:lnTo>
                  <a:lnTo>
                    <a:pt x="44" y="398"/>
                  </a:lnTo>
                  <a:lnTo>
                    <a:pt x="41" y="398"/>
                  </a:lnTo>
                  <a:lnTo>
                    <a:pt x="36" y="399"/>
                  </a:lnTo>
                  <a:lnTo>
                    <a:pt x="29" y="398"/>
                  </a:lnTo>
                  <a:lnTo>
                    <a:pt x="22" y="397"/>
                  </a:lnTo>
                  <a:lnTo>
                    <a:pt x="14" y="394"/>
                  </a:lnTo>
                  <a:lnTo>
                    <a:pt x="7" y="389"/>
                  </a:lnTo>
                  <a:lnTo>
                    <a:pt x="0" y="3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21"/>
            <p:cNvSpPr>
              <a:spLocks/>
            </p:cNvSpPr>
            <p:nvPr/>
          </p:nvSpPr>
          <p:spPr bwMode="auto">
            <a:xfrm>
              <a:off x="4680" y="2986"/>
              <a:ext cx="69" cy="17"/>
            </a:xfrm>
            <a:custGeom>
              <a:avLst/>
              <a:gdLst>
                <a:gd name="T0" fmla="*/ 2 w 280"/>
                <a:gd name="T1" fmla="*/ 0 h 85"/>
                <a:gd name="T2" fmla="*/ 1 w 280"/>
                <a:gd name="T3" fmla="*/ 3 h 85"/>
                <a:gd name="T4" fmla="*/ 1 w 280"/>
                <a:gd name="T5" fmla="*/ 5 h 85"/>
                <a:gd name="T6" fmla="*/ 0 w 280"/>
                <a:gd name="T7" fmla="*/ 7 h 85"/>
                <a:gd name="T8" fmla="*/ 0 w 280"/>
                <a:gd name="T9" fmla="*/ 10 h 85"/>
                <a:gd name="T10" fmla="*/ 3 w 280"/>
                <a:gd name="T11" fmla="*/ 11 h 85"/>
                <a:gd name="T12" fmla="*/ 7 w 280"/>
                <a:gd name="T13" fmla="*/ 12 h 85"/>
                <a:gd name="T14" fmla="*/ 10 w 280"/>
                <a:gd name="T15" fmla="*/ 12 h 85"/>
                <a:gd name="T16" fmla="*/ 14 w 280"/>
                <a:gd name="T17" fmla="*/ 13 h 85"/>
                <a:gd name="T18" fmla="*/ 17 w 280"/>
                <a:gd name="T19" fmla="*/ 14 h 85"/>
                <a:gd name="T20" fmla="*/ 21 w 280"/>
                <a:gd name="T21" fmla="*/ 14 h 85"/>
                <a:gd name="T22" fmla="*/ 25 w 280"/>
                <a:gd name="T23" fmla="*/ 15 h 85"/>
                <a:gd name="T24" fmla="*/ 29 w 280"/>
                <a:gd name="T25" fmla="*/ 15 h 85"/>
                <a:gd name="T26" fmla="*/ 33 w 280"/>
                <a:gd name="T27" fmla="*/ 16 h 85"/>
                <a:gd name="T28" fmla="*/ 37 w 280"/>
                <a:gd name="T29" fmla="*/ 16 h 85"/>
                <a:gd name="T30" fmla="*/ 41 w 280"/>
                <a:gd name="T31" fmla="*/ 17 h 85"/>
                <a:gd name="T32" fmla="*/ 45 w 280"/>
                <a:gd name="T33" fmla="*/ 17 h 85"/>
                <a:gd name="T34" fmla="*/ 50 w 280"/>
                <a:gd name="T35" fmla="*/ 17 h 85"/>
                <a:gd name="T36" fmla="*/ 54 w 280"/>
                <a:gd name="T37" fmla="*/ 17 h 85"/>
                <a:gd name="T38" fmla="*/ 58 w 280"/>
                <a:gd name="T39" fmla="*/ 17 h 85"/>
                <a:gd name="T40" fmla="*/ 62 w 280"/>
                <a:gd name="T41" fmla="*/ 17 h 85"/>
                <a:gd name="T42" fmla="*/ 64 w 280"/>
                <a:gd name="T43" fmla="*/ 16 h 85"/>
                <a:gd name="T44" fmla="*/ 66 w 280"/>
                <a:gd name="T45" fmla="*/ 15 h 85"/>
                <a:gd name="T46" fmla="*/ 68 w 280"/>
                <a:gd name="T47" fmla="*/ 12 h 85"/>
                <a:gd name="T48" fmla="*/ 69 w 280"/>
                <a:gd name="T49" fmla="*/ 9 h 85"/>
                <a:gd name="T50" fmla="*/ 69 w 280"/>
                <a:gd name="T51" fmla="*/ 9 h 85"/>
                <a:gd name="T52" fmla="*/ 68 w 280"/>
                <a:gd name="T53" fmla="*/ 9 h 85"/>
                <a:gd name="T54" fmla="*/ 67 w 280"/>
                <a:gd name="T55" fmla="*/ 8 h 85"/>
                <a:gd name="T56" fmla="*/ 65 w 280"/>
                <a:gd name="T57" fmla="*/ 8 h 85"/>
                <a:gd name="T58" fmla="*/ 62 w 280"/>
                <a:gd name="T59" fmla="*/ 7 h 85"/>
                <a:gd name="T60" fmla="*/ 59 w 280"/>
                <a:gd name="T61" fmla="*/ 7 h 85"/>
                <a:gd name="T62" fmla="*/ 56 w 280"/>
                <a:gd name="T63" fmla="*/ 6 h 85"/>
                <a:gd name="T64" fmla="*/ 52 w 280"/>
                <a:gd name="T65" fmla="*/ 6 h 85"/>
                <a:gd name="T66" fmla="*/ 47 w 280"/>
                <a:gd name="T67" fmla="*/ 5 h 85"/>
                <a:gd name="T68" fmla="*/ 42 w 280"/>
                <a:gd name="T69" fmla="*/ 4 h 85"/>
                <a:gd name="T70" fmla="*/ 37 w 280"/>
                <a:gd name="T71" fmla="*/ 3 h 85"/>
                <a:gd name="T72" fmla="*/ 31 w 280"/>
                <a:gd name="T73" fmla="*/ 3 h 85"/>
                <a:gd name="T74" fmla="*/ 24 w 280"/>
                <a:gd name="T75" fmla="*/ 2 h 85"/>
                <a:gd name="T76" fmla="*/ 17 w 280"/>
                <a:gd name="T77" fmla="*/ 1 h 85"/>
                <a:gd name="T78" fmla="*/ 10 w 280"/>
                <a:gd name="T79" fmla="*/ 0 h 85"/>
                <a:gd name="T80" fmla="*/ 2 w 280"/>
                <a:gd name="T81" fmla="*/ 0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0" h="85">
                  <a:moveTo>
                    <a:pt x="7" y="0"/>
                  </a:moveTo>
                  <a:lnTo>
                    <a:pt x="6" y="13"/>
                  </a:lnTo>
                  <a:lnTo>
                    <a:pt x="4" y="24"/>
                  </a:lnTo>
                  <a:lnTo>
                    <a:pt x="2" y="37"/>
                  </a:lnTo>
                  <a:lnTo>
                    <a:pt x="0" y="50"/>
                  </a:lnTo>
                  <a:lnTo>
                    <a:pt x="14" y="54"/>
                  </a:lnTo>
                  <a:lnTo>
                    <a:pt x="28" y="58"/>
                  </a:lnTo>
                  <a:lnTo>
                    <a:pt x="42" y="61"/>
                  </a:lnTo>
                  <a:lnTo>
                    <a:pt x="57" y="66"/>
                  </a:lnTo>
                  <a:lnTo>
                    <a:pt x="71" y="69"/>
                  </a:lnTo>
                  <a:lnTo>
                    <a:pt x="86" y="71"/>
                  </a:lnTo>
                  <a:lnTo>
                    <a:pt x="103" y="75"/>
                  </a:lnTo>
                  <a:lnTo>
                    <a:pt x="119" y="77"/>
                  </a:lnTo>
                  <a:lnTo>
                    <a:pt x="135" y="80"/>
                  </a:lnTo>
                  <a:lnTo>
                    <a:pt x="151" y="82"/>
                  </a:lnTo>
                  <a:lnTo>
                    <a:pt x="168" y="84"/>
                  </a:lnTo>
                  <a:lnTo>
                    <a:pt x="184" y="85"/>
                  </a:lnTo>
                  <a:lnTo>
                    <a:pt x="202" y="85"/>
                  </a:lnTo>
                  <a:lnTo>
                    <a:pt x="219" y="85"/>
                  </a:lnTo>
                  <a:lnTo>
                    <a:pt x="236" y="85"/>
                  </a:lnTo>
                  <a:lnTo>
                    <a:pt x="253" y="84"/>
                  </a:lnTo>
                  <a:lnTo>
                    <a:pt x="258" y="82"/>
                  </a:lnTo>
                  <a:lnTo>
                    <a:pt x="267" y="75"/>
                  </a:lnTo>
                  <a:lnTo>
                    <a:pt x="275" y="62"/>
                  </a:lnTo>
                  <a:lnTo>
                    <a:pt x="280" y="45"/>
                  </a:lnTo>
                  <a:lnTo>
                    <a:pt x="279" y="45"/>
                  </a:lnTo>
                  <a:lnTo>
                    <a:pt x="275" y="44"/>
                  </a:lnTo>
                  <a:lnTo>
                    <a:pt x="270" y="42"/>
                  </a:lnTo>
                  <a:lnTo>
                    <a:pt x="262" y="40"/>
                  </a:lnTo>
                  <a:lnTo>
                    <a:pt x="252" y="37"/>
                  </a:lnTo>
                  <a:lnTo>
                    <a:pt x="240" y="35"/>
                  </a:lnTo>
                  <a:lnTo>
                    <a:pt x="226" y="31"/>
                  </a:lnTo>
                  <a:lnTo>
                    <a:pt x="210" y="28"/>
                  </a:lnTo>
                  <a:lnTo>
                    <a:pt x="191" y="24"/>
                  </a:lnTo>
                  <a:lnTo>
                    <a:pt x="171" y="21"/>
                  </a:lnTo>
                  <a:lnTo>
                    <a:pt x="149" y="16"/>
                  </a:lnTo>
                  <a:lnTo>
                    <a:pt x="124" y="13"/>
                  </a:lnTo>
                  <a:lnTo>
                    <a:pt x="98" y="9"/>
                  </a:lnTo>
                  <a:lnTo>
                    <a:pt x="69" y="6"/>
                  </a:lnTo>
                  <a:lnTo>
                    <a:pt x="39" y="2"/>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2"/>
            <p:cNvSpPr>
              <a:spLocks/>
            </p:cNvSpPr>
            <p:nvPr/>
          </p:nvSpPr>
          <p:spPr bwMode="auto">
            <a:xfrm>
              <a:off x="4647" y="2984"/>
              <a:ext cx="35" cy="12"/>
            </a:xfrm>
            <a:custGeom>
              <a:avLst/>
              <a:gdLst>
                <a:gd name="T0" fmla="*/ 0 w 144"/>
                <a:gd name="T1" fmla="*/ 0 h 58"/>
                <a:gd name="T2" fmla="*/ 0 w 144"/>
                <a:gd name="T3" fmla="*/ 0 h 58"/>
                <a:gd name="T4" fmla="*/ 2 w 144"/>
                <a:gd name="T5" fmla="*/ 1 h 58"/>
                <a:gd name="T6" fmla="*/ 5 w 144"/>
                <a:gd name="T7" fmla="*/ 2 h 58"/>
                <a:gd name="T8" fmla="*/ 9 w 144"/>
                <a:gd name="T9" fmla="*/ 4 h 58"/>
                <a:gd name="T10" fmla="*/ 14 w 144"/>
                <a:gd name="T11" fmla="*/ 6 h 58"/>
                <a:gd name="T12" fmla="*/ 20 w 144"/>
                <a:gd name="T13" fmla="*/ 8 h 58"/>
                <a:gd name="T14" fmla="*/ 26 w 144"/>
                <a:gd name="T15" fmla="*/ 10 h 58"/>
                <a:gd name="T16" fmla="*/ 33 w 144"/>
                <a:gd name="T17" fmla="*/ 12 h 58"/>
                <a:gd name="T18" fmla="*/ 34 w 144"/>
                <a:gd name="T19" fmla="*/ 9 h 58"/>
                <a:gd name="T20" fmla="*/ 34 w 144"/>
                <a:gd name="T21" fmla="*/ 7 h 58"/>
                <a:gd name="T22" fmla="*/ 35 w 144"/>
                <a:gd name="T23" fmla="*/ 4 h 58"/>
                <a:gd name="T24" fmla="*/ 35 w 144"/>
                <a:gd name="T25" fmla="*/ 2 h 58"/>
                <a:gd name="T26" fmla="*/ 31 w 144"/>
                <a:gd name="T27" fmla="*/ 1 h 58"/>
                <a:gd name="T28" fmla="*/ 27 w 144"/>
                <a:gd name="T29" fmla="*/ 1 h 58"/>
                <a:gd name="T30" fmla="*/ 23 w 144"/>
                <a:gd name="T31" fmla="*/ 1 h 58"/>
                <a:gd name="T32" fmla="*/ 18 w 144"/>
                <a:gd name="T33" fmla="*/ 1 h 58"/>
                <a:gd name="T34" fmla="*/ 14 w 144"/>
                <a:gd name="T35" fmla="*/ 0 h 58"/>
                <a:gd name="T36" fmla="*/ 9 w 144"/>
                <a:gd name="T37" fmla="*/ 0 h 58"/>
                <a:gd name="T38" fmla="*/ 5 w 144"/>
                <a:gd name="T39" fmla="*/ 0 h 58"/>
                <a:gd name="T40" fmla="*/ 0 w 144"/>
                <a:gd name="T41" fmla="*/ 0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58">
                  <a:moveTo>
                    <a:pt x="0" y="0"/>
                  </a:moveTo>
                  <a:lnTo>
                    <a:pt x="2" y="1"/>
                  </a:lnTo>
                  <a:lnTo>
                    <a:pt x="10" y="6"/>
                  </a:lnTo>
                  <a:lnTo>
                    <a:pt x="22" y="12"/>
                  </a:lnTo>
                  <a:lnTo>
                    <a:pt x="38" y="18"/>
                  </a:lnTo>
                  <a:lnTo>
                    <a:pt x="58" y="28"/>
                  </a:lnTo>
                  <a:lnTo>
                    <a:pt x="81" y="37"/>
                  </a:lnTo>
                  <a:lnTo>
                    <a:pt x="108" y="47"/>
                  </a:lnTo>
                  <a:lnTo>
                    <a:pt x="137" y="58"/>
                  </a:lnTo>
                  <a:lnTo>
                    <a:pt x="139" y="45"/>
                  </a:lnTo>
                  <a:lnTo>
                    <a:pt x="141" y="32"/>
                  </a:lnTo>
                  <a:lnTo>
                    <a:pt x="143" y="21"/>
                  </a:lnTo>
                  <a:lnTo>
                    <a:pt x="144" y="8"/>
                  </a:lnTo>
                  <a:lnTo>
                    <a:pt x="128" y="7"/>
                  </a:lnTo>
                  <a:lnTo>
                    <a:pt x="111" y="6"/>
                  </a:lnTo>
                  <a:lnTo>
                    <a:pt x="93" y="5"/>
                  </a:lnTo>
                  <a:lnTo>
                    <a:pt x="75" y="3"/>
                  </a:lnTo>
                  <a:lnTo>
                    <a:pt x="56" y="2"/>
                  </a:lnTo>
                  <a:lnTo>
                    <a:pt x="38" y="1"/>
                  </a:lnTo>
                  <a:lnTo>
                    <a:pt x="2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23"/>
            <p:cNvSpPr>
              <a:spLocks/>
            </p:cNvSpPr>
            <p:nvPr/>
          </p:nvSpPr>
          <p:spPr bwMode="auto">
            <a:xfrm>
              <a:off x="4669" y="2857"/>
              <a:ext cx="31" cy="64"/>
            </a:xfrm>
            <a:custGeom>
              <a:avLst/>
              <a:gdLst>
                <a:gd name="T0" fmla="*/ 31 w 124"/>
                <a:gd name="T1" fmla="*/ 1 h 310"/>
                <a:gd name="T2" fmla="*/ 21 w 124"/>
                <a:gd name="T3" fmla="*/ 0 h 310"/>
                <a:gd name="T4" fmla="*/ 21 w 124"/>
                <a:gd name="T5" fmla="*/ 1 h 310"/>
                <a:gd name="T6" fmla="*/ 19 w 124"/>
                <a:gd name="T7" fmla="*/ 3 h 310"/>
                <a:gd name="T8" fmla="*/ 18 w 124"/>
                <a:gd name="T9" fmla="*/ 7 h 310"/>
                <a:gd name="T10" fmla="*/ 15 w 124"/>
                <a:gd name="T11" fmla="*/ 13 h 310"/>
                <a:gd name="T12" fmla="*/ 12 w 124"/>
                <a:gd name="T13" fmla="*/ 19 h 310"/>
                <a:gd name="T14" fmla="*/ 9 w 124"/>
                <a:gd name="T15" fmla="*/ 26 h 310"/>
                <a:gd name="T16" fmla="*/ 5 w 124"/>
                <a:gd name="T17" fmla="*/ 34 h 310"/>
                <a:gd name="T18" fmla="*/ 0 w 124"/>
                <a:gd name="T19" fmla="*/ 42 h 310"/>
                <a:gd name="T20" fmla="*/ 2 w 124"/>
                <a:gd name="T21" fmla="*/ 47 h 310"/>
                <a:gd name="T22" fmla="*/ 4 w 124"/>
                <a:gd name="T23" fmla="*/ 53 h 310"/>
                <a:gd name="T24" fmla="*/ 6 w 124"/>
                <a:gd name="T25" fmla="*/ 58 h 310"/>
                <a:gd name="T26" fmla="*/ 8 w 124"/>
                <a:gd name="T27" fmla="*/ 64 h 310"/>
                <a:gd name="T28" fmla="*/ 13 w 124"/>
                <a:gd name="T29" fmla="*/ 52 h 310"/>
                <a:gd name="T30" fmla="*/ 18 w 124"/>
                <a:gd name="T31" fmla="*/ 41 h 310"/>
                <a:gd name="T32" fmla="*/ 22 w 124"/>
                <a:gd name="T33" fmla="*/ 30 h 310"/>
                <a:gd name="T34" fmla="*/ 25 w 124"/>
                <a:gd name="T35" fmla="*/ 20 h 310"/>
                <a:gd name="T36" fmla="*/ 28 w 124"/>
                <a:gd name="T37" fmla="*/ 13 h 310"/>
                <a:gd name="T38" fmla="*/ 30 w 124"/>
                <a:gd name="T39" fmla="*/ 6 h 310"/>
                <a:gd name="T40" fmla="*/ 31 w 124"/>
                <a:gd name="T41" fmla="*/ 3 h 310"/>
                <a:gd name="T42" fmla="*/ 31 w 124"/>
                <a:gd name="T43" fmla="*/ 1 h 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4" h="310">
                  <a:moveTo>
                    <a:pt x="124" y="6"/>
                  </a:moveTo>
                  <a:lnTo>
                    <a:pt x="83" y="0"/>
                  </a:lnTo>
                  <a:lnTo>
                    <a:pt x="82" y="4"/>
                  </a:lnTo>
                  <a:lnTo>
                    <a:pt x="77" y="16"/>
                  </a:lnTo>
                  <a:lnTo>
                    <a:pt x="71" y="36"/>
                  </a:lnTo>
                  <a:lnTo>
                    <a:pt x="61" y="61"/>
                  </a:lnTo>
                  <a:lnTo>
                    <a:pt x="49" y="91"/>
                  </a:lnTo>
                  <a:lnTo>
                    <a:pt x="35" y="125"/>
                  </a:lnTo>
                  <a:lnTo>
                    <a:pt x="19" y="165"/>
                  </a:lnTo>
                  <a:lnTo>
                    <a:pt x="0" y="205"/>
                  </a:lnTo>
                  <a:lnTo>
                    <a:pt x="8" y="230"/>
                  </a:lnTo>
                  <a:lnTo>
                    <a:pt x="16" y="257"/>
                  </a:lnTo>
                  <a:lnTo>
                    <a:pt x="24" y="283"/>
                  </a:lnTo>
                  <a:lnTo>
                    <a:pt x="31" y="310"/>
                  </a:lnTo>
                  <a:lnTo>
                    <a:pt x="53" y="252"/>
                  </a:lnTo>
                  <a:lnTo>
                    <a:pt x="72" y="197"/>
                  </a:lnTo>
                  <a:lnTo>
                    <a:pt x="88" y="145"/>
                  </a:lnTo>
                  <a:lnTo>
                    <a:pt x="101" y="99"/>
                  </a:lnTo>
                  <a:lnTo>
                    <a:pt x="111" y="61"/>
                  </a:lnTo>
                  <a:lnTo>
                    <a:pt x="118" y="31"/>
                  </a:lnTo>
                  <a:lnTo>
                    <a:pt x="122" y="13"/>
                  </a:lnTo>
                  <a:lnTo>
                    <a:pt x="1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24"/>
            <p:cNvSpPr>
              <a:spLocks/>
            </p:cNvSpPr>
            <p:nvPr/>
          </p:nvSpPr>
          <p:spPr bwMode="auto">
            <a:xfrm>
              <a:off x="4429" y="2899"/>
              <a:ext cx="248" cy="96"/>
            </a:xfrm>
            <a:custGeom>
              <a:avLst/>
              <a:gdLst>
                <a:gd name="T0" fmla="*/ 162 w 1013"/>
                <a:gd name="T1" fmla="*/ 76 h 461"/>
                <a:gd name="T2" fmla="*/ 139 w 1013"/>
                <a:gd name="T3" fmla="*/ 75 h 461"/>
                <a:gd name="T4" fmla="*/ 112 w 1013"/>
                <a:gd name="T5" fmla="*/ 70 h 461"/>
                <a:gd name="T6" fmla="*/ 85 w 1013"/>
                <a:gd name="T7" fmla="*/ 63 h 461"/>
                <a:gd name="T8" fmla="*/ 59 w 1013"/>
                <a:gd name="T9" fmla="*/ 55 h 461"/>
                <a:gd name="T10" fmla="*/ 36 w 1013"/>
                <a:gd name="T11" fmla="*/ 46 h 461"/>
                <a:gd name="T12" fmla="*/ 19 w 1013"/>
                <a:gd name="T13" fmla="*/ 40 h 461"/>
                <a:gd name="T14" fmla="*/ 10 w 1013"/>
                <a:gd name="T15" fmla="*/ 36 h 461"/>
                <a:gd name="T16" fmla="*/ 8 w 1013"/>
                <a:gd name="T17" fmla="*/ 35 h 461"/>
                <a:gd name="T18" fmla="*/ 5 w 1013"/>
                <a:gd name="T19" fmla="*/ 35 h 461"/>
                <a:gd name="T20" fmla="*/ 2 w 1013"/>
                <a:gd name="T21" fmla="*/ 35 h 461"/>
                <a:gd name="T22" fmla="*/ 0 w 1013"/>
                <a:gd name="T23" fmla="*/ 37 h 461"/>
                <a:gd name="T24" fmla="*/ 2 w 1013"/>
                <a:gd name="T25" fmla="*/ 41 h 461"/>
                <a:gd name="T26" fmla="*/ 13 w 1013"/>
                <a:gd name="T27" fmla="*/ 48 h 461"/>
                <a:gd name="T28" fmla="*/ 32 w 1013"/>
                <a:gd name="T29" fmla="*/ 58 h 461"/>
                <a:gd name="T30" fmla="*/ 57 w 1013"/>
                <a:gd name="T31" fmla="*/ 69 h 461"/>
                <a:gd name="T32" fmla="*/ 86 w 1013"/>
                <a:gd name="T33" fmla="*/ 80 h 461"/>
                <a:gd name="T34" fmla="*/ 116 w 1013"/>
                <a:gd name="T35" fmla="*/ 89 h 461"/>
                <a:gd name="T36" fmla="*/ 144 w 1013"/>
                <a:gd name="T37" fmla="*/ 95 h 461"/>
                <a:gd name="T38" fmla="*/ 169 w 1013"/>
                <a:gd name="T39" fmla="*/ 96 h 461"/>
                <a:gd name="T40" fmla="*/ 186 w 1013"/>
                <a:gd name="T41" fmla="*/ 92 h 461"/>
                <a:gd name="T42" fmla="*/ 196 w 1013"/>
                <a:gd name="T43" fmla="*/ 87 h 461"/>
                <a:gd name="T44" fmla="*/ 206 w 1013"/>
                <a:gd name="T45" fmla="*/ 80 h 461"/>
                <a:gd name="T46" fmla="*/ 216 w 1013"/>
                <a:gd name="T47" fmla="*/ 71 h 461"/>
                <a:gd name="T48" fmla="*/ 224 w 1013"/>
                <a:gd name="T49" fmla="*/ 61 h 461"/>
                <a:gd name="T50" fmla="*/ 232 w 1013"/>
                <a:gd name="T51" fmla="*/ 51 h 461"/>
                <a:gd name="T52" fmla="*/ 239 w 1013"/>
                <a:gd name="T53" fmla="*/ 39 h 461"/>
                <a:gd name="T54" fmla="*/ 245 w 1013"/>
                <a:gd name="T55" fmla="*/ 27 h 461"/>
                <a:gd name="T56" fmla="*/ 246 w 1013"/>
                <a:gd name="T57" fmla="*/ 16 h 461"/>
                <a:gd name="T58" fmla="*/ 242 w 1013"/>
                <a:gd name="T59" fmla="*/ 5 h 461"/>
                <a:gd name="T60" fmla="*/ 237 w 1013"/>
                <a:gd name="T61" fmla="*/ 6 h 461"/>
                <a:gd name="T62" fmla="*/ 230 w 1013"/>
                <a:gd name="T63" fmla="*/ 19 h 461"/>
                <a:gd name="T64" fmla="*/ 222 w 1013"/>
                <a:gd name="T65" fmla="*/ 31 h 461"/>
                <a:gd name="T66" fmla="*/ 213 w 1013"/>
                <a:gd name="T67" fmla="*/ 42 h 461"/>
                <a:gd name="T68" fmla="*/ 204 w 1013"/>
                <a:gd name="T69" fmla="*/ 53 h 461"/>
                <a:gd name="T70" fmla="*/ 195 w 1013"/>
                <a:gd name="T71" fmla="*/ 62 h 461"/>
                <a:gd name="T72" fmla="*/ 186 w 1013"/>
                <a:gd name="T73" fmla="*/ 70 h 461"/>
                <a:gd name="T74" fmla="*/ 176 w 1013"/>
                <a:gd name="T75" fmla="*/ 74 h 46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13" h="461">
                  <a:moveTo>
                    <a:pt x="700" y="363"/>
                  </a:moveTo>
                  <a:lnTo>
                    <a:pt x="661" y="367"/>
                  </a:lnTo>
                  <a:lnTo>
                    <a:pt x="616" y="366"/>
                  </a:lnTo>
                  <a:lnTo>
                    <a:pt x="567" y="359"/>
                  </a:lnTo>
                  <a:lnTo>
                    <a:pt x="515" y="349"/>
                  </a:lnTo>
                  <a:lnTo>
                    <a:pt x="459" y="336"/>
                  </a:lnTo>
                  <a:lnTo>
                    <a:pt x="404" y="319"/>
                  </a:lnTo>
                  <a:lnTo>
                    <a:pt x="349" y="302"/>
                  </a:lnTo>
                  <a:lnTo>
                    <a:pt x="295" y="282"/>
                  </a:lnTo>
                  <a:lnTo>
                    <a:pt x="242" y="263"/>
                  </a:lnTo>
                  <a:lnTo>
                    <a:pt x="193" y="242"/>
                  </a:lnTo>
                  <a:lnTo>
                    <a:pt x="148" y="223"/>
                  </a:lnTo>
                  <a:lnTo>
                    <a:pt x="110" y="207"/>
                  </a:lnTo>
                  <a:lnTo>
                    <a:pt x="78" y="192"/>
                  </a:lnTo>
                  <a:lnTo>
                    <a:pt x="54" y="182"/>
                  </a:lnTo>
                  <a:lnTo>
                    <a:pt x="39" y="174"/>
                  </a:lnTo>
                  <a:lnTo>
                    <a:pt x="33" y="172"/>
                  </a:lnTo>
                  <a:lnTo>
                    <a:pt x="32" y="170"/>
                  </a:lnTo>
                  <a:lnTo>
                    <a:pt x="28" y="169"/>
                  </a:lnTo>
                  <a:lnTo>
                    <a:pt x="22" y="168"/>
                  </a:lnTo>
                  <a:lnTo>
                    <a:pt x="15" y="168"/>
                  </a:lnTo>
                  <a:lnTo>
                    <a:pt x="8" y="169"/>
                  </a:lnTo>
                  <a:lnTo>
                    <a:pt x="2" y="172"/>
                  </a:lnTo>
                  <a:lnTo>
                    <a:pt x="0" y="178"/>
                  </a:lnTo>
                  <a:lnTo>
                    <a:pt x="0" y="189"/>
                  </a:lnTo>
                  <a:lnTo>
                    <a:pt x="7" y="198"/>
                  </a:lnTo>
                  <a:lnTo>
                    <a:pt x="24" y="213"/>
                  </a:lnTo>
                  <a:lnTo>
                    <a:pt x="52" y="231"/>
                  </a:lnTo>
                  <a:lnTo>
                    <a:pt x="87" y="253"/>
                  </a:lnTo>
                  <a:lnTo>
                    <a:pt x="130" y="278"/>
                  </a:lnTo>
                  <a:lnTo>
                    <a:pt x="180" y="304"/>
                  </a:lnTo>
                  <a:lnTo>
                    <a:pt x="234" y="332"/>
                  </a:lnTo>
                  <a:lnTo>
                    <a:pt x="291" y="358"/>
                  </a:lnTo>
                  <a:lnTo>
                    <a:pt x="351" y="384"/>
                  </a:lnTo>
                  <a:lnTo>
                    <a:pt x="412" y="407"/>
                  </a:lnTo>
                  <a:lnTo>
                    <a:pt x="473" y="427"/>
                  </a:lnTo>
                  <a:lnTo>
                    <a:pt x="533" y="443"/>
                  </a:lnTo>
                  <a:lnTo>
                    <a:pt x="590" y="455"/>
                  </a:lnTo>
                  <a:lnTo>
                    <a:pt x="644" y="461"/>
                  </a:lnTo>
                  <a:lnTo>
                    <a:pt x="692" y="460"/>
                  </a:lnTo>
                  <a:lnTo>
                    <a:pt x="735" y="451"/>
                  </a:lnTo>
                  <a:lnTo>
                    <a:pt x="758" y="442"/>
                  </a:lnTo>
                  <a:lnTo>
                    <a:pt x="781" y="431"/>
                  </a:lnTo>
                  <a:lnTo>
                    <a:pt x="801" y="417"/>
                  </a:lnTo>
                  <a:lnTo>
                    <a:pt x="822" y="401"/>
                  </a:lnTo>
                  <a:lnTo>
                    <a:pt x="843" y="384"/>
                  </a:lnTo>
                  <a:lnTo>
                    <a:pt x="861" y="364"/>
                  </a:lnTo>
                  <a:lnTo>
                    <a:pt x="881" y="342"/>
                  </a:lnTo>
                  <a:lnTo>
                    <a:pt x="898" y="319"/>
                  </a:lnTo>
                  <a:lnTo>
                    <a:pt x="916" y="295"/>
                  </a:lnTo>
                  <a:lnTo>
                    <a:pt x="932" y="269"/>
                  </a:lnTo>
                  <a:lnTo>
                    <a:pt x="947" y="243"/>
                  </a:lnTo>
                  <a:lnTo>
                    <a:pt x="962" y="216"/>
                  </a:lnTo>
                  <a:lnTo>
                    <a:pt x="975" y="189"/>
                  </a:lnTo>
                  <a:lnTo>
                    <a:pt x="989" y="161"/>
                  </a:lnTo>
                  <a:lnTo>
                    <a:pt x="1002" y="132"/>
                  </a:lnTo>
                  <a:lnTo>
                    <a:pt x="1013" y="105"/>
                  </a:lnTo>
                  <a:lnTo>
                    <a:pt x="1006" y="78"/>
                  </a:lnTo>
                  <a:lnTo>
                    <a:pt x="998" y="52"/>
                  </a:lnTo>
                  <a:lnTo>
                    <a:pt x="990" y="25"/>
                  </a:lnTo>
                  <a:lnTo>
                    <a:pt x="982" y="0"/>
                  </a:lnTo>
                  <a:lnTo>
                    <a:pt x="968" y="29"/>
                  </a:lnTo>
                  <a:lnTo>
                    <a:pt x="954" y="59"/>
                  </a:lnTo>
                  <a:lnTo>
                    <a:pt x="939" y="89"/>
                  </a:lnTo>
                  <a:lnTo>
                    <a:pt x="922" y="119"/>
                  </a:lnTo>
                  <a:lnTo>
                    <a:pt x="906" y="147"/>
                  </a:lnTo>
                  <a:lnTo>
                    <a:pt x="889" y="176"/>
                  </a:lnTo>
                  <a:lnTo>
                    <a:pt x="872" y="204"/>
                  </a:lnTo>
                  <a:lnTo>
                    <a:pt x="853" y="230"/>
                  </a:lnTo>
                  <a:lnTo>
                    <a:pt x="835" y="256"/>
                  </a:lnTo>
                  <a:lnTo>
                    <a:pt x="816" y="279"/>
                  </a:lnTo>
                  <a:lnTo>
                    <a:pt x="798" y="299"/>
                  </a:lnTo>
                  <a:lnTo>
                    <a:pt x="778" y="318"/>
                  </a:lnTo>
                  <a:lnTo>
                    <a:pt x="759" y="334"/>
                  </a:lnTo>
                  <a:lnTo>
                    <a:pt x="739" y="347"/>
                  </a:lnTo>
                  <a:lnTo>
                    <a:pt x="720" y="357"/>
                  </a:lnTo>
                  <a:lnTo>
                    <a:pt x="700" y="3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25"/>
            <p:cNvSpPr>
              <a:spLocks/>
            </p:cNvSpPr>
            <p:nvPr/>
          </p:nvSpPr>
          <p:spPr bwMode="auto">
            <a:xfrm>
              <a:off x="4413" y="2710"/>
              <a:ext cx="85" cy="62"/>
            </a:xfrm>
            <a:custGeom>
              <a:avLst/>
              <a:gdLst>
                <a:gd name="T0" fmla="*/ 85 w 351"/>
                <a:gd name="T1" fmla="*/ 62 h 302"/>
                <a:gd name="T2" fmla="*/ 79 w 351"/>
                <a:gd name="T3" fmla="*/ 56 h 302"/>
                <a:gd name="T4" fmla="*/ 74 w 351"/>
                <a:gd name="T5" fmla="*/ 50 h 302"/>
                <a:gd name="T6" fmla="*/ 69 w 351"/>
                <a:gd name="T7" fmla="*/ 44 h 302"/>
                <a:gd name="T8" fmla="*/ 65 w 351"/>
                <a:gd name="T9" fmla="*/ 39 h 302"/>
                <a:gd name="T10" fmla="*/ 60 w 351"/>
                <a:gd name="T11" fmla="*/ 33 h 302"/>
                <a:gd name="T12" fmla="*/ 56 w 351"/>
                <a:gd name="T13" fmla="*/ 28 h 302"/>
                <a:gd name="T14" fmla="*/ 53 w 351"/>
                <a:gd name="T15" fmla="*/ 23 h 302"/>
                <a:gd name="T16" fmla="*/ 50 w 351"/>
                <a:gd name="T17" fmla="*/ 19 h 302"/>
                <a:gd name="T18" fmla="*/ 46 w 351"/>
                <a:gd name="T19" fmla="*/ 15 h 302"/>
                <a:gd name="T20" fmla="*/ 44 w 351"/>
                <a:gd name="T21" fmla="*/ 11 h 302"/>
                <a:gd name="T22" fmla="*/ 42 w 351"/>
                <a:gd name="T23" fmla="*/ 8 h 302"/>
                <a:gd name="T24" fmla="*/ 40 w 351"/>
                <a:gd name="T25" fmla="*/ 5 h 302"/>
                <a:gd name="T26" fmla="*/ 39 w 351"/>
                <a:gd name="T27" fmla="*/ 3 h 302"/>
                <a:gd name="T28" fmla="*/ 38 w 351"/>
                <a:gd name="T29" fmla="*/ 1 h 302"/>
                <a:gd name="T30" fmla="*/ 37 w 351"/>
                <a:gd name="T31" fmla="*/ 0 h 302"/>
                <a:gd name="T32" fmla="*/ 37 w 351"/>
                <a:gd name="T33" fmla="*/ 0 h 302"/>
                <a:gd name="T34" fmla="*/ 34 w 351"/>
                <a:gd name="T35" fmla="*/ 8 h 302"/>
                <a:gd name="T36" fmla="*/ 30 w 351"/>
                <a:gd name="T37" fmla="*/ 15 h 302"/>
                <a:gd name="T38" fmla="*/ 26 w 351"/>
                <a:gd name="T39" fmla="*/ 23 h 302"/>
                <a:gd name="T40" fmla="*/ 21 w 351"/>
                <a:gd name="T41" fmla="*/ 30 h 302"/>
                <a:gd name="T42" fmla="*/ 16 w 351"/>
                <a:gd name="T43" fmla="*/ 38 h 302"/>
                <a:gd name="T44" fmla="*/ 11 w 351"/>
                <a:gd name="T45" fmla="*/ 45 h 302"/>
                <a:gd name="T46" fmla="*/ 6 w 351"/>
                <a:gd name="T47" fmla="*/ 53 h 302"/>
                <a:gd name="T48" fmla="*/ 0 w 351"/>
                <a:gd name="T49" fmla="*/ 60 h 302"/>
                <a:gd name="T50" fmla="*/ 5 w 351"/>
                <a:gd name="T51" fmla="*/ 59 h 302"/>
                <a:gd name="T52" fmla="*/ 9 w 351"/>
                <a:gd name="T53" fmla="*/ 59 h 302"/>
                <a:gd name="T54" fmla="*/ 13 w 351"/>
                <a:gd name="T55" fmla="*/ 59 h 302"/>
                <a:gd name="T56" fmla="*/ 18 w 351"/>
                <a:gd name="T57" fmla="*/ 58 h 302"/>
                <a:gd name="T58" fmla="*/ 22 w 351"/>
                <a:gd name="T59" fmla="*/ 58 h 302"/>
                <a:gd name="T60" fmla="*/ 27 w 351"/>
                <a:gd name="T61" fmla="*/ 58 h 302"/>
                <a:gd name="T62" fmla="*/ 31 w 351"/>
                <a:gd name="T63" fmla="*/ 57 h 302"/>
                <a:gd name="T64" fmla="*/ 36 w 351"/>
                <a:gd name="T65" fmla="*/ 57 h 302"/>
                <a:gd name="T66" fmla="*/ 39 w 351"/>
                <a:gd name="T67" fmla="*/ 57 h 302"/>
                <a:gd name="T68" fmla="*/ 42 w 351"/>
                <a:gd name="T69" fmla="*/ 57 h 302"/>
                <a:gd name="T70" fmla="*/ 45 w 351"/>
                <a:gd name="T71" fmla="*/ 58 h 302"/>
                <a:gd name="T72" fmla="*/ 48 w 351"/>
                <a:gd name="T73" fmla="*/ 58 h 302"/>
                <a:gd name="T74" fmla="*/ 52 w 351"/>
                <a:gd name="T75" fmla="*/ 58 h 302"/>
                <a:gd name="T76" fmla="*/ 55 w 351"/>
                <a:gd name="T77" fmla="*/ 58 h 302"/>
                <a:gd name="T78" fmla="*/ 58 w 351"/>
                <a:gd name="T79" fmla="*/ 59 h 302"/>
                <a:gd name="T80" fmla="*/ 61 w 351"/>
                <a:gd name="T81" fmla="*/ 59 h 302"/>
                <a:gd name="T82" fmla="*/ 64 w 351"/>
                <a:gd name="T83" fmla="*/ 59 h 302"/>
                <a:gd name="T84" fmla="*/ 67 w 351"/>
                <a:gd name="T85" fmla="*/ 59 h 302"/>
                <a:gd name="T86" fmla="*/ 70 w 351"/>
                <a:gd name="T87" fmla="*/ 60 h 302"/>
                <a:gd name="T88" fmla="*/ 73 w 351"/>
                <a:gd name="T89" fmla="*/ 60 h 302"/>
                <a:gd name="T90" fmla="*/ 76 w 351"/>
                <a:gd name="T91" fmla="*/ 61 h 302"/>
                <a:gd name="T92" fmla="*/ 79 w 351"/>
                <a:gd name="T93" fmla="*/ 61 h 302"/>
                <a:gd name="T94" fmla="*/ 82 w 351"/>
                <a:gd name="T95" fmla="*/ 61 h 302"/>
                <a:gd name="T96" fmla="*/ 85 w 351"/>
                <a:gd name="T97" fmla="*/ 62 h 3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51" h="302">
                  <a:moveTo>
                    <a:pt x="351" y="302"/>
                  </a:moveTo>
                  <a:lnTo>
                    <a:pt x="328" y="272"/>
                  </a:lnTo>
                  <a:lnTo>
                    <a:pt x="306" y="243"/>
                  </a:lnTo>
                  <a:lnTo>
                    <a:pt x="286" y="215"/>
                  </a:lnTo>
                  <a:lnTo>
                    <a:pt x="267" y="188"/>
                  </a:lnTo>
                  <a:lnTo>
                    <a:pt x="249" y="162"/>
                  </a:lnTo>
                  <a:lnTo>
                    <a:pt x="233" y="137"/>
                  </a:lnTo>
                  <a:lnTo>
                    <a:pt x="218" y="114"/>
                  </a:lnTo>
                  <a:lnTo>
                    <a:pt x="205" y="92"/>
                  </a:lnTo>
                  <a:lnTo>
                    <a:pt x="192" y="71"/>
                  </a:lnTo>
                  <a:lnTo>
                    <a:pt x="182" y="54"/>
                  </a:lnTo>
                  <a:lnTo>
                    <a:pt x="174" y="38"/>
                  </a:lnTo>
                  <a:lnTo>
                    <a:pt x="166" y="25"/>
                  </a:lnTo>
                  <a:lnTo>
                    <a:pt x="160" y="14"/>
                  </a:lnTo>
                  <a:lnTo>
                    <a:pt x="157" y="7"/>
                  </a:lnTo>
                  <a:lnTo>
                    <a:pt x="154" y="1"/>
                  </a:lnTo>
                  <a:lnTo>
                    <a:pt x="153" y="0"/>
                  </a:lnTo>
                  <a:lnTo>
                    <a:pt x="139" y="37"/>
                  </a:lnTo>
                  <a:lnTo>
                    <a:pt x="123" y="74"/>
                  </a:lnTo>
                  <a:lnTo>
                    <a:pt x="107" y="111"/>
                  </a:lnTo>
                  <a:lnTo>
                    <a:pt x="88" y="147"/>
                  </a:lnTo>
                  <a:lnTo>
                    <a:pt x="68" y="184"/>
                  </a:lnTo>
                  <a:lnTo>
                    <a:pt x="46" y="220"/>
                  </a:lnTo>
                  <a:lnTo>
                    <a:pt x="24" y="256"/>
                  </a:lnTo>
                  <a:lnTo>
                    <a:pt x="0" y="291"/>
                  </a:lnTo>
                  <a:lnTo>
                    <a:pt x="19" y="289"/>
                  </a:lnTo>
                  <a:lnTo>
                    <a:pt x="37" y="286"/>
                  </a:lnTo>
                  <a:lnTo>
                    <a:pt x="55" y="285"/>
                  </a:lnTo>
                  <a:lnTo>
                    <a:pt x="74" y="282"/>
                  </a:lnTo>
                  <a:lnTo>
                    <a:pt x="92" y="281"/>
                  </a:lnTo>
                  <a:lnTo>
                    <a:pt x="111" y="281"/>
                  </a:lnTo>
                  <a:lnTo>
                    <a:pt x="129" y="280"/>
                  </a:lnTo>
                  <a:lnTo>
                    <a:pt x="148" y="280"/>
                  </a:lnTo>
                  <a:lnTo>
                    <a:pt x="160" y="280"/>
                  </a:lnTo>
                  <a:lnTo>
                    <a:pt x="174" y="280"/>
                  </a:lnTo>
                  <a:lnTo>
                    <a:pt x="187" y="281"/>
                  </a:lnTo>
                  <a:lnTo>
                    <a:pt x="199" y="281"/>
                  </a:lnTo>
                  <a:lnTo>
                    <a:pt x="213" y="282"/>
                  </a:lnTo>
                  <a:lnTo>
                    <a:pt x="226" y="283"/>
                  </a:lnTo>
                  <a:lnTo>
                    <a:pt x="238" y="285"/>
                  </a:lnTo>
                  <a:lnTo>
                    <a:pt x="251" y="286"/>
                  </a:lnTo>
                  <a:lnTo>
                    <a:pt x="264" y="287"/>
                  </a:lnTo>
                  <a:lnTo>
                    <a:pt x="277" y="289"/>
                  </a:lnTo>
                  <a:lnTo>
                    <a:pt x="289" y="290"/>
                  </a:lnTo>
                  <a:lnTo>
                    <a:pt x="302" y="293"/>
                  </a:lnTo>
                  <a:lnTo>
                    <a:pt x="315" y="295"/>
                  </a:lnTo>
                  <a:lnTo>
                    <a:pt x="327" y="297"/>
                  </a:lnTo>
                  <a:lnTo>
                    <a:pt x="339" y="299"/>
                  </a:lnTo>
                  <a:lnTo>
                    <a:pt x="351"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26"/>
            <p:cNvSpPr>
              <a:spLocks/>
            </p:cNvSpPr>
            <p:nvPr/>
          </p:nvSpPr>
          <p:spPr bwMode="auto">
            <a:xfrm>
              <a:off x="4232" y="2768"/>
              <a:ext cx="353" cy="272"/>
            </a:xfrm>
            <a:custGeom>
              <a:avLst/>
              <a:gdLst>
                <a:gd name="T0" fmla="*/ 263 w 1442"/>
                <a:gd name="T1" fmla="*/ 4 h 1318"/>
                <a:gd name="T2" fmla="*/ 258 w 1442"/>
                <a:gd name="T3" fmla="*/ 3 h 1318"/>
                <a:gd name="T4" fmla="*/ 251 w 1442"/>
                <a:gd name="T5" fmla="*/ 2 h 1318"/>
                <a:gd name="T6" fmla="*/ 245 w 1442"/>
                <a:gd name="T7" fmla="*/ 1 h 1318"/>
                <a:gd name="T8" fmla="*/ 239 w 1442"/>
                <a:gd name="T9" fmla="*/ 1 h 1318"/>
                <a:gd name="T10" fmla="*/ 233 w 1442"/>
                <a:gd name="T11" fmla="*/ 0 h 1318"/>
                <a:gd name="T12" fmla="*/ 226 w 1442"/>
                <a:gd name="T13" fmla="*/ 0 h 1318"/>
                <a:gd name="T14" fmla="*/ 220 w 1442"/>
                <a:gd name="T15" fmla="*/ 0 h 1318"/>
                <a:gd name="T16" fmla="*/ 212 w 1442"/>
                <a:gd name="T17" fmla="*/ 0 h 1318"/>
                <a:gd name="T18" fmla="*/ 203 w 1442"/>
                <a:gd name="T19" fmla="*/ 0 h 1318"/>
                <a:gd name="T20" fmla="*/ 194 w 1442"/>
                <a:gd name="T21" fmla="*/ 1 h 1318"/>
                <a:gd name="T22" fmla="*/ 185 w 1442"/>
                <a:gd name="T23" fmla="*/ 2 h 1318"/>
                <a:gd name="T24" fmla="*/ 167 w 1442"/>
                <a:gd name="T25" fmla="*/ 17 h 1318"/>
                <a:gd name="T26" fmla="*/ 139 w 1442"/>
                <a:gd name="T27" fmla="*/ 46 h 1318"/>
                <a:gd name="T28" fmla="*/ 109 w 1442"/>
                <a:gd name="T29" fmla="*/ 72 h 1318"/>
                <a:gd name="T30" fmla="*/ 79 w 1442"/>
                <a:gd name="T31" fmla="*/ 96 h 1318"/>
                <a:gd name="T32" fmla="*/ 52 w 1442"/>
                <a:gd name="T33" fmla="*/ 116 h 1318"/>
                <a:gd name="T34" fmla="*/ 28 w 1442"/>
                <a:gd name="T35" fmla="*/ 131 h 1318"/>
                <a:gd name="T36" fmla="*/ 11 w 1442"/>
                <a:gd name="T37" fmla="*/ 142 h 1318"/>
                <a:gd name="T38" fmla="*/ 1 w 1442"/>
                <a:gd name="T39" fmla="*/ 148 h 1318"/>
                <a:gd name="T40" fmla="*/ 19 w 1442"/>
                <a:gd name="T41" fmla="*/ 156 h 1318"/>
                <a:gd name="T42" fmla="*/ 53 w 1442"/>
                <a:gd name="T43" fmla="*/ 174 h 1318"/>
                <a:gd name="T44" fmla="*/ 82 w 1442"/>
                <a:gd name="T45" fmla="*/ 193 h 1318"/>
                <a:gd name="T46" fmla="*/ 105 w 1442"/>
                <a:gd name="T47" fmla="*/ 214 h 1318"/>
                <a:gd name="T48" fmla="*/ 123 w 1442"/>
                <a:gd name="T49" fmla="*/ 233 h 1318"/>
                <a:gd name="T50" fmla="*/ 136 w 1442"/>
                <a:gd name="T51" fmla="*/ 251 h 1318"/>
                <a:gd name="T52" fmla="*/ 145 w 1442"/>
                <a:gd name="T53" fmla="*/ 264 h 1318"/>
                <a:gd name="T54" fmla="*/ 149 w 1442"/>
                <a:gd name="T55" fmla="*/ 271 h 1318"/>
                <a:gd name="T56" fmla="*/ 154 w 1442"/>
                <a:gd name="T57" fmla="*/ 270 h 1318"/>
                <a:gd name="T58" fmla="*/ 164 w 1442"/>
                <a:gd name="T59" fmla="*/ 265 h 1318"/>
                <a:gd name="T60" fmla="*/ 174 w 1442"/>
                <a:gd name="T61" fmla="*/ 260 h 1318"/>
                <a:gd name="T62" fmla="*/ 183 w 1442"/>
                <a:gd name="T63" fmla="*/ 255 h 1318"/>
                <a:gd name="T64" fmla="*/ 192 w 1442"/>
                <a:gd name="T65" fmla="*/ 250 h 1318"/>
                <a:gd name="T66" fmla="*/ 200 w 1442"/>
                <a:gd name="T67" fmla="*/ 245 h 1318"/>
                <a:gd name="T68" fmla="*/ 208 w 1442"/>
                <a:gd name="T69" fmla="*/ 240 h 1318"/>
                <a:gd name="T70" fmla="*/ 216 w 1442"/>
                <a:gd name="T71" fmla="*/ 235 h 1318"/>
                <a:gd name="T72" fmla="*/ 229 w 1442"/>
                <a:gd name="T73" fmla="*/ 226 h 1318"/>
                <a:gd name="T74" fmla="*/ 247 w 1442"/>
                <a:gd name="T75" fmla="*/ 214 h 1318"/>
                <a:gd name="T76" fmla="*/ 263 w 1442"/>
                <a:gd name="T77" fmla="*/ 201 h 1318"/>
                <a:gd name="T78" fmla="*/ 277 w 1442"/>
                <a:gd name="T79" fmla="*/ 189 h 1318"/>
                <a:gd name="T80" fmla="*/ 290 w 1442"/>
                <a:gd name="T81" fmla="*/ 176 h 1318"/>
                <a:gd name="T82" fmla="*/ 301 w 1442"/>
                <a:gd name="T83" fmla="*/ 164 h 1318"/>
                <a:gd name="T84" fmla="*/ 310 w 1442"/>
                <a:gd name="T85" fmla="*/ 153 h 1318"/>
                <a:gd name="T86" fmla="*/ 319 w 1442"/>
                <a:gd name="T87" fmla="*/ 142 h 1318"/>
                <a:gd name="T88" fmla="*/ 332 w 1442"/>
                <a:gd name="T89" fmla="*/ 122 h 1318"/>
                <a:gd name="T90" fmla="*/ 344 w 1442"/>
                <a:gd name="T91" fmla="*/ 97 h 1318"/>
                <a:gd name="T92" fmla="*/ 351 w 1442"/>
                <a:gd name="T93" fmla="*/ 79 h 1318"/>
                <a:gd name="T94" fmla="*/ 353 w 1442"/>
                <a:gd name="T95" fmla="*/ 69 h 1318"/>
                <a:gd name="T96" fmla="*/ 346 w 1442"/>
                <a:gd name="T97" fmla="*/ 65 h 1318"/>
                <a:gd name="T98" fmla="*/ 334 w 1442"/>
                <a:gd name="T99" fmla="*/ 58 h 1318"/>
                <a:gd name="T100" fmla="*/ 322 w 1442"/>
                <a:gd name="T101" fmla="*/ 51 h 1318"/>
                <a:gd name="T102" fmla="*/ 310 w 1442"/>
                <a:gd name="T103" fmla="*/ 43 h 1318"/>
                <a:gd name="T104" fmla="*/ 299 w 1442"/>
                <a:gd name="T105" fmla="*/ 35 h 1318"/>
                <a:gd name="T106" fmla="*/ 289 w 1442"/>
                <a:gd name="T107" fmla="*/ 26 h 1318"/>
                <a:gd name="T108" fmla="*/ 280 w 1442"/>
                <a:gd name="T109" fmla="*/ 18 h 1318"/>
                <a:gd name="T110" fmla="*/ 271 w 1442"/>
                <a:gd name="T111" fmla="*/ 9 h 131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42" h="1318">
                  <a:moveTo>
                    <a:pt x="1088" y="22"/>
                  </a:moveTo>
                  <a:lnTo>
                    <a:pt x="1076" y="19"/>
                  </a:lnTo>
                  <a:lnTo>
                    <a:pt x="1064" y="17"/>
                  </a:lnTo>
                  <a:lnTo>
                    <a:pt x="1052" y="15"/>
                  </a:lnTo>
                  <a:lnTo>
                    <a:pt x="1039" y="13"/>
                  </a:lnTo>
                  <a:lnTo>
                    <a:pt x="1026" y="10"/>
                  </a:lnTo>
                  <a:lnTo>
                    <a:pt x="1014" y="9"/>
                  </a:lnTo>
                  <a:lnTo>
                    <a:pt x="1001" y="7"/>
                  </a:lnTo>
                  <a:lnTo>
                    <a:pt x="988" y="6"/>
                  </a:lnTo>
                  <a:lnTo>
                    <a:pt x="975" y="5"/>
                  </a:lnTo>
                  <a:lnTo>
                    <a:pt x="963" y="3"/>
                  </a:lnTo>
                  <a:lnTo>
                    <a:pt x="950" y="2"/>
                  </a:lnTo>
                  <a:lnTo>
                    <a:pt x="936" y="1"/>
                  </a:lnTo>
                  <a:lnTo>
                    <a:pt x="924" y="1"/>
                  </a:lnTo>
                  <a:lnTo>
                    <a:pt x="911" y="0"/>
                  </a:lnTo>
                  <a:lnTo>
                    <a:pt x="897" y="0"/>
                  </a:lnTo>
                  <a:lnTo>
                    <a:pt x="885" y="0"/>
                  </a:lnTo>
                  <a:lnTo>
                    <a:pt x="866" y="0"/>
                  </a:lnTo>
                  <a:lnTo>
                    <a:pt x="848" y="1"/>
                  </a:lnTo>
                  <a:lnTo>
                    <a:pt x="829" y="1"/>
                  </a:lnTo>
                  <a:lnTo>
                    <a:pt x="811" y="2"/>
                  </a:lnTo>
                  <a:lnTo>
                    <a:pt x="792" y="5"/>
                  </a:lnTo>
                  <a:lnTo>
                    <a:pt x="774" y="6"/>
                  </a:lnTo>
                  <a:lnTo>
                    <a:pt x="756" y="9"/>
                  </a:lnTo>
                  <a:lnTo>
                    <a:pt x="737" y="11"/>
                  </a:lnTo>
                  <a:lnTo>
                    <a:pt x="684" y="84"/>
                  </a:lnTo>
                  <a:lnTo>
                    <a:pt x="627" y="154"/>
                  </a:lnTo>
                  <a:lnTo>
                    <a:pt x="568" y="223"/>
                  </a:lnTo>
                  <a:lnTo>
                    <a:pt x="507" y="288"/>
                  </a:lnTo>
                  <a:lnTo>
                    <a:pt x="446" y="350"/>
                  </a:lnTo>
                  <a:lnTo>
                    <a:pt x="384" y="409"/>
                  </a:lnTo>
                  <a:lnTo>
                    <a:pt x="324" y="464"/>
                  </a:lnTo>
                  <a:lnTo>
                    <a:pt x="266" y="514"/>
                  </a:lnTo>
                  <a:lnTo>
                    <a:pt x="212" y="560"/>
                  </a:lnTo>
                  <a:lnTo>
                    <a:pt x="161" y="601"/>
                  </a:lnTo>
                  <a:lnTo>
                    <a:pt x="116" y="637"/>
                  </a:lnTo>
                  <a:lnTo>
                    <a:pt x="77" y="667"/>
                  </a:lnTo>
                  <a:lnTo>
                    <a:pt x="45" y="690"/>
                  </a:lnTo>
                  <a:lnTo>
                    <a:pt x="21" y="707"/>
                  </a:lnTo>
                  <a:lnTo>
                    <a:pt x="6" y="719"/>
                  </a:lnTo>
                  <a:lnTo>
                    <a:pt x="0" y="722"/>
                  </a:lnTo>
                  <a:lnTo>
                    <a:pt x="78" y="757"/>
                  </a:lnTo>
                  <a:lnTo>
                    <a:pt x="151" y="797"/>
                  </a:lnTo>
                  <a:lnTo>
                    <a:pt x="218" y="841"/>
                  </a:lnTo>
                  <a:lnTo>
                    <a:pt x="278" y="888"/>
                  </a:lnTo>
                  <a:lnTo>
                    <a:pt x="334" y="936"/>
                  </a:lnTo>
                  <a:lnTo>
                    <a:pt x="384" y="986"/>
                  </a:lnTo>
                  <a:lnTo>
                    <a:pt x="428" y="1035"/>
                  </a:lnTo>
                  <a:lnTo>
                    <a:pt x="468" y="1084"/>
                  </a:lnTo>
                  <a:lnTo>
                    <a:pt x="502" y="1131"/>
                  </a:lnTo>
                  <a:lnTo>
                    <a:pt x="531" y="1175"/>
                  </a:lnTo>
                  <a:lnTo>
                    <a:pt x="556" y="1214"/>
                  </a:lnTo>
                  <a:lnTo>
                    <a:pt x="576" y="1249"/>
                  </a:lnTo>
                  <a:lnTo>
                    <a:pt x="591" y="1277"/>
                  </a:lnTo>
                  <a:lnTo>
                    <a:pt x="602" y="1299"/>
                  </a:lnTo>
                  <a:lnTo>
                    <a:pt x="608" y="1313"/>
                  </a:lnTo>
                  <a:lnTo>
                    <a:pt x="610" y="1318"/>
                  </a:lnTo>
                  <a:lnTo>
                    <a:pt x="631" y="1306"/>
                  </a:lnTo>
                  <a:lnTo>
                    <a:pt x="651" y="1295"/>
                  </a:lnTo>
                  <a:lnTo>
                    <a:pt x="671" y="1283"/>
                  </a:lnTo>
                  <a:lnTo>
                    <a:pt x="691" y="1270"/>
                  </a:lnTo>
                  <a:lnTo>
                    <a:pt x="709" y="1259"/>
                  </a:lnTo>
                  <a:lnTo>
                    <a:pt x="729" y="1247"/>
                  </a:lnTo>
                  <a:lnTo>
                    <a:pt x="747" y="1236"/>
                  </a:lnTo>
                  <a:lnTo>
                    <a:pt x="766" y="1223"/>
                  </a:lnTo>
                  <a:lnTo>
                    <a:pt x="783" y="1212"/>
                  </a:lnTo>
                  <a:lnTo>
                    <a:pt x="800" y="1200"/>
                  </a:lnTo>
                  <a:lnTo>
                    <a:pt x="818" y="1188"/>
                  </a:lnTo>
                  <a:lnTo>
                    <a:pt x="835" y="1176"/>
                  </a:lnTo>
                  <a:lnTo>
                    <a:pt x="851" y="1163"/>
                  </a:lnTo>
                  <a:lnTo>
                    <a:pt x="867" y="1152"/>
                  </a:lnTo>
                  <a:lnTo>
                    <a:pt x="883" y="1139"/>
                  </a:lnTo>
                  <a:lnTo>
                    <a:pt x="899" y="1128"/>
                  </a:lnTo>
                  <a:lnTo>
                    <a:pt x="937" y="1097"/>
                  </a:lnTo>
                  <a:lnTo>
                    <a:pt x="974" y="1067"/>
                  </a:lnTo>
                  <a:lnTo>
                    <a:pt x="1010" y="1035"/>
                  </a:lnTo>
                  <a:lnTo>
                    <a:pt x="1042" y="1006"/>
                  </a:lnTo>
                  <a:lnTo>
                    <a:pt x="1075" y="974"/>
                  </a:lnTo>
                  <a:lnTo>
                    <a:pt x="1103" y="944"/>
                  </a:lnTo>
                  <a:lnTo>
                    <a:pt x="1132" y="915"/>
                  </a:lnTo>
                  <a:lnTo>
                    <a:pt x="1159" y="885"/>
                  </a:lnTo>
                  <a:lnTo>
                    <a:pt x="1183" y="855"/>
                  </a:lnTo>
                  <a:lnTo>
                    <a:pt x="1207" y="826"/>
                  </a:lnTo>
                  <a:lnTo>
                    <a:pt x="1229" y="797"/>
                  </a:lnTo>
                  <a:lnTo>
                    <a:pt x="1250" y="769"/>
                  </a:lnTo>
                  <a:lnTo>
                    <a:pt x="1268" y="741"/>
                  </a:lnTo>
                  <a:lnTo>
                    <a:pt x="1286" y="714"/>
                  </a:lnTo>
                  <a:lnTo>
                    <a:pt x="1304" y="688"/>
                  </a:lnTo>
                  <a:lnTo>
                    <a:pt x="1319" y="661"/>
                  </a:lnTo>
                  <a:lnTo>
                    <a:pt x="1356" y="592"/>
                  </a:lnTo>
                  <a:lnTo>
                    <a:pt x="1384" y="529"/>
                  </a:lnTo>
                  <a:lnTo>
                    <a:pt x="1406" y="472"/>
                  </a:lnTo>
                  <a:lnTo>
                    <a:pt x="1422" y="424"/>
                  </a:lnTo>
                  <a:lnTo>
                    <a:pt x="1432" y="385"/>
                  </a:lnTo>
                  <a:lnTo>
                    <a:pt x="1438" y="355"/>
                  </a:lnTo>
                  <a:lnTo>
                    <a:pt x="1441" y="336"/>
                  </a:lnTo>
                  <a:lnTo>
                    <a:pt x="1442" y="331"/>
                  </a:lnTo>
                  <a:lnTo>
                    <a:pt x="1415" y="316"/>
                  </a:lnTo>
                  <a:lnTo>
                    <a:pt x="1389" y="299"/>
                  </a:lnTo>
                  <a:lnTo>
                    <a:pt x="1364" y="283"/>
                  </a:lnTo>
                  <a:lnTo>
                    <a:pt x="1339" y="265"/>
                  </a:lnTo>
                  <a:lnTo>
                    <a:pt x="1315" y="248"/>
                  </a:lnTo>
                  <a:lnTo>
                    <a:pt x="1291" y="228"/>
                  </a:lnTo>
                  <a:lnTo>
                    <a:pt x="1268" y="210"/>
                  </a:lnTo>
                  <a:lnTo>
                    <a:pt x="1245" y="189"/>
                  </a:lnTo>
                  <a:lnTo>
                    <a:pt x="1223" y="169"/>
                  </a:lnTo>
                  <a:lnTo>
                    <a:pt x="1202" y="149"/>
                  </a:lnTo>
                  <a:lnTo>
                    <a:pt x="1182" y="128"/>
                  </a:lnTo>
                  <a:lnTo>
                    <a:pt x="1161" y="106"/>
                  </a:lnTo>
                  <a:lnTo>
                    <a:pt x="1142" y="85"/>
                  </a:lnTo>
                  <a:lnTo>
                    <a:pt x="1124" y="64"/>
                  </a:lnTo>
                  <a:lnTo>
                    <a:pt x="1106" y="43"/>
                  </a:lnTo>
                  <a:lnTo>
                    <a:pt x="108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27"/>
            <p:cNvSpPr>
              <a:spLocks/>
            </p:cNvSpPr>
            <p:nvPr/>
          </p:nvSpPr>
          <p:spPr bwMode="auto">
            <a:xfrm>
              <a:off x="4436" y="2741"/>
              <a:ext cx="35" cy="28"/>
            </a:xfrm>
            <a:custGeom>
              <a:avLst/>
              <a:gdLst>
                <a:gd name="T0" fmla="*/ 35 w 139"/>
                <a:gd name="T1" fmla="*/ 28 h 133"/>
                <a:gd name="T2" fmla="*/ 30 w 139"/>
                <a:gd name="T3" fmla="*/ 22 h 133"/>
                <a:gd name="T4" fmla="*/ 27 w 139"/>
                <a:gd name="T5" fmla="*/ 17 h 133"/>
                <a:gd name="T6" fmla="*/ 23 w 139"/>
                <a:gd name="T7" fmla="*/ 12 h 133"/>
                <a:gd name="T8" fmla="*/ 21 w 139"/>
                <a:gd name="T9" fmla="*/ 8 h 133"/>
                <a:gd name="T10" fmla="*/ 19 w 139"/>
                <a:gd name="T11" fmla="*/ 5 h 133"/>
                <a:gd name="T12" fmla="*/ 17 w 139"/>
                <a:gd name="T13" fmla="*/ 2 h 133"/>
                <a:gd name="T14" fmla="*/ 16 w 139"/>
                <a:gd name="T15" fmla="*/ 0 h 133"/>
                <a:gd name="T16" fmla="*/ 16 w 139"/>
                <a:gd name="T17" fmla="*/ 0 h 133"/>
                <a:gd name="T18" fmla="*/ 14 w 139"/>
                <a:gd name="T19" fmla="*/ 3 h 133"/>
                <a:gd name="T20" fmla="*/ 12 w 139"/>
                <a:gd name="T21" fmla="*/ 7 h 133"/>
                <a:gd name="T22" fmla="*/ 11 w 139"/>
                <a:gd name="T23" fmla="*/ 10 h 133"/>
                <a:gd name="T24" fmla="*/ 9 w 139"/>
                <a:gd name="T25" fmla="*/ 14 h 133"/>
                <a:gd name="T26" fmla="*/ 7 w 139"/>
                <a:gd name="T27" fmla="*/ 17 h 133"/>
                <a:gd name="T28" fmla="*/ 5 w 139"/>
                <a:gd name="T29" fmla="*/ 20 h 133"/>
                <a:gd name="T30" fmla="*/ 2 w 139"/>
                <a:gd name="T31" fmla="*/ 24 h 133"/>
                <a:gd name="T32" fmla="*/ 0 w 139"/>
                <a:gd name="T33" fmla="*/ 27 h 133"/>
                <a:gd name="T34" fmla="*/ 2 w 139"/>
                <a:gd name="T35" fmla="*/ 27 h 133"/>
                <a:gd name="T36" fmla="*/ 3 w 139"/>
                <a:gd name="T37" fmla="*/ 27 h 133"/>
                <a:gd name="T38" fmla="*/ 5 w 139"/>
                <a:gd name="T39" fmla="*/ 27 h 133"/>
                <a:gd name="T40" fmla="*/ 6 w 139"/>
                <a:gd name="T41" fmla="*/ 27 h 133"/>
                <a:gd name="T42" fmla="*/ 8 w 139"/>
                <a:gd name="T43" fmla="*/ 27 h 133"/>
                <a:gd name="T44" fmla="*/ 10 w 139"/>
                <a:gd name="T45" fmla="*/ 27 h 133"/>
                <a:gd name="T46" fmla="*/ 11 w 139"/>
                <a:gd name="T47" fmla="*/ 27 h 133"/>
                <a:gd name="T48" fmla="*/ 13 w 139"/>
                <a:gd name="T49" fmla="*/ 27 h 133"/>
                <a:gd name="T50" fmla="*/ 16 w 139"/>
                <a:gd name="T51" fmla="*/ 27 h 133"/>
                <a:gd name="T52" fmla="*/ 18 w 139"/>
                <a:gd name="T53" fmla="*/ 27 h 133"/>
                <a:gd name="T54" fmla="*/ 21 w 139"/>
                <a:gd name="T55" fmla="*/ 27 h 133"/>
                <a:gd name="T56" fmla="*/ 24 w 139"/>
                <a:gd name="T57" fmla="*/ 27 h 133"/>
                <a:gd name="T58" fmla="*/ 27 w 139"/>
                <a:gd name="T59" fmla="*/ 27 h 133"/>
                <a:gd name="T60" fmla="*/ 29 w 139"/>
                <a:gd name="T61" fmla="*/ 27 h 133"/>
                <a:gd name="T62" fmla="*/ 32 w 139"/>
                <a:gd name="T63" fmla="*/ 28 h 133"/>
                <a:gd name="T64" fmla="*/ 35 w 139"/>
                <a:gd name="T65" fmla="*/ 28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9" h="133">
                  <a:moveTo>
                    <a:pt x="139" y="133"/>
                  </a:moveTo>
                  <a:lnTo>
                    <a:pt x="121" y="105"/>
                  </a:lnTo>
                  <a:lnTo>
                    <a:pt x="106" y="80"/>
                  </a:lnTo>
                  <a:lnTo>
                    <a:pt x="92" y="56"/>
                  </a:lnTo>
                  <a:lnTo>
                    <a:pt x="82" y="37"/>
                  </a:lnTo>
                  <a:lnTo>
                    <a:pt x="74" y="22"/>
                  </a:lnTo>
                  <a:lnTo>
                    <a:pt x="67" y="10"/>
                  </a:lnTo>
                  <a:lnTo>
                    <a:pt x="63" y="2"/>
                  </a:lnTo>
                  <a:lnTo>
                    <a:pt x="62" y="0"/>
                  </a:lnTo>
                  <a:lnTo>
                    <a:pt x="56" y="16"/>
                  </a:lnTo>
                  <a:lnTo>
                    <a:pt x="49" y="32"/>
                  </a:lnTo>
                  <a:lnTo>
                    <a:pt x="42" y="48"/>
                  </a:lnTo>
                  <a:lnTo>
                    <a:pt x="34" y="65"/>
                  </a:lnTo>
                  <a:lnTo>
                    <a:pt x="26" y="81"/>
                  </a:lnTo>
                  <a:lnTo>
                    <a:pt x="18" y="97"/>
                  </a:lnTo>
                  <a:lnTo>
                    <a:pt x="9" y="113"/>
                  </a:lnTo>
                  <a:lnTo>
                    <a:pt x="0" y="129"/>
                  </a:lnTo>
                  <a:lnTo>
                    <a:pt x="7" y="129"/>
                  </a:lnTo>
                  <a:lnTo>
                    <a:pt x="13" y="128"/>
                  </a:lnTo>
                  <a:lnTo>
                    <a:pt x="19" y="128"/>
                  </a:lnTo>
                  <a:lnTo>
                    <a:pt x="25" y="128"/>
                  </a:lnTo>
                  <a:lnTo>
                    <a:pt x="31" y="128"/>
                  </a:lnTo>
                  <a:lnTo>
                    <a:pt x="38" y="128"/>
                  </a:lnTo>
                  <a:lnTo>
                    <a:pt x="44" y="128"/>
                  </a:lnTo>
                  <a:lnTo>
                    <a:pt x="51" y="128"/>
                  </a:lnTo>
                  <a:lnTo>
                    <a:pt x="62" y="128"/>
                  </a:lnTo>
                  <a:lnTo>
                    <a:pt x="72" y="128"/>
                  </a:lnTo>
                  <a:lnTo>
                    <a:pt x="84" y="128"/>
                  </a:lnTo>
                  <a:lnTo>
                    <a:pt x="95" y="129"/>
                  </a:lnTo>
                  <a:lnTo>
                    <a:pt x="107" y="129"/>
                  </a:lnTo>
                  <a:lnTo>
                    <a:pt x="117" y="130"/>
                  </a:lnTo>
                  <a:lnTo>
                    <a:pt x="129" y="131"/>
                  </a:lnTo>
                  <a:lnTo>
                    <a:pt x="139" y="133"/>
                  </a:lnTo>
                  <a:close/>
                </a:path>
              </a:pathLst>
            </a:custGeom>
            <a:solidFill>
              <a:srgbClr val="309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28"/>
            <p:cNvSpPr>
              <a:spLocks/>
            </p:cNvSpPr>
            <p:nvPr/>
          </p:nvSpPr>
          <p:spPr bwMode="auto">
            <a:xfrm>
              <a:off x="4268" y="2768"/>
              <a:ext cx="296" cy="251"/>
            </a:xfrm>
            <a:custGeom>
              <a:avLst/>
              <a:gdLst>
                <a:gd name="T0" fmla="*/ 16 w 1207"/>
                <a:gd name="T1" fmla="*/ 152 h 1216"/>
                <a:gd name="T2" fmla="*/ 44 w 1207"/>
                <a:gd name="T3" fmla="*/ 167 h 1216"/>
                <a:gd name="T4" fmla="*/ 67 w 1207"/>
                <a:gd name="T5" fmla="*/ 185 h 1216"/>
                <a:gd name="T6" fmla="*/ 86 w 1207"/>
                <a:gd name="T7" fmla="*/ 202 h 1216"/>
                <a:gd name="T8" fmla="*/ 100 w 1207"/>
                <a:gd name="T9" fmla="*/ 219 h 1216"/>
                <a:gd name="T10" fmla="*/ 111 w 1207"/>
                <a:gd name="T11" fmla="*/ 233 h 1216"/>
                <a:gd name="T12" fmla="*/ 118 w 1207"/>
                <a:gd name="T13" fmla="*/ 244 h 1216"/>
                <a:gd name="T14" fmla="*/ 122 w 1207"/>
                <a:gd name="T15" fmla="*/ 250 h 1216"/>
                <a:gd name="T16" fmla="*/ 151 w 1207"/>
                <a:gd name="T17" fmla="*/ 236 h 1216"/>
                <a:gd name="T18" fmla="*/ 199 w 1207"/>
                <a:gd name="T19" fmla="*/ 206 h 1216"/>
                <a:gd name="T20" fmla="*/ 235 w 1207"/>
                <a:gd name="T21" fmla="*/ 176 h 1216"/>
                <a:gd name="T22" fmla="*/ 261 w 1207"/>
                <a:gd name="T23" fmla="*/ 148 h 1216"/>
                <a:gd name="T24" fmla="*/ 278 w 1207"/>
                <a:gd name="T25" fmla="*/ 123 h 1216"/>
                <a:gd name="T26" fmla="*/ 289 w 1207"/>
                <a:gd name="T27" fmla="*/ 102 h 1216"/>
                <a:gd name="T28" fmla="*/ 294 w 1207"/>
                <a:gd name="T29" fmla="*/ 86 h 1216"/>
                <a:gd name="T30" fmla="*/ 296 w 1207"/>
                <a:gd name="T31" fmla="*/ 78 h 1216"/>
                <a:gd name="T32" fmla="*/ 288 w 1207"/>
                <a:gd name="T33" fmla="*/ 73 h 1216"/>
                <a:gd name="T34" fmla="*/ 273 w 1207"/>
                <a:gd name="T35" fmla="*/ 65 h 1216"/>
                <a:gd name="T36" fmla="*/ 259 w 1207"/>
                <a:gd name="T37" fmla="*/ 55 h 1216"/>
                <a:gd name="T38" fmla="*/ 246 w 1207"/>
                <a:gd name="T39" fmla="*/ 45 h 1216"/>
                <a:gd name="T40" fmla="*/ 234 w 1207"/>
                <a:gd name="T41" fmla="*/ 35 h 1216"/>
                <a:gd name="T42" fmla="*/ 224 w 1207"/>
                <a:gd name="T43" fmla="*/ 25 h 1216"/>
                <a:gd name="T44" fmla="*/ 215 w 1207"/>
                <a:gd name="T45" fmla="*/ 15 h 1216"/>
                <a:gd name="T46" fmla="*/ 206 w 1207"/>
                <a:gd name="T47" fmla="*/ 5 h 1216"/>
                <a:gd name="T48" fmla="*/ 200 w 1207"/>
                <a:gd name="T49" fmla="*/ 1 h 1216"/>
                <a:gd name="T50" fmla="*/ 195 w 1207"/>
                <a:gd name="T51" fmla="*/ 0 h 1216"/>
                <a:gd name="T52" fmla="*/ 189 w 1207"/>
                <a:gd name="T53" fmla="*/ 0 h 1216"/>
                <a:gd name="T54" fmla="*/ 184 w 1207"/>
                <a:gd name="T55" fmla="*/ 0 h 1216"/>
                <a:gd name="T56" fmla="*/ 180 w 1207"/>
                <a:gd name="T57" fmla="*/ 0 h 1216"/>
                <a:gd name="T58" fmla="*/ 176 w 1207"/>
                <a:gd name="T59" fmla="*/ 0 h 1216"/>
                <a:gd name="T60" fmla="*/ 173 w 1207"/>
                <a:gd name="T61" fmla="*/ 0 h 1216"/>
                <a:gd name="T62" fmla="*/ 170 w 1207"/>
                <a:gd name="T63" fmla="*/ 0 h 1216"/>
                <a:gd name="T64" fmla="*/ 158 w 1207"/>
                <a:gd name="T65" fmla="*/ 14 h 1216"/>
                <a:gd name="T66" fmla="*/ 134 w 1207"/>
                <a:gd name="T67" fmla="*/ 41 h 1216"/>
                <a:gd name="T68" fmla="*/ 107 w 1207"/>
                <a:gd name="T69" fmla="*/ 67 h 1216"/>
                <a:gd name="T70" fmla="*/ 79 w 1207"/>
                <a:gd name="T71" fmla="*/ 90 h 1216"/>
                <a:gd name="T72" fmla="*/ 52 w 1207"/>
                <a:gd name="T73" fmla="*/ 110 h 1216"/>
                <a:gd name="T74" fmla="*/ 29 w 1207"/>
                <a:gd name="T75" fmla="*/ 127 h 1216"/>
                <a:gd name="T76" fmla="*/ 11 w 1207"/>
                <a:gd name="T77" fmla="*/ 138 h 1216"/>
                <a:gd name="T78" fmla="*/ 1 w 1207"/>
                <a:gd name="T79" fmla="*/ 144 h 12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7" h="1216">
                  <a:moveTo>
                    <a:pt x="0" y="704"/>
                  </a:moveTo>
                  <a:lnTo>
                    <a:pt x="65" y="736"/>
                  </a:lnTo>
                  <a:lnTo>
                    <a:pt x="124" y="772"/>
                  </a:lnTo>
                  <a:lnTo>
                    <a:pt x="178" y="811"/>
                  </a:lnTo>
                  <a:lnTo>
                    <a:pt x="227" y="851"/>
                  </a:lnTo>
                  <a:lnTo>
                    <a:pt x="272" y="894"/>
                  </a:lnTo>
                  <a:lnTo>
                    <a:pt x="314" y="936"/>
                  </a:lnTo>
                  <a:lnTo>
                    <a:pt x="349" y="979"/>
                  </a:lnTo>
                  <a:lnTo>
                    <a:pt x="381" y="1021"/>
                  </a:lnTo>
                  <a:lnTo>
                    <a:pt x="409" y="1060"/>
                  </a:lnTo>
                  <a:lnTo>
                    <a:pt x="433" y="1097"/>
                  </a:lnTo>
                  <a:lnTo>
                    <a:pt x="453" y="1130"/>
                  </a:lnTo>
                  <a:lnTo>
                    <a:pt x="469" y="1159"/>
                  </a:lnTo>
                  <a:lnTo>
                    <a:pt x="482" y="1183"/>
                  </a:lnTo>
                  <a:lnTo>
                    <a:pt x="490" y="1201"/>
                  </a:lnTo>
                  <a:lnTo>
                    <a:pt x="496" y="1213"/>
                  </a:lnTo>
                  <a:lnTo>
                    <a:pt x="497" y="1216"/>
                  </a:lnTo>
                  <a:lnTo>
                    <a:pt x="615" y="1145"/>
                  </a:lnTo>
                  <a:lnTo>
                    <a:pt x="719" y="1072"/>
                  </a:lnTo>
                  <a:lnTo>
                    <a:pt x="810" y="999"/>
                  </a:lnTo>
                  <a:lnTo>
                    <a:pt x="889" y="926"/>
                  </a:lnTo>
                  <a:lnTo>
                    <a:pt x="957" y="853"/>
                  </a:lnTo>
                  <a:lnTo>
                    <a:pt x="1015" y="784"/>
                  </a:lnTo>
                  <a:lnTo>
                    <a:pt x="1063" y="716"/>
                  </a:lnTo>
                  <a:lnTo>
                    <a:pt x="1102" y="653"/>
                  </a:lnTo>
                  <a:lnTo>
                    <a:pt x="1134" y="594"/>
                  </a:lnTo>
                  <a:lnTo>
                    <a:pt x="1159" y="540"/>
                  </a:lnTo>
                  <a:lnTo>
                    <a:pt x="1177" y="493"/>
                  </a:lnTo>
                  <a:lnTo>
                    <a:pt x="1190" y="451"/>
                  </a:lnTo>
                  <a:lnTo>
                    <a:pt x="1199" y="419"/>
                  </a:lnTo>
                  <a:lnTo>
                    <a:pt x="1204" y="394"/>
                  </a:lnTo>
                  <a:lnTo>
                    <a:pt x="1206" y="379"/>
                  </a:lnTo>
                  <a:lnTo>
                    <a:pt x="1207" y="373"/>
                  </a:lnTo>
                  <a:lnTo>
                    <a:pt x="1175" y="355"/>
                  </a:lnTo>
                  <a:lnTo>
                    <a:pt x="1144" y="335"/>
                  </a:lnTo>
                  <a:lnTo>
                    <a:pt x="1113" y="313"/>
                  </a:lnTo>
                  <a:lnTo>
                    <a:pt x="1084" y="291"/>
                  </a:lnTo>
                  <a:lnTo>
                    <a:pt x="1056" y="268"/>
                  </a:lnTo>
                  <a:lnTo>
                    <a:pt x="1030" y="245"/>
                  </a:lnTo>
                  <a:lnTo>
                    <a:pt x="1005" y="220"/>
                  </a:lnTo>
                  <a:lnTo>
                    <a:pt x="979" y="196"/>
                  </a:lnTo>
                  <a:lnTo>
                    <a:pt x="956" y="170"/>
                  </a:lnTo>
                  <a:lnTo>
                    <a:pt x="934" y="146"/>
                  </a:lnTo>
                  <a:lnTo>
                    <a:pt x="914" y="121"/>
                  </a:lnTo>
                  <a:lnTo>
                    <a:pt x="894" y="97"/>
                  </a:lnTo>
                  <a:lnTo>
                    <a:pt x="876" y="72"/>
                  </a:lnTo>
                  <a:lnTo>
                    <a:pt x="858" y="49"/>
                  </a:lnTo>
                  <a:lnTo>
                    <a:pt x="842" y="26"/>
                  </a:lnTo>
                  <a:lnTo>
                    <a:pt x="827" y="5"/>
                  </a:lnTo>
                  <a:lnTo>
                    <a:pt x="817" y="3"/>
                  </a:lnTo>
                  <a:lnTo>
                    <a:pt x="805" y="2"/>
                  </a:lnTo>
                  <a:lnTo>
                    <a:pt x="795" y="1"/>
                  </a:lnTo>
                  <a:lnTo>
                    <a:pt x="783" y="1"/>
                  </a:lnTo>
                  <a:lnTo>
                    <a:pt x="772" y="0"/>
                  </a:lnTo>
                  <a:lnTo>
                    <a:pt x="760" y="0"/>
                  </a:lnTo>
                  <a:lnTo>
                    <a:pt x="750" y="0"/>
                  </a:lnTo>
                  <a:lnTo>
                    <a:pt x="739" y="0"/>
                  </a:lnTo>
                  <a:lnTo>
                    <a:pt x="732" y="0"/>
                  </a:lnTo>
                  <a:lnTo>
                    <a:pt x="726" y="0"/>
                  </a:lnTo>
                  <a:lnTo>
                    <a:pt x="719" y="0"/>
                  </a:lnTo>
                  <a:lnTo>
                    <a:pt x="713" y="0"/>
                  </a:lnTo>
                  <a:lnTo>
                    <a:pt x="707" y="0"/>
                  </a:lnTo>
                  <a:lnTo>
                    <a:pt x="701" y="0"/>
                  </a:lnTo>
                  <a:lnTo>
                    <a:pt x="695" y="1"/>
                  </a:lnTo>
                  <a:lnTo>
                    <a:pt x="688" y="1"/>
                  </a:lnTo>
                  <a:lnTo>
                    <a:pt x="645" y="68"/>
                  </a:lnTo>
                  <a:lnTo>
                    <a:pt x="598" y="135"/>
                  </a:lnTo>
                  <a:lnTo>
                    <a:pt x="546" y="200"/>
                  </a:lnTo>
                  <a:lnTo>
                    <a:pt x="492" y="263"/>
                  </a:lnTo>
                  <a:lnTo>
                    <a:pt x="436" y="324"/>
                  </a:lnTo>
                  <a:lnTo>
                    <a:pt x="378" y="382"/>
                  </a:lnTo>
                  <a:lnTo>
                    <a:pt x="322" y="436"/>
                  </a:lnTo>
                  <a:lnTo>
                    <a:pt x="265" y="487"/>
                  </a:lnTo>
                  <a:lnTo>
                    <a:pt x="212" y="534"/>
                  </a:lnTo>
                  <a:lnTo>
                    <a:pt x="163" y="577"/>
                  </a:lnTo>
                  <a:lnTo>
                    <a:pt x="118" y="614"/>
                  </a:lnTo>
                  <a:lnTo>
                    <a:pt x="79" y="645"/>
                  </a:lnTo>
                  <a:lnTo>
                    <a:pt x="45" y="670"/>
                  </a:lnTo>
                  <a:lnTo>
                    <a:pt x="21" y="689"/>
                  </a:lnTo>
                  <a:lnTo>
                    <a:pt x="6" y="700"/>
                  </a:lnTo>
                  <a:lnTo>
                    <a:pt x="0" y="704"/>
                  </a:lnTo>
                  <a:close/>
                </a:path>
              </a:pathLst>
            </a:custGeom>
            <a:solidFill>
              <a:srgbClr val="309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29"/>
            <p:cNvSpPr>
              <a:spLocks/>
            </p:cNvSpPr>
            <p:nvPr/>
          </p:nvSpPr>
          <p:spPr bwMode="auto">
            <a:xfrm>
              <a:off x="4421" y="2777"/>
              <a:ext cx="66" cy="63"/>
            </a:xfrm>
            <a:custGeom>
              <a:avLst/>
              <a:gdLst>
                <a:gd name="T0" fmla="*/ 24 w 270"/>
                <a:gd name="T1" fmla="*/ 6 h 306"/>
                <a:gd name="T2" fmla="*/ 18 w 270"/>
                <a:gd name="T3" fmla="*/ 8 h 306"/>
                <a:gd name="T4" fmla="*/ 16 w 270"/>
                <a:gd name="T5" fmla="*/ 16 h 306"/>
                <a:gd name="T6" fmla="*/ 11 w 270"/>
                <a:gd name="T7" fmla="*/ 18 h 306"/>
                <a:gd name="T8" fmla="*/ 9 w 270"/>
                <a:gd name="T9" fmla="*/ 23 h 306"/>
                <a:gd name="T10" fmla="*/ 6 w 270"/>
                <a:gd name="T11" fmla="*/ 26 h 306"/>
                <a:gd name="T12" fmla="*/ 3 w 270"/>
                <a:gd name="T13" fmla="*/ 26 h 306"/>
                <a:gd name="T14" fmla="*/ 1 w 270"/>
                <a:gd name="T15" fmla="*/ 27 h 306"/>
                <a:gd name="T16" fmla="*/ 0 w 270"/>
                <a:gd name="T17" fmla="*/ 31 h 306"/>
                <a:gd name="T18" fmla="*/ 3 w 270"/>
                <a:gd name="T19" fmla="*/ 34 h 306"/>
                <a:gd name="T20" fmla="*/ 8 w 270"/>
                <a:gd name="T21" fmla="*/ 35 h 306"/>
                <a:gd name="T22" fmla="*/ 8 w 270"/>
                <a:gd name="T23" fmla="*/ 38 h 306"/>
                <a:gd name="T24" fmla="*/ 7 w 270"/>
                <a:gd name="T25" fmla="*/ 42 h 306"/>
                <a:gd name="T26" fmla="*/ 9 w 270"/>
                <a:gd name="T27" fmla="*/ 46 h 306"/>
                <a:gd name="T28" fmla="*/ 14 w 270"/>
                <a:gd name="T29" fmla="*/ 47 h 306"/>
                <a:gd name="T30" fmla="*/ 17 w 270"/>
                <a:gd name="T31" fmla="*/ 50 h 306"/>
                <a:gd name="T32" fmla="*/ 19 w 270"/>
                <a:gd name="T33" fmla="*/ 54 h 306"/>
                <a:gd name="T34" fmla="*/ 21 w 270"/>
                <a:gd name="T35" fmla="*/ 56 h 306"/>
                <a:gd name="T36" fmla="*/ 26 w 270"/>
                <a:gd name="T37" fmla="*/ 55 h 306"/>
                <a:gd name="T38" fmla="*/ 29 w 270"/>
                <a:gd name="T39" fmla="*/ 57 h 306"/>
                <a:gd name="T40" fmla="*/ 30 w 270"/>
                <a:gd name="T41" fmla="*/ 61 h 306"/>
                <a:gd name="T42" fmla="*/ 33 w 270"/>
                <a:gd name="T43" fmla="*/ 63 h 306"/>
                <a:gd name="T44" fmla="*/ 38 w 270"/>
                <a:gd name="T45" fmla="*/ 61 h 306"/>
                <a:gd name="T46" fmla="*/ 40 w 270"/>
                <a:gd name="T47" fmla="*/ 57 h 306"/>
                <a:gd name="T48" fmla="*/ 42 w 270"/>
                <a:gd name="T49" fmla="*/ 54 h 306"/>
                <a:gd name="T50" fmla="*/ 44 w 270"/>
                <a:gd name="T51" fmla="*/ 53 h 306"/>
                <a:gd name="T52" fmla="*/ 47 w 270"/>
                <a:gd name="T53" fmla="*/ 54 h 306"/>
                <a:gd name="T54" fmla="*/ 51 w 270"/>
                <a:gd name="T55" fmla="*/ 54 h 306"/>
                <a:gd name="T56" fmla="*/ 53 w 270"/>
                <a:gd name="T57" fmla="*/ 52 h 306"/>
                <a:gd name="T58" fmla="*/ 54 w 270"/>
                <a:gd name="T59" fmla="*/ 49 h 306"/>
                <a:gd name="T60" fmla="*/ 53 w 270"/>
                <a:gd name="T61" fmla="*/ 45 h 306"/>
                <a:gd name="T62" fmla="*/ 55 w 270"/>
                <a:gd name="T63" fmla="*/ 43 h 306"/>
                <a:gd name="T64" fmla="*/ 59 w 270"/>
                <a:gd name="T65" fmla="*/ 42 h 306"/>
                <a:gd name="T66" fmla="*/ 62 w 270"/>
                <a:gd name="T67" fmla="*/ 40 h 306"/>
                <a:gd name="T68" fmla="*/ 62 w 270"/>
                <a:gd name="T69" fmla="*/ 34 h 306"/>
                <a:gd name="T70" fmla="*/ 66 w 270"/>
                <a:gd name="T71" fmla="*/ 31 h 306"/>
                <a:gd name="T72" fmla="*/ 64 w 270"/>
                <a:gd name="T73" fmla="*/ 26 h 306"/>
                <a:gd name="T74" fmla="*/ 60 w 270"/>
                <a:gd name="T75" fmla="*/ 25 h 306"/>
                <a:gd name="T76" fmla="*/ 60 w 270"/>
                <a:gd name="T77" fmla="*/ 20 h 306"/>
                <a:gd name="T78" fmla="*/ 57 w 270"/>
                <a:gd name="T79" fmla="*/ 14 h 306"/>
                <a:gd name="T80" fmla="*/ 52 w 270"/>
                <a:gd name="T81" fmla="*/ 15 h 306"/>
                <a:gd name="T82" fmla="*/ 51 w 270"/>
                <a:gd name="T83" fmla="*/ 13 h 306"/>
                <a:gd name="T84" fmla="*/ 51 w 270"/>
                <a:gd name="T85" fmla="*/ 9 h 306"/>
                <a:gd name="T86" fmla="*/ 49 w 270"/>
                <a:gd name="T87" fmla="*/ 7 h 306"/>
                <a:gd name="T88" fmla="*/ 44 w 270"/>
                <a:gd name="T89" fmla="*/ 7 h 306"/>
                <a:gd name="T90" fmla="*/ 43 w 270"/>
                <a:gd name="T91" fmla="*/ 5 h 306"/>
                <a:gd name="T92" fmla="*/ 42 w 270"/>
                <a:gd name="T93" fmla="*/ 2 h 306"/>
                <a:gd name="T94" fmla="*/ 40 w 270"/>
                <a:gd name="T95" fmla="*/ 0 h 306"/>
                <a:gd name="T96" fmla="*/ 35 w 270"/>
                <a:gd name="T97" fmla="*/ 2 h 306"/>
                <a:gd name="T98" fmla="*/ 32 w 270"/>
                <a:gd name="T99" fmla="*/ 1 h 306"/>
                <a:gd name="T100" fmla="*/ 29 w 270"/>
                <a:gd name="T101" fmla="*/ 0 h 306"/>
                <a:gd name="T102" fmla="*/ 26 w 270"/>
                <a:gd name="T103" fmla="*/ 3 h 3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70" h="306">
                  <a:moveTo>
                    <a:pt x="102" y="31"/>
                  </a:moveTo>
                  <a:lnTo>
                    <a:pt x="97" y="29"/>
                  </a:lnTo>
                  <a:lnTo>
                    <a:pt x="87" y="31"/>
                  </a:lnTo>
                  <a:lnTo>
                    <a:pt x="75" y="40"/>
                  </a:lnTo>
                  <a:lnTo>
                    <a:pt x="70" y="62"/>
                  </a:lnTo>
                  <a:lnTo>
                    <a:pt x="65" y="77"/>
                  </a:lnTo>
                  <a:lnTo>
                    <a:pt x="57" y="81"/>
                  </a:lnTo>
                  <a:lnTo>
                    <a:pt x="47" y="85"/>
                  </a:lnTo>
                  <a:lnTo>
                    <a:pt x="40" y="97"/>
                  </a:lnTo>
                  <a:lnTo>
                    <a:pt x="35" y="110"/>
                  </a:lnTo>
                  <a:lnTo>
                    <a:pt x="30" y="119"/>
                  </a:lnTo>
                  <a:lnTo>
                    <a:pt x="25" y="124"/>
                  </a:lnTo>
                  <a:lnTo>
                    <a:pt x="19" y="126"/>
                  </a:lnTo>
                  <a:lnTo>
                    <a:pt x="13" y="127"/>
                  </a:lnTo>
                  <a:lnTo>
                    <a:pt x="7" y="130"/>
                  </a:lnTo>
                  <a:lnTo>
                    <a:pt x="4" y="133"/>
                  </a:lnTo>
                  <a:lnTo>
                    <a:pt x="2" y="139"/>
                  </a:lnTo>
                  <a:lnTo>
                    <a:pt x="0" y="150"/>
                  </a:lnTo>
                  <a:lnTo>
                    <a:pt x="4" y="160"/>
                  </a:lnTo>
                  <a:lnTo>
                    <a:pt x="13" y="165"/>
                  </a:lnTo>
                  <a:lnTo>
                    <a:pt x="27" y="167"/>
                  </a:lnTo>
                  <a:lnTo>
                    <a:pt x="32" y="169"/>
                  </a:lnTo>
                  <a:lnTo>
                    <a:pt x="33" y="176"/>
                  </a:lnTo>
                  <a:lnTo>
                    <a:pt x="32" y="185"/>
                  </a:lnTo>
                  <a:lnTo>
                    <a:pt x="30" y="195"/>
                  </a:lnTo>
                  <a:lnTo>
                    <a:pt x="30" y="206"/>
                  </a:lnTo>
                  <a:lnTo>
                    <a:pt x="33" y="215"/>
                  </a:lnTo>
                  <a:lnTo>
                    <a:pt x="37" y="222"/>
                  </a:lnTo>
                  <a:lnTo>
                    <a:pt x="48" y="224"/>
                  </a:lnTo>
                  <a:lnTo>
                    <a:pt x="58" y="226"/>
                  </a:lnTo>
                  <a:lnTo>
                    <a:pt x="66" y="232"/>
                  </a:lnTo>
                  <a:lnTo>
                    <a:pt x="71" y="241"/>
                  </a:lnTo>
                  <a:lnTo>
                    <a:pt x="74" y="251"/>
                  </a:lnTo>
                  <a:lnTo>
                    <a:pt x="78" y="260"/>
                  </a:lnTo>
                  <a:lnTo>
                    <a:pt x="81" y="267"/>
                  </a:lnTo>
                  <a:lnTo>
                    <a:pt x="86" y="270"/>
                  </a:lnTo>
                  <a:lnTo>
                    <a:pt x="94" y="269"/>
                  </a:lnTo>
                  <a:lnTo>
                    <a:pt x="105" y="267"/>
                  </a:lnTo>
                  <a:lnTo>
                    <a:pt x="112" y="270"/>
                  </a:lnTo>
                  <a:lnTo>
                    <a:pt x="117" y="277"/>
                  </a:lnTo>
                  <a:lnTo>
                    <a:pt x="121" y="286"/>
                  </a:lnTo>
                  <a:lnTo>
                    <a:pt x="124" y="296"/>
                  </a:lnTo>
                  <a:lnTo>
                    <a:pt x="128" y="302"/>
                  </a:lnTo>
                  <a:lnTo>
                    <a:pt x="135" y="306"/>
                  </a:lnTo>
                  <a:lnTo>
                    <a:pt x="144" y="304"/>
                  </a:lnTo>
                  <a:lnTo>
                    <a:pt x="154" y="297"/>
                  </a:lnTo>
                  <a:lnTo>
                    <a:pt x="159" y="289"/>
                  </a:lnTo>
                  <a:lnTo>
                    <a:pt x="164" y="279"/>
                  </a:lnTo>
                  <a:lnTo>
                    <a:pt x="167" y="270"/>
                  </a:lnTo>
                  <a:lnTo>
                    <a:pt x="170" y="263"/>
                  </a:lnTo>
                  <a:lnTo>
                    <a:pt x="174" y="258"/>
                  </a:lnTo>
                  <a:lnTo>
                    <a:pt x="179" y="256"/>
                  </a:lnTo>
                  <a:lnTo>
                    <a:pt x="187" y="259"/>
                  </a:lnTo>
                  <a:lnTo>
                    <a:pt x="194" y="261"/>
                  </a:lnTo>
                  <a:lnTo>
                    <a:pt x="200" y="261"/>
                  </a:lnTo>
                  <a:lnTo>
                    <a:pt x="207" y="260"/>
                  </a:lnTo>
                  <a:lnTo>
                    <a:pt x="212" y="256"/>
                  </a:lnTo>
                  <a:lnTo>
                    <a:pt x="217" y="252"/>
                  </a:lnTo>
                  <a:lnTo>
                    <a:pt x="219" y="245"/>
                  </a:lnTo>
                  <a:lnTo>
                    <a:pt x="219" y="236"/>
                  </a:lnTo>
                  <a:lnTo>
                    <a:pt x="217" y="226"/>
                  </a:lnTo>
                  <a:lnTo>
                    <a:pt x="216" y="217"/>
                  </a:lnTo>
                  <a:lnTo>
                    <a:pt x="218" y="211"/>
                  </a:lnTo>
                  <a:lnTo>
                    <a:pt x="225" y="209"/>
                  </a:lnTo>
                  <a:lnTo>
                    <a:pt x="233" y="206"/>
                  </a:lnTo>
                  <a:lnTo>
                    <a:pt x="241" y="203"/>
                  </a:lnTo>
                  <a:lnTo>
                    <a:pt x="248" y="200"/>
                  </a:lnTo>
                  <a:lnTo>
                    <a:pt x="253" y="195"/>
                  </a:lnTo>
                  <a:lnTo>
                    <a:pt x="254" y="186"/>
                  </a:lnTo>
                  <a:lnTo>
                    <a:pt x="255" y="164"/>
                  </a:lnTo>
                  <a:lnTo>
                    <a:pt x="262" y="156"/>
                  </a:lnTo>
                  <a:lnTo>
                    <a:pt x="270" y="150"/>
                  </a:lnTo>
                  <a:lnTo>
                    <a:pt x="270" y="139"/>
                  </a:lnTo>
                  <a:lnTo>
                    <a:pt x="263" y="127"/>
                  </a:lnTo>
                  <a:lnTo>
                    <a:pt x="254" y="123"/>
                  </a:lnTo>
                  <a:lnTo>
                    <a:pt x="246" y="120"/>
                  </a:lnTo>
                  <a:lnTo>
                    <a:pt x="244" y="111"/>
                  </a:lnTo>
                  <a:lnTo>
                    <a:pt x="245" y="95"/>
                  </a:lnTo>
                  <a:lnTo>
                    <a:pt x="241" y="80"/>
                  </a:lnTo>
                  <a:lnTo>
                    <a:pt x="233" y="70"/>
                  </a:lnTo>
                  <a:lnTo>
                    <a:pt x="219" y="72"/>
                  </a:lnTo>
                  <a:lnTo>
                    <a:pt x="212" y="73"/>
                  </a:lnTo>
                  <a:lnTo>
                    <a:pt x="209" y="70"/>
                  </a:lnTo>
                  <a:lnTo>
                    <a:pt x="209" y="63"/>
                  </a:lnTo>
                  <a:lnTo>
                    <a:pt x="209" y="54"/>
                  </a:lnTo>
                  <a:lnTo>
                    <a:pt x="208" y="44"/>
                  </a:lnTo>
                  <a:lnTo>
                    <a:pt x="205" y="36"/>
                  </a:lnTo>
                  <a:lnTo>
                    <a:pt x="200" y="33"/>
                  </a:lnTo>
                  <a:lnTo>
                    <a:pt x="189" y="35"/>
                  </a:lnTo>
                  <a:lnTo>
                    <a:pt x="180" y="36"/>
                  </a:lnTo>
                  <a:lnTo>
                    <a:pt x="176" y="33"/>
                  </a:lnTo>
                  <a:lnTo>
                    <a:pt x="174" y="26"/>
                  </a:lnTo>
                  <a:lnTo>
                    <a:pt x="174" y="17"/>
                  </a:lnTo>
                  <a:lnTo>
                    <a:pt x="173" y="9"/>
                  </a:lnTo>
                  <a:lnTo>
                    <a:pt x="170" y="3"/>
                  </a:lnTo>
                  <a:lnTo>
                    <a:pt x="163" y="2"/>
                  </a:lnTo>
                  <a:lnTo>
                    <a:pt x="151" y="6"/>
                  </a:lnTo>
                  <a:lnTo>
                    <a:pt x="144" y="8"/>
                  </a:lnTo>
                  <a:lnTo>
                    <a:pt x="139" y="6"/>
                  </a:lnTo>
                  <a:lnTo>
                    <a:pt x="132" y="3"/>
                  </a:lnTo>
                  <a:lnTo>
                    <a:pt x="125" y="0"/>
                  </a:lnTo>
                  <a:lnTo>
                    <a:pt x="118" y="0"/>
                  </a:lnTo>
                  <a:lnTo>
                    <a:pt x="112" y="3"/>
                  </a:lnTo>
                  <a:lnTo>
                    <a:pt x="106" y="13"/>
                  </a:lnTo>
                  <a:lnTo>
                    <a:pt x="10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30"/>
            <p:cNvSpPr>
              <a:spLocks/>
            </p:cNvSpPr>
            <p:nvPr/>
          </p:nvSpPr>
          <p:spPr bwMode="auto">
            <a:xfrm>
              <a:off x="4438" y="2789"/>
              <a:ext cx="34" cy="35"/>
            </a:xfrm>
            <a:custGeom>
              <a:avLst/>
              <a:gdLst>
                <a:gd name="T0" fmla="*/ 27 w 140"/>
                <a:gd name="T1" fmla="*/ 7 h 168"/>
                <a:gd name="T2" fmla="*/ 26 w 140"/>
                <a:gd name="T3" fmla="*/ 6 h 168"/>
                <a:gd name="T4" fmla="*/ 24 w 140"/>
                <a:gd name="T5" fmla="*/ 4 h 168"/>
                <a:gd name="T6" fmla="*/ 22 w 140"/>
                <a:gd name="T7" fmla="*/ 2 h 168"/>
                <a:gd name="T8" fmla="*/ 20 w 140"/>
                <a:gd name="T9" fmla="*/ 1 h 168"/>
                <a:gd name="T10" fmla="*/ 19 w 140"/>
                <a:gd name="T11" fmla="*/ 0 h 168"/>
                <a:gd name="T12" fmla="*/ 17 w 140"/>
                <a:gd name="T13" fmla="*/ 0 h 168"/>
                <a:gd name="T14" fmla="*/ 15 w 140"/>
                <a:gd name="T15" fmla="*/ 0 h 168"/>
                <a:gd name="T16" fmla="*/ 13 w 140"/>
                <a:gd name="T17" fmla="*/ 2 h 168"/>
                <a:gd name="T18" fmla="*/ 11 w 140"/>
                <a:gd name="T19" fmla="*/ 3 h 168"/>
                <a:gd name="T20" fmla="*/ 10 w 140"/>
                <a:gd name="T21" fmla="*/ 5 h 168"/>
                <a:gd name="T22" fmla="*/ 9 w 140"/>
                <a:gd name="T23" fmla="*/ 6 h 168"/>
                <a:gd name="T24" fmla="*/ 7 w 140"/>
                <a:gd name="T25" fmla="*/ 8 h 168"/>
                <a:gd name="T26" fmla="*/ 5 w 140"/>
                <a:gd name="T27" fmla="*/ 10 h 168"/>
                <a:gd name="T28" fmla="*/ 4 w 140"/>
                <a:gd name="T29" fmla="*/ 12 h 168"/>
                <a:gd name="T30" fmla="*/ 2 w 140"/>
                <a:gd name="T31" fmla="*/ 14 h 168"/>
                <a:gd name="T32" fmla="*/ 1 w 140"/>
                <a:gd name="T33" fmla="*/ 15 h 168"/>
                <a:gd name="T34" fmla="*/ 0 w 140"/>
                <a:gd name="T35" fmla="*/ 17 h 168"/>
                <a:gd name="T36" fmla="*/ 0 w 140"/>
                <a:gd name="T37" fmla="*/ 20 h 168"/>
                <a:gd name="T38" fmla="*/ 2 w 140"/>
                <a:gd name="T39" fmla="*/ 23 h 168"/>
                <a:gd name="T40" fmla="*/ 5 w 140"/>
                <a:gd name="T41" fmla="*/ 27 h 168"/>
                <a:gd name="T42" fmla="*/ 7 w 140"/>
                <a:gd name="T43" fmla="*/ 29 h 168"/>
                <a:gd name="T44" fmla="*/ 10 w 140"/>
                <a:gd name="T45" fmla="*/ 31 h 168"/>
                <a:gd name="T46" fmla="*/ 12 w 140"/>
                <a:gd name="T47" fmla="*/ 33 h 168"/>
                <a:gd name="T48" fmla="*/ 14 w 140"/>
                <a:gd name="T49" fmla="*/ 34 h 168"/>
                <a:gd name="T50" fmla="*/ 16 w 140"/>
                <a:gd name="T51" fmla="*/ 35 h 168"/>
                <a:gd name="T52" fmla="*/ 18 w 140"/>
                <a:gd name="T53" fmla="*/ 35 h 168"/>
                <a:gd name="T54" fmla="*/ 20 w 140"/>
                <a:gd name="T55" fmla="*/ 34 h 168"/>
                <a:gd name="T56" fmla="*/ 21 w 140"/>
                <a:gd name="T57" fmla="*/ 34 h 168"/>
                <a:gd name="T58" fmla="*/ 23 w 140"/>
                <a:gd name="T59" fmla="*/ 32 h 168"/>
                <a:gd name="T60" fmla="*/ 24 w 140"/>
                <a:gd name="T61" fmla="*/ 30 h 168"/>
                <a:gd name="T62" fmla="*/ 26 w 140"/>
                <a:gd name="T63" fmla="*/ 29 h 168"/>
                <a:gd name="T64" fmla="*/ 28 w 140"/>
                <a:gd name="T65" fmla="*/ 27 h 168"/>
                <a:gd name="T66" fmla="*/ 30 w 140"/>
                <a:gd name="T67" fmla="*/ 25 h 168"/>
                <a:gd name="T68" fmla="*/ 32 w 140"/>
                <a:gd name="T69" fmla="*/ 23 h 168"/>
                <a:gd name="T70" fmla="*/ 33 w 140"/>
                <a:gd name="T71" fmla="*/ 21 h 168"/>
                <a:gd name="T72" fmla="*/ 33 w 140"/>
                <a:gd name="T73" fmla="*/ 20 h 168"/>
                <a:gd name="T74" fmla="*/ 34 w 140"/>
                <a:gd name="T75" fmla="*/ 19 h 168"/>
                <a:gd name="T76" fmla="*/ 34 w 140"/>
                <a:gd name="T77" fmla="*/ 18 h 168"/>
                <a:gd name="T78" fmla="*/ 34 w 140"/>
                <a:gd name="T79" fmla="*/ 16 h 168"/>
                <a:gd name="T80" fmla="*/ 34 w 140"/>
                <a:gd name="T81" fmla="*/ 15 h 168"/>
                <a:gd name="T82" fmla="*/ 33 w 140"/>
                <a:gd name="T83" fmla="*/ 13 h 168"/>
                <a:gd name="T84" fmla="*/ 32 w 140"/>
                <a:gd name="T85" fmla="*/ 11 h 168"/>
                <a:gd name="T86" fmla="*/ 30 w 140"/>
                <a:gd name="T87" fmla="*/ 9 h 168"/>
                <a:gd name="T88" fmla="*/ 27 w 140"/>
                <a:gd name="T89" fmla="*/ 7 h 16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0" h="168">
                  <a:moveTo>
                    <a:pt x="110" y="32"/>
                  </a:moveTo>
                  <a:lnTo>
                    <a:pt x="107" y="28"/>
                  </a:lnTo>
                  <a:lnTo>
                    <a:pt x="100" y="19"/>
                  </a:lnTo>
                  <a:lnTo>
                    <a:pt x="91" y="10"/>
                  </a:lnTo>
                  <a:lnTo>
                    <a:pt x="84" y="3"/>
                  </a:lnTo>
                  <a:lnTo>
                    <a:pt x="78" y="1"/>
                  </a:lnTo>
                  <a:lnTo>
                    <a:pt x="71" y="0"/>
                  </a:lnTo>
                  <a:lnTo>
                    <a:pt x="62" y="2"/>
                  </a:lnTo>
                  <a:lnTo>
                    <a:pt x="53" y="10"/>
                  </a:lnTo>
                  <a:lnTo>
                    <a:pt x="47" y="16"/>
                  </a:lnTo>
                  <a:lnTo>
                    <a:pt x="41" y="23"/>
                  </a:lnTo>
                  <a:lnTo>
                    <a:pt x="35" y="31"/>
                  </a:lnTo>
                  <a:lnTo>
                    <a:pt x="28" y="39"/>
                  </a:lnTo>
                  <a:lnTo>
                    <a:pt x="21" y="48"/>
                  </a:lnTo>
                  <a:lnTo>
                    <a:pt x="16" y="56"/>
                  </a:lnTo>
                  <a:lnTo>
                    <a:pt x="10" y="65"/>
                  </a:lnTo>
                  <a:lnTo>
                    <a:pt x="4" y="72"/>
                  </a:lnTo>
                  <a:lnTo>
                    <a:pt x="0" y="81"/>
                  </a:lnTo>
                  <a:lnTo>
                    <a:pt x="0" y="94"/>
                  </a:lnTo>
                  <a:lnTo>
                    <a:pt x="7" y="109"/>
                  </a:lnTo>
                  <a:lnTo>
                    <a:pt x="20" y="130"/>
                  </a:lnTo>
                  <a:lnTo>
                    <a:pt x="30" y="141"/>
                  </a:lnTo>
                  <a:lnTo>
                    <a:pt x="40" y="150"/>
                  </a:lnTo>
                  <a:lnTo>
                    <a:pt x="49" y="157"/>
                  </a:lnTo>
                  <a:lnTo>
                    <a:pt x="57" y="163"/>
                  </a:lnTo>
                  <a:lnTo>
                    <a:pt x="66" y="167"/>
                  </a:lnTo>
                  <a:lnTo>
                    <a:pt x="74" y="168"/>
                  </a:lnTo>
                  <a:lnTo>
                    <a:pt x="81" y="165"/>
                  </a:lnTo>
                  <a:lnTo>
                    <a:pt x="87" y="161"/>
                  </a:lnTo>
                  <a:lnTo>
                    <a:pt x="93" y="154"/>
                  </a:lnTo>
                  <a:lnTo>
                    <a:pt x="100" y="146"/>
                  </a:lnTo>
                  <a:lnTo>
                    <a:pt x="108" y="137"/>
                  </a:lnTo>
                  <a:lnTo>
                    <a:pt x="116" y="129"/>
                  </a:lnTo>
                  <a:lnTo>
                    <a:pt x="123" y="119"/>
                  </a:lnTo>
                  <a:lnTo>
                    <a:pt x="130" y="111"/>
                  </a:lnTo>
                  <a:lnTo>
                    <a:pt x="134" y="103"/>
                  </a:lnTo>
                  <a:lnTo>
                    <a:pt x="137" y="97"/>
                  </a:lnTo>
                  <a:lnTo>
                    <a:pt x="138" y="92"/>
                  </a:lnTo>
                  <a:lnTo>
                    <a:pt x="139" y="86"/>
                  </a:lnTo>
                  <a:lnTo>
                    <a:pt x="140" y="79"/>
                  </a:lnTo>
                  <a:lnTo>
                    <a:pt x="139" y="72"/>
                  </a:lnTo>
                  <a:lnTo>
                    <a:pt x="135" y="64"/>
                  </a:lnTo>
                  <a:lnTo>
                    <a:pt x="130" y="55"/>
                  </a:lnTo>
                  <a:lnTo>
                    <a:pt x="122" y="45"/>
                  </a:lnTo>
                  <a:lnTo>
                    <a:pt x="110" y="32"/>
                  </a:lnTo>
                  <a:close/>
                </a:path>
              </a:pathLst>
            </a:custGeom>
            <a:solidFill>
              <a:srgbClr val="309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31"/>
            <p:cNvSpPr>
              <a:spLocks/>
            </p:cNvSpPr>
            <p:nvPr/>
          </p:nvSpPr>
          <p:spPr bwMode="auto">
            <a:xfrm>
              <a:off x="4383" y="2860"/>
              <a:ext cx="84" cy="62"/>
            </a:xfrm>
            <a:custGeom>
              <a:avLst/>
              <a:gdLst>
                <a:gd name="T0" fmla="*/ 77 w 343"/>
                <a:gd name="T1" fmla="*/ 1 h 303"/>
                <a:gd name="T2" fmla="*/ 73 w 343"/>
                <a:gd name="T3" fmla="*/ 0 h 303"/>
                <a:gd name="T4" fmla="*/ 68 w 343"/>
                <a:gd name="T5" fmla="*/ 1 h 303"/>
                <a:gd name="T6" fmla="*/ 64 w 343"/>
                <a:gd name="T7" fmla="*/ 5 h 303"/>
                <a:gd name="T8" fmla="*/ 64 w 343"/>
                <a:gd name="T9" fmla="*/ 13 h 303"/>
                <a:gd name="T10" fmla="*/ 64 w 343"/>
                <a:gd name="T11" fmla="*/ 20 h 303"/>
                <a:gd name="T12" fmla="*/ 62 w 343"/>
                <a:gd name="T13" fmla="*/ 24 h 303"/>
                <a:gd name="T14" fmla="*/ 56 w 343"/>
                <a:gd name="T15" fmla="*/ 26 h 303"/>
                <a:gd name="T16" fmla="*/ 47 w 343"/>
                <a:gd name="T17" fmla="*/ 26 h 303"/>
                <a:gd name="T18" fmla="*/ 37 w 343"/>
                <a:gd name="T19" fmla="*/ 29 h 303"/>
                <a:gd name="T20" fmla="*/ 30 w 343"/>
                <a:gd name="T21" fmla="*/ 34 h 303"/>
                <a:gd name="T22" fmla="*/ 26 w 343"/>
                <a:gd name="T23" fmla="*/ 40 h 303"/>
                <a:gd name="T24" fmla="*/ 26 w 343"/>
                <a:gd name="T25" fmla="*/ 47 h 303"/>
                <a:gd name="T26" fmla="*/ 22 w 343"/>
                <a:gd name="T27" fmla="*/ 53 h 303"/>
                <a:gd name="T28" fmla="*/ 15 w 343"/>
                <a:gd name="T29" fmla="*/ 55 h 303"/>
                <a:gd name="T30" fmla="*/ 8 w 343"/>
                <a:gd name="T31" fmla="*/ 55 h 303"/>
                <a:gd name="T32" fmla="*/ 3 w 343"/>
                <a:gd name="T33" fmla="*/ 55 h 303"/>
                <a:gd name="T34" fmla="*/ 0 w 343"/>
                <a:gd name="T35" fmla="*/ 58 h 303"/>
                <a:gd name="T36" fmla="*/ 5 w 343"/>
                <a:gd name="T37" fmla="*/ 62 h 303"/>
                <a:gd name="T38" fmla="*/ 15 w 343"/>
                <a:gd name="T39" fmla="*/ 62 h 303"/>
                <a:gd name="T40" fmla="*/ 25 w 343"/>
                <a:gd name="T41" fmla="*/ 59 h 303"/>
                <a:gd name="T42" fmla="*/ 32 w 343"/>
                <a:gd name="T43" fmla="*/ 54 h 303"/>
                <a:gd name="T44" fmla="*/ 33 w 343"/>
                <a:gd name="T45" fmla="*/ 48 h 303"/>
                <a:gd name="T46" fmla="*/ 36 w 343"/>
                <a:gd name="T47" fmla="*/ 41 h 303"/>
                <a:gd name="T48" fmla="*/ 40 w 343"/>
                <a:gd name="T49" fmla="*/ 36 h 303"/>
                <a:gd name="T50" fmla="*/ 47 w 343"/>
                <a:gd name="T51" fmla="*/ 34 h 303"/>
                <a:gd name="T52" fmla="*/ 55 w 343"/>
                <a:gd name="T53" fmla="*/ 35 h 303"/>
                <a:gd name="T54" fmla="*/ 62 w 343"/>
                <a:gd name="T55" fmla="*/ 34 h 303"/>
                <a:gd name="T56" fmla="*/ 68 w 343"/>
                <a:gd name="T57" fmla="*/ 30 h 303"/>
                <a:gd name="T58" fmla="*/ 71 w 343"/>
                <a:gd name="T59" fmla="*/ 24 h 303"/>
                <a:gd name="T60" fmla="*/ 71 w 343"/>
                <a:gd name="T61" fmla="*/ 16 h 303"/>
                <a:gd name="T62" fmla="*/ 72 w 343"/>
                <a:gd name="T63" fmla="*/ 10 h 303"/>
                <a:gd name="T64" fmla="*/ 74 w 343"/>
                <a:gd name="T65" fmla="*/ 7 h 303"/>
                <a:gd name="T66" fmla="*/ 78 w 343"/>
                <a:gd name="T67" fmla="*/ 7 h 303"/>
                <a:gd name="T68" fmla="*/ 82 w 343"/>
                <a:gd name="T69" fmla="*/ 10 h 303"/>
                <a:gd name="T70" fmla="*/ 84 w 343"/>
                <a:gd name="T71" fmla="*/ 9 h 303"/>
                <a:gd name="T72" fmla="*/ 83 w 343"/>
                <a:gd name="T73" fmla="*/ 5 h 303"/>
                <a:gd name="T74" fmla="*/ 80 w 343"/>
                <a:gd name="T75" fmla="*/ 2 h 3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3" h="303">
                  <a:moveTo>
                    <a:pt x="318" y="3"/>
                  </a:moveTo>
                  <a:lnTo>
                    <a:pt x="316" y="3"/>
                  </a:lnTo>
                  <a:lnTo>
                    <a:pt x="308" y="2"/>
                  </a:lnTo>
                  <a:lnTo>
                    <a:pt x="298" y="0"/>
                  </a:lnTo>
                  <a:lnTo>
                    <a:pt x="287" y="2"/>
                  </a:lnTo>
                  <a:lnTo>
                    <a:pt x="276" y="6"/>
                  </a:lnTo>
                  <a:lnTo>
                    <a:pt x="267" y="13"/>
                  </a:lnTo>
                  <a:lnTo>
                    <a:pt x="261" y="26"/>
                  </a:lnTo>
                  <a:lnTo>
                    <a:pt x="260" y="43"/>
                  </a:lnTo>
                  <a:lnTo>
                    <a:pt x="261" y="63"/>
                  </a:lnTo>
                  <a:lnTo>
                    <a:pt x="263" y="81"/>
                  </a:lnTo>
                  <a:lnTo>
                    <a:pt x="261" y="96"/>
                  </a:lnTo>
                  <a:lnTo>
                    <a:pt x="258" y="109"/>
                  </a:lnTo>
                  <a:lnTo>
                    <a:pt x="252" y="118"/>
                  </a:lnTo>
                  <a:lnTo>
                    <a:pt x="243" y="125"/>
                  </a:lnTo>
                  <a:lnTo>
                    <a:pt x="229" y="128"/>
                  </a:lnTo>
                  <a:lnTo>
                    <a:pt x="212" y="128"/>
                  </a:lnTo>
                  <a:lnTo>
                    <a:pt x="191" y="128"/>
                  </a:lnTo>
                  <a:lnTo>
                    <a:pt x="172" y="133"/>
                  </a:lnTo>
                  <a:lnTo>
                    <a:pt x="152" y="140"/>
                  </a:lnTo>
                  <a:lnTo>
                    <a:pt x="135" y="150"/>
                  </a:lnTo>
                  <a:lnTo>
                    <a:pt x="121" y="164"/>
                  </a:lnTo>
                  <a:lnTo>
                    <a:pt x="111" y="179"/>
                  </a:lnTo>
                  <a:lnTo>
                    <a:pt x="105" y="196"/>
                  </a:lnTo>
                  <a:lnTo>
                    <a:pt x="106" y="215"/>
                  </a:lnTo>
                  <a:lnTo>
                    <a:pt x="106" y="232"/>
                  </a:lnTo>
                  <a:lnTo>
                    <a:pt x="101" y="246"/>
                  </a:lnTo>
                  <a:lnTo>
                    <a:pt x="91" y="257"/>
                  </a:lnTo>
                  <a:lnTo>
                    <a:pt x="78" y="264"/>
                  </a:lnTo>
                  <a:lnTo>
                    <a:pt x="63" y="269"/>
                  </a:lnTo>
                  <a:lnTo>
                    <a:pt x="47" y="271"/>
                  </a:lnTo>
                  <a:lnTo>
                    <a:pt x="32" y="270"/>
                  </a:lnTo>
                  <a:lnTo>
                    <a:pt x="18" y="265"/>
                  </a:lnTo>
                  <a:lnTo>
                    <a:pt x="14" y="268"/>
                  </a:lnTo>
                  <a:lnTo>
                    <a:pt x="5" y="273"/>
                  </a:lnTo>
                  <a:lnTo>
                    <a:pt x="0" y="283"/>
                  </a:lnTo>
                  <a:lnTo>
                    <a:pt x="9" y="295"/>
                  </a:lnTo>
                  <a:lnTo>
                    <a:pt x="22" y="301"/>
                  </a:lnTo>
                  <a:lnTo>
                    <a:pt x="39" y="303"/>
                  </a:lnTo>
                  <a:lnTo>
                    <a:pt x="60" y="302"/>
                  </a:lnTo>
                  <a:lnTo>
                    <a:pt x="81" y="298"/>
                  </a:lnTo>
                  <a:lnTo>
                    <a:pt x="101" y="290"/>
                  </a:lnTo>
                  <a:lnTo>
                    <a:pt x="119" y="279"/>
                  </a:lnTo>
                  <a:lnTo>
                    <a:pt x="130" y="266"/>
                  </a:lnTo>
                  <a:lnTo>
                    <a:pt x="135" y="250"/>
                  </a:lnTo>
                  <a:lnTo>
                    <a:pt x="136" y="233"/>
                  </a:lnTo>
                  <a:lnTo>
                    <a:pt x="139" y="217"/>
                  </a:lnTo>
                  <a:lnTo>
                    <a:pt x="145" y="202"/>
                  </a:lnTo>
                  <a:lnTo>
                    <a:pt x="153" y="188"/>
                  </a:lnTo>
                  <a:lnTo>
                    <a:pt x="162" y="178"/>
                  </a:lnTo>
                  <a:lnTo>
                    <a:pt x="175" y="171"/>
                  </a:lnTo>
                  <a:lnTo>
                    <a:pt x="190" y="167"/>
                  </a:lnTo>
                  <a:lnTo>
                    <a:pt x="206" y="169"/>
                  </a:lnTo>
                  <a:lnTo>
                    <a:pt x="223" y="171"/>
                  </a:lnTo>
                  <a:lnTo>
                    <a:pt x="240" y="169"/>
                  </a:lnTo>
                  <a:lnTo>
                    <a:pt x="255" y="164"/>
                  </a:lnTo>
                  <a:lnTo>
                    <a:pt x="266" y="156"/>
                  </a:lnTo>
                  <a:lnTo>
                    <a:pt x="276" y="146"/>
                  </a:lnTo>
                  <a:lnTo>
                    <a:pt x="284" y="132"/>
                  </a:lnTo>
                  <a:lnTo>
                    <a:pt x="289" y="117"/>
                  </a:lnTo>
                  <a:lnTo>
                    <a:pt x="290" y="98"/>
                  </a:lnTo>
                  <a:lnTo>
                    <a:pt x="290" y="80"/>
                  </a:lnTo>
                  <a:lnTo>
                    <a:pt x="291" y="65"/>
                  </a:lnTo>
                  <a:lnTo>
                    <a:pt x="294" y="51"/>
                  </a:lnTo>
                  <a:lnTo>
                    <a:pt x="297" y="42"/>
                  </a:lnTo>
                  <a:lnTo>
                    <a:pt x="302" y="35"/>
                  </a:lnTo>
                  <a:lnTo>
                    <a:pt x="309" y="34"/>
                  </a:lnTo>
                  <a:lnTo>
                    <a:pt x="317" y="36"/>
                  </a:lnTo>
                  <a:lnTo>
                    <a:pt x="327" y="43"/>
                  </a:lnTo>
                  <a:lnTo>
                    <a:pt x="336" y="49"/>
                  </a:lnTo>
                  <a:lnTo>
                    <a:pt x="341" y="49"/>
                  </a:lnTo>
                  <a:lnTo>
                    <a:pt x="343" y="44"/>
                  </a:lnTo>
                  <a:lnTo>
                    <a:pt x="342" y="36"/>
                  </a:lnTo>
                  <a:lnTo>
                    <a:pt x="339" y="26"/>
                  </a:lnTo>
                  <a:lnTo>
                    <a:pt x="334" y="17"/>
                  </a:lnTo>
                  <a:lnTo>
                    <a:pt x="326" y="8"/>
                  </a:lnTo>
                  <a:lnTo>
                    <a:pt x="31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32"/>
            <p:cNvSpPr>
              <a:spLocks/>
            </p:cNvSpPr>
            <p:nvPr/>
          </p:nvSpPr>
          <p:spPr bwMode="auto">
            <a:xfrm>
              <a:off x="4401" y="2873"/>
              <a:ext cx="85" cy="63"/>
            </a:xfrm>
            <a:custGeom>
              <a:avLst/>
              <a:gdLst>
                <a:gd name="T0" fmla="*/ 78 w 346"/>
                <a:gd name="T1" fmla="*/ 0 h 303"/>
                <a:gd name="T2" fmla="*/ 73 w 346"/>
                <a:gd name="T3" fmla="*/ 0 h 303"/>
                <a:gd name="T4" fmla="*/ 68 w 346"/>
                <a:gd name="T5" fmla="*/ 1 h 303"/>
                <a:gd name="T6" fmla="*/ 64 w 346"/>
                <a:gd name="T7" fmla="*/ 5 h 303"/>
                <a:gd name="T8" fmla="*/ 64 w 346"/>
                <a:gd name="T9" fmla="*/ 13 h 303"/>
                <a:gd name="T10" fmla="*/ 64 w 346"/>
                <a:gd name="T11" fmla="*/ 20 h 303"/>
                <a:gd name="T12" fmla="*/ 62 w 346"/>
                <a:gd name="T13" fmla="*/ 25 h 303"/>
                <a:gd name="T14" fmla="*/ 56 w 346"/>
                <a:gd name="T15" fmla="*/ 27 h 303"/>
                <a:gd name="T16" fmla="*/ 47 w 346"/>
                <a:gd name="T17" fmla="*/ 27 h 303"/>
                <a:gd name="T18" fmla="*/ 37 w 346"/>
                <a:gd name="T19" fmla="*/ 29 h 303"/>
                <a:gd name="T20" fmla="*/ 30 w 346"/>
                <a:gd name="T21" fmla="*/ 34 h 303"/>
                <a:gd name="T22" fmla="*/ 26 w 346"/>
                <a:gd name="T23" fmla="*/ 41 h 303"/>
                <a:gd name="T24" fmla="*/ 26 w 346"/>
                <a:gd name="T25" fmla="*/ 48 h 303"/>
                <a:gd name="T26" fmla="*/ 22 w 346"/>
                <a:gd name="T27" fmla="*/ 53 h 303"/>
                <a:gd name="T28" fmla="*/ 16 w 346"/>
                <a:gd name="T29" fmla="*/ 56 h 303"/>
                <a:gd name="T30" fmla="*/ 8 w 346"/>
                <a:gd name="T31" fmla="*/ 56 h 303"/>
                <a:gd name="T32" fmla="*/ 3 w 346"/>
                <a:gd name="T33" fmla="*/ 56 h 303"/>
                <a:gd name="T34" fmla="*/ 0 w 346"/>
                <a:gd name="T35" fmla="*/ 59 h 303"/>
                <a:gd name="T36" fmla="*/ 5 w 346"/>
                <a:gd name="T37" fmla="*/ 63 h 303"/>
                <a:gd name="T38" fmla="*/ 15 w 346"/>
                <a:gd name="T39" fmla="*/ 63 h 303"/>
                <a:gd name="T40" fmla="*/ 25 w 346"/>
                <a:gd name="T41" fmla="*/ 60 h 303"/>
                <a:gd name="T42" fmla="*/ 32 w 346"/>
                <a:gd name="T43" fmla="*/ 55 h 303"/>
                <a:gd name="T44" fmla="*/ 33 w 346"/>
                <a:gd name="T45" fmla="*/ 48 h 303"/>
                <a:gd name="T46" fmla="*/ 36 w 346"/>
                <a:gd name="T47" fmla="*/ 42 h 303"/>
                <a:gd name="T48" fmla="*/ 40 w 346"/>
                <a:gd name="T49" fmla="*/ 38 h 303"/>
                <a:gd name="T50" fmla="*/ 47 w 346"/>
                <a:gd name="T51" fmla="*/ 35 h 303"/>
                <a:gd name="T52" fmla="*/ 55 w 346"/>
                <a:gd name="T53" fmla="*/ 35 h 303"/>
                <a:gd name="T54" fmla="*/ 62 w 346"/>
                <a:gd name="T55" fmla="*/ 33 h 303"/>
                <a:gd name="T56" fmla="*/ 66 w 346"/>
                <a:gd name="T57" fmla="*/ 30 h 303"/>
                <a:gd name="T58" fmla="*/ 68 w 346"/>
                <a:gd name="T59" fmla="*/ 24 h 303"/>
                <a:gd name="T60" fmla="*/ 69 w 346"/>
                <a:gd name="T61" fmla="*/ 17 h 303"/>
                <a:gd name="T62" fmla="*/ 70 w 346"/>
                <a:gd name="T63" fmla="*/ 11 h 303"/>
                <a:gd name="T64" fmla="*/ 73 w 346"/>
                <a:gd name="T65" fmla="*/ 8 h 303"/>
                <a:gd name="T66" fmla="*/ 78 w 346"/>
                <a:gd name="T67" fmla="*/ 8 h 303"/>
                <a:gd name="T68" fmla="*/ 83 w 346"/>
                <a:gd name="T69" fmla="*/ 10 h 303"/>
                <a:gd name="T70" fmla="*/ 85 w 346"/>
                <a:gd name="T71" fmla="*/ 9 h 303"/>
                <a:gd name="T72" fmla="*/ 84 w 346"/>
                <a:gd name="T73" fmla="*/ 5 h 303"/>
                <a:gd name="T74" fmla="*/ 80 w 346"/>
                <a:gd name="T75" fmla="*/ 1 h 3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6" h="303">
                  <a:moveTo>
                    <a:pt x="318" y="2"/>
                  </a:moveTo>
                  <a:lnTo>
                    <a:pt x="316" y="2"/>
                  </a:lnTo>
                  <a:lnTo>
                    <a:pt x="308" y="1"/>
                  </a:lnTo>
                  <a:lnTo>
                    <a:pt x="298" y="0"/>
                  </a:lnTo>
                  <a:lnTo>
                    <a:pt x="287" y="1"/>
                  </a:lnTo>
                  <a:lnTo>
                    <a:pt x="277" y="6"/>
                  </a:lnTo>
                  <a:lnTo>
                    <a:pt x="267" y="13"/>
                  </a:lnTo>
                  <a:lnTo>
                    <a:pt x="262" y="25"/>
                  </a:lnTo>
                  <a:lnTo>
                    <a:pt x="260" y="43"/>
                  </a:lnTo>
                  <a:lnTo>
                    <a:pt x="262" y="62"/>
                  </a:lnTo>
                  <a:lnTo>
                    <a:pt x="263" y="81"/>
                  </a:lnTo>
                  <a:lnTo>
                    <a:pt x="262" y="96"/>
                  </a:lnTo>
                  <a:lnTo>
                    <a:pt x="258" y="108"/>
                  </a:lnTo>
                  <a:lnTo>
                    <a:pt x="252" y="118"/>
                  </a:lnTo>
                  <a:lnTo>
                    <a:pt x="243" y="124"/>
                  </a:lnTo>
                  <a:lnTo>
                    <a:pt x="229" y="128"/>
                  </a:lnTo>
                  <a:lnTo>
                    <a:pt x="212" y="128"/>
                  </a:lnTo>
                  <a:lnTo>
                    <a:pt x="191" y="128"/>
                  </a:lnTo>
                  <a:lnTo>
                    <a:pt x="172" y="133"/>
                  </a:lnTo>
                  <a:lnTo>
                    <a:pt x="152" y="139"/>
                  </a:lnTo>
                  <a:lnTo>
                    <a:pt x="135" y="150"/>
                  </a:lnTo>
                  <a:lnTo>
                    <a:pt x="121" y="164"/>
                  </a:lnTo>
                  <a:lnTo>
                    <a:pt x="111" y="179"/>
                  </a:lnTo>
                  <a:lnTo>
                    <a:pt x="105" y="196"/>
                  </a:lnTo>
                  <a:lnTo>
                    <a:pt x="106" y="214"/>
                  </a:lnTo>
                  <a:lnTo>
                    <a:pt x="106" y="232"/>
                  </a:lnTo>
                  <a:lnTo>
                    <a:pt x="102" y="245"/>
                  </a:lnTo>
                  <a:lnTo>
                    <a:pt x="91" y="257"/>
                  </a:lnTo>
                  <a:lnTo>
                    <a:pt x="78" y="264"/>
                  </a:lnTo>
                  <a:lnTo>
                    <a:pt x="64" y="268"/>
                  </a:lnTo>
                  <a:lnTo>
                    <a:pt x="47" y="271"/>
                  </a:lnTo>
                  <a:lnTo>
                    <a:pt x="32" y="270"/>
                  </a:lnTo>
                  <a:lnTo>
                    <a:pt x="19" y="265"/>
                  </a:lnTo>
                  <a:lnTo>
                    <a:pt x="14" y="267"/>
                  </a:lnTo>
                  <a:lnTo>
                    <a:pt x="5" y="273"/>
                  </a:lnTo>
                  <a:lnTo>
                    <a:pt x="0" y="282"/>
                  </a:lnTo>
                  <a:lnTo>
                    <a:pt x="9" y="295"/>
                  </a:lnTo>
                  <a:lnTo>
                    <a:pt x="22" y="301"/>
                  </a:lnTo>
                  <a:lnTo>
                    <a:pt x="39" y="303"/>
                  </a:lnTo>
                  <a:lnTo>
                    <a:pt x="60" y="302"/>
                  </a:lnTo>
                  <a:lnTo>
                    <a:pt x="81" y="297"/>
                  </a:lnTo>
                  <a:lnTo>
                    <a:pt x="102" y="289"/>
                  </a:lnTo>
                  <a:lnTo>
                    <a:pt x="119" y="279"/>
                  </a:lnTo>
                  <a:lnTo>
                    <a:pt x="130" y="266"/>
                  </a:lnTo>
                  <a:lnTo>
                    <a:pt x="135" y="250"/>
                  </a:lnTo>
                  <a:lnTo>
                    <a:pt x="136" y="233"/>
                  </a:lnTo>
                  <a:lnTo>
                    <a:pt x="140" y="218"/>
                  </a:lnTo>
                  <a:lnTo>
                    <a:pt x="145" y="204"/>
                  </a:lnTo>
                  <a:lnTo>
                    <a:pt x="153" y="191"/>
                  </a:lnTo>
                  <a:lnTo>
                    <a:pt x="163" y="182"/>
                  </a:lnTo>
                  <a:lnTo>
                    <a:pt x="175" y="174"/>
                  </a:lnTo>
                  <a:lnTo>
                    <a:pt x="190" y="169"/>
                  </a:lnTo>
                  <a:lnTo>
                    <a:pt x="206" y="168"/>
                  </a:lnTo>
                  <a:lnTo>
                    <a:pt x="224" y="167"/>
                  </a:lnTo>
                  <a:lnTo>
                    <a:pt x="239" y="165"/>
                  </a:lnTo>
                  <a:lnTo>
                    <a:pt x="251" y="159"/>
                  </a:lnTo>
                  <a:lnTo>
                    <a:pt x="262" y="152"/>
                  </a:lnTo>
                  <a:lnTo>
                    <a:pt x="269" y="143"/>
                  </a:lnTo>
                  <a:lnTo>
                    <a:pt x="274" y="130"/>
                  </a:lnTo>
                  <a:lnTo>
                    <a:pt x="278" y="115"/>
                  </a:lnTo>
                  <a:lnTo>
                    <a:pt x="279" y="98"/>
                  </a:lnTo>
                  <a:lnTo>
                    <a:pt x="280" y="81"/>
                  </a:lnTo>
                  <a:lnTo>
                    <a:pt x="281" y="65"/>
                  </a:lnTo>
                  <a:lnTo>
                    <a:pt x="286" y="53"/>
                  </a:lnTo>
                  <a:lnTo>
                    <a:pt x="290" y="44"/>
                  </a:lnTo>
                  <a:lnTo>
                    <a:pt x="297" y="38"/>
                  </a:lnTo>
                  <a:lnTo>
                    <a:pt x="305" y="36"/>
                  </a:lnTo>
                  <a:lnTo>
                    <a:pt x="316" y="37"/>
                  </a:lnTo>
                  <a:lnTo>
                    <a:pt x="327" y="43"/>
                  </a:lnTo>
                  <a:lnTo>
                    <a:pt x="338" y="47"/>
                  </a:lnTo>
                  <a:lnTo>
                    <a:pt x="343" y="46"/>
                  </a:lnTo>
                  <a:lnTo>
                    <a:pt x="346" y="42"/>
                  </a:lnTo>
                  <a:lnTo>
                    <a:pt x="345" y="33"/>
                  </a:lnTo>
                  <a:lnTo>
                    <a:pt x="340" y="24"/>
                  </a:lnTo>
                  <a:lnTo>
                    <a:pt x="334" y="15"/>
                  </a:lnTo>
                  <a:lnTo>
                    <a:pt x="327" y="7"/>
                  </a:lnTo>
                  <a:lnTo>
                    <a:pt x="31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3"/>
            <p:cNvSpPr>
              <a:spLocks/>
            </p:cNvSpPr>
            <p:nvPr/>
          </p:nvSpPr>
          <p:spPr bwMode="auto">
            <a:xfrm>
              <a:off x="4421" y="2886"/>
              <a:ext cx="84" cy="63"/>
            </a:xfrm>
            <a:custGeom>
              <a:avLst/>
              <a:gdLst>
                <a:gd name="T0" fmla="*/ 77 w 345"/>
                <a:gd name="T1" fmla="*/ 0 h 303"/>
                <a:gd name="T2" fmla="*/ 73 w 345"/>
                <a:gd name="T3" fmla="*/ 0 h 303"/>
                <a:gd name="T4" fmla="*/ 67 w 345"/>
                <a:gd name="T5" fmla="*/ 1 h 303"/>
                <a:gd name="T6" fmla="*/ 64 w 345"/>
                <a:gd name="T7" fmla="*/ 5 h 303"/>
                <a:gd name="T8" fmla="*/ 64 w 345"/>
                <a:gd name="T9" fmla="*/ 13 h 303"/>
                <a:gd name="T10" fmla="*/ 64 w 345"/>
                <a:gd name="T11" fmla="*/ 20 h 303"/>
                <a:gd name="T12" fmla="*/ 62 w 345"/>
                <a:gd name="T13" fmla="*/ 24 h 303"/>
                <a:gd name="T14" fmla="*/ 56 w 345"/>
                <a:gd name="T15" fmla="*/ 27 h 303"/>
                <a:gd name="T16" fmla="*/ 47 w 345"/>
                <a:gd name="T17" fmla="*/ 27 h 303"/>
                <a:gd name="T18" fmla="*/ 37 w 345"/>
                <a:gd name="T19" fmla="*/ 29 h 303"/>
                <a:gd name="T20" fmla="*/ 29 w 345"/>
                <a:gd name="T21" fmla="*/ 34 h 303"/>
                <a:gd name="T22" fmla="*/ 26 w 345"/>
                <a:gd name="T23" fmla="*/ 41 h 303"/>
                <a:gd name="T24" fmla="*/ 26 w 345"/>
                <a:gd name="T25" fmla="*/ 48 h 303"/>
                <a:gd name="T26" fmla="*/ 22 w 345"/>
                <a:gd name="T27" fmla="*/ 53 h 303"/>
                <a:gd name="T28" fmla="*/ 16 w 345"/>
                <a:gd name="T29" fmla="*/ 56 h 303"/>
                <a:gd name="T30" fmla="*/ 8 w 345"/>
                <a:gd name="T31" fmla="*/ 56 h 303"/>
                <a:gd name="T32" fmla="*/ 3 w 345"/>
                <a:gd name="T33" fmla="*/ 56 h 303"/>
                <a:gd name="T34" fmla="*/ 0 w 345"/>
                <a:gd name="T35" fmla="*/ 59 h 303"/>
                <a:gd name="T36" fmla="*/ 5 w 345"/>
                <a:gd name="T37" fmla="*/ 62 h 303"/>
                <a:gd name="T38" fmla="*/ 15 w 345"/>
                <a:gd name="T39" fmla="*/ 63 h 303"/>
                <a:gd name="T40" fmla="*/ 25 w 345"/>
                <a:gd name="T41" fmla="*/ 60 h 303"/>
                <a:gd name="T42" fmla="*/ 32 w 345"/>
                <a:gd name="T43" fmla="*/ 55 h 303"/>
                <a:gd name="T44" fmla="*/ 33 w 345"/>
                <a:gd name="T45" fmla="*/ 48 h 303"/>
                <a:gd name="T46" fmla="*/ 35 w 345"/>
                <a:gd name="T47" fmla="*/ 42 h 303"/>
                <a:gd name="T48" fmla="*/ 40 w 345"/>
                <a:gd name="T49" fmla="*/ 37 h 303"/>
                <a:gd name="T50" fmla="*/ 46 w 345"/>
                <a:gd name="T51" fmla="*/ 35 h 303"/>
                <a:gd name="T52" fmla="*/ 55 w 345"/>
                <a:gd name="T53" fmla="*/ 35 h 303"/>
                <a:gd name="T54" fmla="*/ 61 w 345"/>
                <a:gd name="T55" fmla="*/ 34 h 303"/>
                <a:gd name="T56" fmla="*/ 65 w 345"/>
                <a:gd name="T57" fmla="*/ 30 h 303"/>
                <a:gd name="T58" fmla="*/ 68 w 345"/>
                <a:gd name="T59" fmla="*/ 24 h 303"/>
                <a:gd name="T60" fmla="*/ 68 w 345"/>
                <a:gd name="T61" fmla="*/ 17 h 303"/>
                <a:gd name="T62" fmla="*/ 70 w 345"/>
                <a:gd name="T63" fmla="*/ 11 h 303"/>
                <a:gd name="T64" fmla="*/ 72 w 345"/>
                <a:gd name="T65" fmla="*/ 8 h 303"/>
                <a:gd name="T66" fmla="*/ 77 w 345"/>
                <a:gd name="T67" fmla="*/ 8 h 303"/>
                <a:gd name="T68" fmla="*/ 82 w 345"/>
                <a:gd name="T69" fmla="*/ 10 h 303"/>
                <a:gd name="T70" fmla="*/ 84 w 345"/>
                <a:gd name="T71" fmla="*/ 9 h 303"/>
                <a:gd name="T72" fmla="*/ 83 w 345"/>
                <a:gd name="T73" fmla="*/ 5 h 303"/>
                <a:gd name="T74" fmla="*/ 80 w 345"/>
                <a:gd name="T75" fmla="*/ 2 h 3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303">
                  <a:moveTo>
                    <a:pt x="318" y="2"/>
                  </a:moveTo>
                  <a:lnTo>
                    <a:pt x="316" y="2"/>
                  </a:lnTo>
                  <a:lnTo>
                    <a:pt x="308" y="1"/>
                  </a:lnTo>
                  <a:lnTo>
                    <a:pt x="299" y="0"/>
                  </a:lnTo>
                  <a:lnTo>
                    <a:pt x="287" y="1"/>
                  </a:lnTo>
                  <a:lnTo>
                    <a:pt x="276" y="5"/>
                  </a:lnTo>
                  <a:lnTo>
                    <a:pt x="266" y="12"/>
                  </a:lnTo>
                  <a:lnTo>
                    <a:pt x="261" y="25"/>
                  </a:lnTo>
                  <a:lnTo>
                    <a:pt x="259" y="42"/>
                  </a:lnTo>
                  <a:lnTo>
                    <a:pt x="262" y="62"/>
                  </a:lnTo>
                  <a:lnTo>
                    <a:pt x="262" y="80"/>
                  </a:lnTo>
                  <a:lnTo>
                    <a:pt x="261" y="95"/>
                  </a:lnTo>
                  <a:lnTo>
                    <a:pt x="258" y="108"/>
                  </a:lnTo>
                  <a:lnTo>
                    <a:pt x="253" y="117"/>
                  </a:lnTo>
                  <a:lnTo>
                    <a:pt x="243" y="124"/>
                  </a:lnTo>
                  <a:lnTo>
                    <a:pt x="230" y="128"/>
                  </a:lnTo>
                  <a:lnTo>
                    <a:pt x="212" y="128"/>
                  </a:lnTo>
                  <a:lnTo>
                    <a:pt x="192" y="128"/>
                  </a:lnTo>
                  <a:lnTo>
                    <a:pt x="172" y="132"/>
                  </a:lnTo>
                  <a:lnTo>
                    <a:pt x="152" y="139"/>
                  </a:lnTo>
                  <a:lnTo>
                    <a:pt x="135" y="149"/>
                  </a:lnTo>
                  <a:lnTo>
                    <a:pt x="121" y="163"/>
                  </a:lnTo>
                  <a:lnTo>
                    <a:pt x="111" y="178"/>
                  </a:lnTo>
                  <a:lnTo>
                    <a:pt x="105" y="196"/>
                  </a:lnTo>
                  <a:lnTo>
                    <a:pt x="106" y="214"/>
                  </a:lnTo>
                  <a:lnTo>
                    <a:pt x="106" y="231"/>
                  </a:lnTo>
                  <a:lnTo>
                    <a:pt x="102" y="245"/>
                  </a:lnTo>
                  <a:lnTo>
                    <a:pt x="91" y="257"/>
                  </a:lnTo>
                  <a:lnTo>
                    <a:pt x="79" y="264"/>
                  </a:lnTo>
                  <a:lnTo>
                    <a:pt x="64" y="268"/>
                  </a:lnTo>
                  <a:lnTo>
                    <a:pt x="48" y="270"/>
                  </a:lnTo>
                  <a:lnTo>
                    <a:pt x="33" y="269"/>
                  </a:lnTo>
                  <a:lnTo>
                    <a:pt x="19" y="265"/>
                  </a:lnTo>
                  <a:lnTo>
                    <a:pt x="14" y="267"/>
                  </a:lnTo>
                  <a:lnTo>
                    <a:pt x="5" y="273"/>
                  </a:lnTo>
                  <a:lnTo>
                    <a:pt x="0" y="282"/>
                  </a:lnTo>
                  <a:lnTo>
                    <a:pt x="10" y="295"/>
                  </a:lnTo>
                  <a:lnTo>
                    <a:pt x="22" y="300"/>
                  </a:lnTo>
                  <a:lnTo>
                    <a:pt x="40" y="303"/>
                  </a:lnTo>
                  <a:lnTo>
                    <a:pt x="60" y="302"/>
                  </a:lnTo>
                  <a:lnTo>
                    <a:pt x="81" y="297"/>
                  </a:lnTo>
                  <a:lnTo>
                    <a:pt x="102" y="289"/>
                  </a:lnTo>
                  <a:lnTo>
                    <a:pt x="119" y="278"/>
                  </a:lnTo>
                  <a:lnTo>
                    <a:pt x="130" y="266"/>
                  </a:lnTo>
                  <a:lnTo>
                    <a:pt x="135" y="250"/>
                  </a:lnTo>
                  <a:lnTo>
                    <a:pt x="136" y="232"/>
                  </a:lnTo>
                  <a:lnTo>
                    <a:pt x="140" y="216"/>
                  </a:lnTo>
                  <a:lnTo>
                    <a:pt x="145" y="201"/>
                  </a:lnTo>
                  <a:lnTo>
                    <a:pt x="154" y="187"/>
                  </a:lnTo>
                  <a:lnTo>
                    <a:pt x="163" y="177"/>
                  </a:lnTo>
                  <a:lnTo>
                    <a:pt x="175" y="170"/>
                  </a:lnTo>
                  <a:lnTo>
                    <a:pt x="190" y="167"/>
                  </a:lnTo>
                  <a:lnTo>
                    <a:pt x="206" y="168"/>
                  </a:lnTo>
                  <a:lnTo>
                    <a:pt x="224" y="170"/>
                  </a:lnTo>
                  <a:lnTo>
                    <a:pt x="239" y="168"/>
                  </a:lnTo>
                  <a:lnTo>
                    <a:pt x="250" y="163"/>
                  </a:lnTo>
                  <a:lnTo>
                    <a:pt x="261" y="155"/>
                  </a:lnTo>
                  <a:lnTo>
                    <a:pt x="269" y="145"/>
                  </a:lnTo>
                  <a:lnTo>
                    <a:pt x="274" y="131"/>
                  </a:lnTo>
                  <a:lnTo>
                    <a:pt x="278" y="116"/>
                  </a:lnTo>
                  <a:lnTo>
                    <a:pt x="279" y="98"/>
                  </a:lnTo>
                  <a:lnTo>
                    <a:pt x="280" y="80"/>
                  </a:lnTo>
                  <a:lnTo>
                    <a:pt x="281" y="64"/>
                  </a:lnTo>
                  <a:lnTo>
                    <a:pt x="286" y="53"/>
                  </a:lnTo>
                  <a:lnTo>
                    <a:pt x="291" y="43"/>
                  </a:lnTo>
                  <a:lnTo>
                    <a:pt x="297" y="38"/>
                  </a:lnTo>
                  <a:lnTo>
                    <a:pt x="306" y="35"/>
                  </a:lnTo>
                  <a:lnTo>
                    <a:pt x="316" y="37"/>
                  </a:lnTo>
                  <a:lnTo>
                    <a:pt x="327" y="42"/>
                  </a:lnTo>
                  <a:lnTo>
                    <a:pt x="338" y="47"/>
                  </a:lnTo>
                  <a:lnTo>
                    <a:pt x="344" y="46"/>
                  </a:lnTo>
                  <a:lnTo>
                    <a:pt x="345" y="41"/>
                  </a:lnTo>
                  <a:lnTo>
                    <a:pt x="344" y="33"/>
                  </a:lnTo>
                  <a:lnTo>
                    <a:pt x="340" y="25"/>
                  </a:lnTo>
                  <a:lnTo>
                    <a:pt x="334" y="16"/>
                  </a:lnTo>
                  <a:lnTo>
                    <a:pt x="327" y="8"/>
                  </a:lnTo>
                  <a:lnTo>
                    <a:pt x="31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34"/>
            <p:cNvSpPr>
              <a:spLocks/>
            </p:cNvSpPr>
            <p:nvPr/>
          </p:nvSpPr>
          <p:spPr bwMode="auto">
            <a:xfrm>
              <a:off x="4296" y="2891"/>
              <a:ext cx="31" cy="23"/>
            </a:xfrm>
            <a:custGeom>
              <a:avLst/>
              <a:gdLst>
                <a:gd name="T0" fmla="*/ 1 w 127"/>
                <a:gd name="T1" fmla="*/ 16 h 109"/>
                <a:gd name="T2" fmla="*/ 1 w 127"/>
                <a:gd name="T3" fmla="*/ 16 h 109"/>
                <a:gd name="T4" fmla="*/ 3 w 127"/>
                <a:gd name="T5" fmla="*/ 15 h 109"/>
                <a:gd name="T6" fmla="*/ 5 w 127"/>
                <a:gd name="T7" fmla="*/ 14 h 109"/>
                <a:gd name="T8" fmla="*/ 8 w 127"/>
                <a:gd name="T9" fmla="*/ 12 h 109"/>
                <a:gd name="T10" fmla="*/ 11 w 127"/>
                <a:gd name="T11" fmla="*/ 10 h 109"/>
                <a:gd name="T12" fmla="*/ 15 w 127"/>
                <a:gd name="T13" fmla="*/ 8 h 109"/>
                <a:gd name="T14" fmla="*/ 18 w 127"/>
                <a:gd name="T15" fmla="*/ 6 h 109"/>
                <a:gd name="T16" fmla="*/ 20 w 127"/>
                <a:gd name="T17" fmla="*/ 3 h 109"/>
                <a:gd name="T18" fmla="*/ 22 w 127"/>
                <a:gd name="T19" fmla="*/ 1 h 109"/>
                <a:gd name="T20" fmla="*/ 25 w 127"/>
                <a:gd name="T21" fmla="*/ 0 h 109"/>
                <a:gd name="T22" fmla="*/ 27 w 127"/>
                <a:gd name="T23" fmla="*/ 0 h 109"/>
                <a:gd name="T24" fmla="*/ 29 w 127"/>
                <a:gd name="T25" fmla="*/ 1 h 109"/>
                <a:gd name="T26" fmla="*/ 31 w 127"/>
                <a:gd name="T27" fmla="*/ 2 h 109"/>
                <a:gd name="T28" fmla="*/ 31 w 127"/>
                <a:gd name="T29" fmla="*/ 4 h 109"/>
                <a:gd name="T30" fmla="*/ 31 w 127"/>
                <a:gd name="T31" fmla="*/ 6 h 109"/>
                <a:gd name="T32" fmla="*/ 28 w 127"/>
                <a:gd name="T33" fmla="*/ 9 h 109"/>
                <a:gd name="T34" fmla="*/ 25 w 127"/>
                <a:gd name="T35" fmla="*/ 12 h 109"/>
                <a:gd name="T36" fmla="*/ 22 w 127"/>
                <a:gd name="T37" fmla="*/ 14 h 109"/>
                <a:gd name="T38" fmla="*/ 20 w 127"/>
                <a:gd name="T39" fmla="*/ 16 h 109"/>
                <a:gd name="T40" fmla="*/ 17 w 127"/>
                <a:gd name="T41" fmla="*/ 19 h 109"/>
                <a:gd name="T42" fmla="*/ 14 w 127"/>
                <a:gd name="T43" fmla="*/ 20 h 109"/>
                <a:gd name="T44" fmla="*/ 11 w 127"/>
                <a:gd name="T45" fmla="*/ 22 h 109"/>
                <a:gd name="T46" fmla="*/ 9 w 127"/>
                <a:gd name="T47" fmla="*/ 23 h 109"/>
                <a:gd name="T48" fmla="*/ 6 w 127"/>
                <a:gd name="T49" fmla="*/ 23 h 109"/>
                <a:gd name="T50" fmla="*/ 2 w 127"/>
                <a:gd name="T51" fmla="*/ 23 h 109"/>
                <a:gd name="T52" fmla="*/ 0 w 127"/>
                <a:gd name="T53" fmla="*/ 21 h 109"/>
                <a:gd name="T54" fmla="*/ 0 w 127"/>
                <a:gd name="T55" fmla="*/ 19 h 109"/>
                <a:gd name="T56" fmla="*/ 1 w 127"/>
                <a:gd name="T57" fmla="*/ 16 h 1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7" h="109">
                  <a:moveTo>
                    <a:pt x="3" y="76"/>
                  </a:moveTo>
                  <a:lnTo>
                    <a:pt x="5" y="75"/>
                  </a:lnTo>
                  <a:lnTo>
                    <a:pt x="12" y="71"/>
                  </a:lnTo>
                  <a:lnTo>
                    <a:pt x="22" y="65"/>
                  </a:lnTo>
                  <a:lnTo>
                    <a:pt x="34" y="57"/>
                  </a:lnTo>
                  <a:lnTo>
                    <a:pt x="47" y="49"/>
                  </a:lnTo>
                  <a:lnTo>
                    <a:pt x="60" y="39"/>
                  </a:lnTo>
                  <a:lnTo>
                    <a:pt x="72" y="27"/>
                  </a:lnTo>
                  <a:lnTo>
                    <a:pt x="82" y="15"/>
                  </a:lnTo>
                  <a:lnTo>
                    <a:pt x="91" y="4"/>
                  </a:lnTo>
                  <a:lnTo>
                    <a:pt x="102" y="0"/>
                  </a:lnTo>
                  <a:lnTo>
                    <a:pt x="111" y="0"/>
                  </a:lnTo>
                  <a:lnTo>
                    <a:pt x="120" y="3"/>
                  </a:lnTo>
                  <a:lnTo>
                    <a:pt x="126" y="10"/>
                  </a:lnTo>
                  <a:lnTo>
                    <a:pt x="127" y="19"/>
                  </a:lnTo>
                  <a:lnTo>
                    <a:pt x="125" y="30"/>
                  </a:lnTo>
                  <a:lnTo>
                    <a:pt x="116" y="42"/>
                  </a:lnTo>
                  <a:lnTo>
                    <a:pt x="103" y="55"/>
                  </a:lnTo>
                  <a:lnTo>
                    <a:pt x="91" y="67"/>
                  </a:lnTo>
                  <a:lnTo>
                    <a:pt x="80" y="78"/>
                  </a:lnTo>
                  <a:lnTo>
                    <a:pt x="68" y="88"/>
                  </a:lnTo>
                  <a:lnTo>
                    <a:pt x="58" y="97"/>
                  </a:lnTo>
                  <a:lnTo>
                    <a:pt x="47" y="103"/>
                  </a:lnTo>
                  <a:lnTo>
                    <a:pt x="36" y="108"/>
                  </a:lnTo>
                  <a:lnTo>
                    <a:pt x="26" y="109"/>
                  </a:lnTo>
                  <a:lnTo>
                    <a:pt x="10" y="107"/>
                  </a:lnTo>
                  <a:lnTo>
                    <a:pt x="2" y="101"/>
                  </a:lnTo>
                  <a:lnTo>
                    <a:pt x="0" y="91"/>
                  </a:lnTo>
                  <a:lnTo>
                    <a:pt x="3"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35"/>
            <p:cNvSpPr>
              <a:spLocks/>
            </p:cNvSpPr>
            <p:nvPr/>
          </p:nvSpPr>
          <p:spPr bwMode="auto">
            <a:xfrm>
              <a:off x="4310" y="2902"/>
              <a:ext cx="31" cy="22"/>
            </a:xfrm>
            <a:custGeom>
              <a:avLst/>
              <a:gdLst>
                <a:gd name="T0" fmla="*/ 0 w 127"/>
                <a:gd name="T1" fmla="*/ 15 h 110"/>
                <a:gd name="T2" fmla="*/ 1 w 127"/>
                <a:gd name="T3" fmla="*/ 15 h 110"/>
                <a:gd name="T4" fmla="*/ 3 w 127"/>
                <a:gd name="T5" fmla="*/ 14 h 110"/>
                <a:gd name="T6" fmla="*/ 5 w 127"/>
                <a:gd name="T7" fmla="*/ 13 h 110"/>
                <a:gd name="T8" fmla="*/ 8 w 127"/>
                <a:gd name="T9" fmla="*/ 12 h 110"/>
                <a:gd name="T10" fmla="*/ 11 w 127"/>
                <a:gd name="T11" fmla="*/ 10 h 110"/>
                <a:gd name="T12" fmla="*/ 14 w 127"/>
                <a:gd name="T13" fmla="*/ 8 h 110"/>
                <a:gd name="T14" fmla="*/ 17 w 127"/>
                <a:gd name="T15" fmla="*/ 5 h 110"/>
                <a:gd name="T16" fmla="*/ 20 w 127"/>
                <a:gd name="T17" fmla="*/ 3 h 110"/>
                <a:gd name="T18" fmla="*/ 22 w 127"/>
                <a:gd name="T19" fmla="*/ 1 h 110"/>
                <a:gd name="T20" fmla="*/ 24 w 127"/>
                <a:gd name="T21" fmla="*/ 0 h 110"/>
                <a:gd name="T22" fmla="*/ 27 w 127"/>
                <a:gd name="T23" fmla="*/ 0 h 110"/>
                <a:gd name="T24" fmla="*/ 29 w 127"/>
                <a:gd name="T25" fmla="*/ 1 h 110"/>
                <a:gd name="T26" fmla="*/ 31 w 127"/>
                <a:gd name="T27" fmla="*/ 2 h 110"/>
                <a:gd name="T28" fmla="*/ 31 w 127"/>
                <a:gd name="T29" fmla="*/ 4 h 110"/>
                <a:gd name="T30" fmla="*/ 30 w 127"/>
                <a:gd name="T31" fmla="*/ 6 h 110"/>
                <a:gd name="T32" fmla="*/ 28 w 127"/>
                <a:gd name="T33" fmla="*/ 9 h 110"/>
                <a:gd name="T34" fmla="*/ 25 w 127"/>
                <a:gd name="T35" fmla="*/ 11 h 110"/>
                <a:gd name="T36" fmla="*/ 22 w 127"/>
                <a:gd name="T37" fmla="*/ 13 h 110"/>
                <a:gd name="T38" fmla="*/ 19 w 127"/>
                <a:gd name="T39" fmla="*/ 16 h 110"/>
                <a:gd name="T40" fmla="*/ 17 w 127"/>
                <a:gd name="T41" fmla="*/ 18 h 110"/>
                <a:gd name="T42" fmla="*/ 14 w 127"/>
                <a:gd name="T43" fmla="*/ 19 h 110"/>
                <a:gd name="T44" fmla="*/ 11 w 127"/>
                <a:gd name="T45" fmla="*/ 21 h 110"/>
                <a:gd name="T46" fmla="*/ 9 w 127"/>
                <a:gd name="T47" fmla="*/ 22 h 110"/>
                <a:gd name="T48" fmla="*/ 6 w 127"/>
                <a:gd name="T49" fmla="*/ 22 h 110"/>
                <a:gd name="T50" fmla="*/ 2 w 127"/>
                <a:gd name="T51" fmla="*/ 22 h 110"/>
                <a:gd name="T52" fmla="*/ 0 w 127"/>
                <a:gd name="T53" fmla="*/ 20 h 110"/>
                <a:gd name="T54" fmla="*/ 0 w 127"/>
                <a:gd name="T55" fmla="*/ 18 h 110"/>
                <a:gd name="T56" fmla="*/ 0 w 127"/>
                <a:gd name="T57" fmla="*/ 15 h 1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7" h="110">
                  <a:moveTo>
                    <a:pt x="2" y="76"/>
                  </a:moveTo>
                  <a:lnTo>
                    <a:pt x="4" y="75"/>
                  </a:lnTo>
                  <a:lnTo>
                    <a:pt x="11" y="72"/>
                  </a:lnTo>
                  <a:lnTo>
                    <a:pt x="22" y="66"/>
                  </a:lnTo>
                  <a:lnTo>
                    <a:pt x="33" y="58"/>
                  </a:lnTo>
                  <a:lnTo>
                    <a:pt x="46" y="49"/>
                  </a:lnTo>
                  <a:lnTo>
                    <a:pt x="59" y="38"/>
                  </a:lnTo>
                  <a:lnTo>
                    <a:pt x="71" y="27"/>
                  </a:lnTo>
                  <a:lnTo>
                    <a:pt x="80" y="14"/>
                  </a:lnTo>
                  <a:lnTo>
                    <a:pt x="90" y="5"/>
                  </a:lnTo>
                  <a:lnTo>
                    <a:pt x="100" y="0"/>
                  </a:lnTo>
                  <a:lnTo>
                    <a:pt x="110" y="0"/>
                  </a:lnTo>
                  <a:lnTo>
                    <a:pt x="118" y="4"/>
                  </a:lnTo>
                  <a:lnTo>
                    <a:pt x="125" y="11"/>
                  </a:lnTo>
                  <a:lnTo>
                    <a:pt x="127" y="20"/>
                  </a:lnTo>
                  <a:lnTo>
                    <a:pt x="124" y="30"/>
                  </a:lnTo>
                  <a:lnTo>
                    <a:pt x="115" y="43"/>
                  </a:lnTo>
                  <a:lnTo>
                    <a:pt x="102" y="56"/>
                  </a:lnTo>
                  <a:lnTo>
                    <a:pt x="91" y="67"/>
                  </a:lnTo>
                  <a:lnTo>
                    <a:pt x="78" y="79"/>
                  </a:lnTo>
                  <a:lnTo>
                    <a:pt x="68" y="89"/>
                  </a:lnTo>
                  <a:lnTo>
                    <a:pt x="56" y="97"/>
                  </a:lnTo>
                  <a:lnTo>
                    <a:pt x="46" y="104"/>
                  </a:lnTo>
                  <a:lnTo>
                    <a:pt x="36" y="109"/>
                  </a:lnTo>
                  <a:lnTo>
                    <a:pt x="25" y="110"/>
                  </a:lnTo>
                  <a:lnTo>
                    <a:pt x="9" y="108"/>
                  </a:lnTo>
                  <a:lnTo>
                    <a:pt x="1" y="102"/>
                  </a:lnTo>
                  <a:lnTo>
                    <a:pt x="0" y="91"/>
                  </a:lnTo>
                  <a:lnTo>
                    <a:pt x="2"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36"/>
            <p:cNvSpPr>
              <a:spLocks/>
            </p:cNvSpPr>
            <p:nvPr/>
          </p:nvSpPr>
          <p:spPr bwMode="auto">
            <a:xfrm>
              <a:off x="4324" y="2912"/>
              <a:ext cx="30" cy="23"/>
            </a:xfrm>
            <a:custGeom>
              <a:avLst/>
              <a:gdLst>
                <a:gd name="T0" fmla="*/ 1 w 128"/>
                <a:gd name="T1" fmla="*/ 16 h 111"/>
                <a:gd name="T2" fmla="*/ 1 w 128"/>
                <a:gd name="T3" fmla="*/ 16 h 111"/>
                <a:gd name="T4" fmla="*/ 3 w 128"/>
                <a:gd name="T5" fmla="*/ 15 h 111"/>
                <a:gd name="T6" fmla="*/ 5 w 128"/>
                <a:gd name="T7" fmla="*/ 14 h 111"/>
                <a:gd name="T8" fmla="*/ 8 w 128"/>
                <a:gd name="T9" fmla="*/ 12 h 111"/>
                <a:gd name="T10" fmla="*/ 11 w 128"/>
                <a:gd name="T11" fmla="*/ 10 h 111"/>
                <a:gd name="T12" fmla="*/ 14 w 128"/>
                <a:gd name="T13" fmla="*/ 8 h 111"/>
                <a:gd name="T14" fmla="*/ 17 w 128"/>
                <a:gd name="T15" fmla="*/ 6 h 111"/>
                <a:gd name="T16" fmla="*/ 19 w 128"/>
                <a:gd name="T17" fmla="*/ 3 h 111"/>
                <a:gd name="T18" fmla="*/ 21 w 128"/>
                <a:gd name="T19" fmla="*/ 1 h 111"/>
                <a:gd name="T20" fmla="*/ 24 w 128"/>
                <a:gd name="T21" fmla="*/ 0 h 111"/>
                <a:gd name="T22" fmla="*/ 26 w 128"/>
                <a:gd name="T23" fmla="*/ 0 h 111"/>
                <a:gd name="T24" fmla="*/ 28 w 128"/>
                <a:gd name="T25" fmla="*/ 1 h 111"/>
                <a:gd name="T26" fmla="*/ 30 w 128"/>
                <a:gd name="T27" fmla="*/ 2 h 111"/>
                <a:gd name="T28" fmla="*/ 30 w 128"/>
                <a:gd name="T29" fmla="*/ 4 h 111"/>
                <a:gd name="T30" fmla="*/ 29 w 128"/>
                <a:gd name="T31" fmla="*/ 6 h 111"/>
                <a:gd name="T32" fmla="*/ 27 w 128"/>
                <a:gd name="T33" fmla="*/ 9 h 111"/>
                <a:gd name="T34" fmla="*/ 24 w 128"/>
                <a:gd name="T35" fmla="*/ 12 h 111"/>
                <a:gd name="T36" fmla="*/ 21 w 128"/>
                <a:gd name="T37" fmla="*/ 14 h 111"/>
                <a:gd name="T38" fmla="*/ 19 w 128"/>
                <a:gd name="T39" fmla="*/ 16 h 111"/>
                <a:gd name="T40" fmla="*/ 16 w 128"/>
                <a:gd name="T41" fmla="*/ 19 h 111"/>
                <a:gd name="T42" fmla="*/ 14 w 128"/>
                <a:gd name="T43" fmla="*/ 20 h 111"/>
                <a:gd name="T44" fmla="*/ 11 w 128"/>
                <a:gd name="T45" fmla="*/ 22 h 111"/>
                <a:gd name="T46" fmla="*/ 8 w 128"/>
                <a:gd name="T47" fmla="*/ 23 h 111"/>
                <a:gd name="T48" fmla="*/ 6 w 128"/>
                <a:gd name="T49" fmla="*/ 23 h 111"/>
                <a:gd name="T50" fmla="*/ 2 w 128"/>
                <a:gd name="T51" fmla="*/ 22 h 111"/>
                <a:gd name="T52" fmla="*/ 0 w 128"/>
                <a:gd name="T53" fmla="*/ 21 h 111"/>
                <a:gd name="T54" fmla="*/ 0 w 128"/>
                <a:gd name="T55" fmla="*/ 19 h 111"/>
                <a:gd name="T56" fmla="*/ 1 w 128"/>
                <a:gd name="T57" fmla="*/ 16 h 1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8" h="111">
                  <a:moveTo>
                    <a:pt x="4" y="77"/>
                  </a:moveTo>
                  <a:lnTo>
                    <a:pt x="6" y="76"/>
                  </a:lnTo>
                  <a:lnTo>
                    <a:pt x="13" y="73"/>
                  </a:lnTo>
                  <a:lnTo>
                    <a:pt x="23" y="67"/>
                  </a:lnTo>
                  <a:lnTo>
                    <a:pt x="35" y="59"/>
                  </a:lnTo>
                  <a:lnTo>
                    <a:pt x="47" y="50"/>
                  </a:lnTo>
                  <a:lnTo>
                    <a:pt x="60" y="39"/>
                  </a:lnTo>
                  <a:lnTo>
                    <a:pt x="73" y="28"/>
                  </a:lnTo>
                  <a:lnTo>
                    <a:pt x="82" y="15"/>
                  </a:lnTo>
                  <a:lnTo>
                    <a:pt x="91" y="6"/>
                  </a:lnTo>
                  <a:lnTo>
                    <a:pt x="102" y="0"/>
                  </a:lnTo>
                  <a:lnTo>
                    <a:pt x="112" y="0"/>
                  </a:lnTo>
                  <a:lnTo>
                    <a:pt x="120" y="3"/>
                  </a:lnTo>
                  <a:lnTo>
                    <a:pt x="126" y="10"/>
                  </a:lnTo>
                  <a:lnTo>
                    <a:pt x="128" y="20"/>
                  </a:lnTo>
                  <a:lnTo>
                    <a:pt x="125" y="31"/>
                  </a:lnTo>
                  <a:lnTo>
                    <a:pt x="115" y="44"/>
                  </a:lnTo>
                  <a:lnTo>
                    <a:pt x="103" y="56"/>
                  </a:lnTo>
                  <a:lnTo>
                    <a:pt x="91" y="68"/>
                  </a:lnTo>
                  <a:lnTo>
                    <a:pt x="80" y="79"/>
                  </a:lnTo>
                  <a:lnTo>
                    <a:pt x="69" y="90"/>
                  </a:lnTo>
                  <a:lnTo>
                    <a:pt x="58" y="98"/>
                  </a:lnTo>
                  <a:lnTo>
                    <a:pt x="47" y="105"/>
                  </a:lnTo>
                  <a:lnTo>
                    <a:pt x="36" y="109"/>
                  </a:lnTo>
                  <a:lnTo>
                    <a:pt x="25" y="111"/>
                  </a:lnTo>
                  <a:lnTo>
                    <a:pt x="9" y="108"/>
                  </a:lnTo>
                  <a:lnTo>
                    <a:pt x="2" y="102"/>
                  </a:lnTo>
                  <a:lnTo>
                    <a:pt x="0" y="92"/>
                  </a:lnTo>
                  <a:lnTo>
                    <a:pt x="4"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Oval 37"/>
            <p:cNvSpPr>
              <a:spLocks noChangeArrowheads="1"/>
            </p:cNvSpPr>
            <p:nvPr/>
          </p:nvSpPr>
          <p:spPr bwMode="auto">
            <a:xfrm>
              <a:off x="4280" y="3120"/>
              <a:ext cx="344" cy="72"/>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8" name="Group 38"/>
          <p:cNvGrpSpPr>
            <a:grpSpLocks/>
          </p:cNvGrpSpPr>
          <p:nvPr/>
        </p:nvGrpSpPr>
        <p:grpSpPr bwMode="auto">
          <a:xfrm>
            <a:off x="5397500" y="5702300"/>
            <a:ext cx="762000" cy="927100"/>
            <a:chOff x="2688" y="1512"/>
            <a:chExt cx="480" cy="584"/>
          </a:xfrm>
        </p:grpSpPr>
        <p:pic>
          <p:nvPicPr>
            <p:cNvPr id="39" name="Picture 39" descr="squar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700" y="1500"/>
              <a:ext cx="4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Oval 40"/>
            <p:cNvSpPr>
              <a:spLocks noChangeArrowheads="1"/>
            </p:cNvSpPr>
            <p:nvPr/>
          </p:nvSpPr>
          <p:spPr bwMode="auto">
            <a:xfrm>
              <a:off x="2780" y="2024"/>
              <a:ext cx="344" cy="72"/>
            </a:xfrm>
            <a:prstGeom prst="ellipse">
              <a:avLst/>
            </a:prstGeom>
            <a:solidFill>
              <a:schemeClr val="tx1"/>
            </a:solidFill>
            <a:ln w="9525">
              <a:solidFill>
                <a:schemeClr val="tx1"/>
              </a:solidFill>
              <a:round/>
              <a:headEnd/>
              <a:tailEnd/>
            </a:ln>
            <a:effectLst/>
            <a:extLs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urier New" charset="0"/>
                <a:ea typeface="ＭＳ Ｐゴシック" charset="0"/>
                <a:cs typeface="ＭＳ Ｐゴシック" charset="0"/>
              </a:endParaRPr>
            </a:p>
          </p:txBody>
        </p:sp>
      </p:grpSp>
      <p:sp>
        <p:nvSpPr>
          <p:cNvPr id="41" name="Text Box 47"/>
          <p:cNvSpPr txBox="1">
            <a:spLocks noChangeArrowheads="1"/>
          </p:cNvSpPr>
          <p:nvPr/>
        </p:nvSpPr>
        <p:spPr bwMode="auto">
          <a:xfrm>
            <a:off x="1463675" y="5827713"/>
            <a:ext cx="4124325" cy="338137"/>
          </a:xfrm>
          <a:prstGeom prst="rect">
            <a:avLst/>
          </a:prstGeom>
          <a:noFill/>
          <a:ln>
            <a:noFill/>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dirty="0">
                <a:latin typeface="Courier New" charset="0"/>
                <a:ea typeface="ＭＳ Ｐゴシック" charset="0"/>
                <a:cs typeface="ＭＳ Ｐゴシック" charset="0"/>
              </a:rPr>
              <a:t>01000111100010101001110100011001</a:t>
            </a:r>
            <a:endParaRPr lang="en-US" dirty="0">
              <a:latin typeface="Courier New" charset="0"/>
              <a:ea typeface="ＭＳ Ｐゴシック" charset="0"/>
              <a:cs typeface="ＭＳ Ｐゴシック" charset="0"/>
            </a:endParaRPr>
          </a:p>
        </p:txBody>
      </p:sp>
      <p:sp>
        <p:nvSpPr>
          <p:cNvPr id="43" name="Text Box 51"/>
          <p:cNvSpPr txBox="1">
            <a:spLocks noChangeArrowheads="1"/>
          </p:cNvSpPr>
          <p:nvPr/>
        </p:nvSpPr>
        <p:spPr bwMode="auto">
          <a:xfrm>
            <a:off x="6232525" y="4924425"/>
            <a:ext cx="1354138" cy="519113"/>
          </a:xfrm>
          <a:prstGeom prst="rect">
            <a:avLst/>
          </a:prstGeom>
          <a:noFill/>
          <a:ln>
            <a:noFill/>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bg1"/>
                </a:solidFill>
                <a:latin typeface="Courier New" charset="0"/>
                <a:ea typeface="ＭＳ Ｐゴシック" charset="0"/>
                <a:cs typeface="ＭＳ Ｐゴシック" charset="0"/>
              </a:rPr>
              <a:t>Header</a:t>
            </a:r>
          </a:p>
        </p:txBody>
      </p:sp>
      <p:sp>
        <p:nvSpPr>
          <p:cNvPr id="44" name="Text Box 52"/>
          <p:cNvSpPr txBox="1">
            <a:spLocks noChangeArrowheads="1"/>
          </p:cNvSpPr>
          <p:nvPr/>
        </p:nvSpPr>
        <p:spPr bwMode="auto">
          <a:xfrm>
            <a:off x="2971800" y="5062538"/>
            <a:ext cx="936625" cy="519112"/>
          </a:xfrm>
          <a:prstGeom prst="rect">
            <a:avLst/>
          </a:prstGeom>
          <a:noFill/>
          <a:ln>
            <a:noFill/>
          </a:ln>
          <a:effectLst/>
          <a:extLst>
            <a:ext uri="{909E8E84-426E-40dd-AFC4-6F175D3DCCD1}">
              <a14:hiddenFill xmlns:mc="http://schemas.openxmlformats.org/markup-compatibility/2006" xmlns:mv="urn:schemas-microsoft-com:mac:vml" xmlns="" xmlns:a14="http://schemas.microsoft.com/office/drawing/2010/main">
                <a:solidFill>
                  <a:schemeClr val="accent1"/>
                </a:solidFill>
              </a14:hiddenFill>
            </a:ext>
            <a:ext uri="{91240B29-F687-4f45-9708-019B960494DF}">
              <a14:hiddenLine xmlns:mc="http://schemas.openxmlformats.org/markup-compatibility/2006" xmlns:mv="urn:schemas-microsoft-com:mac:vml" xmlns="" xmlns:a14="http://schemas.microsoft.com/office/drawing/2010/main" w="9525">
                <a:solidFill>
                  <a:schemeClr val="tx1"/>
                </a:solidFill>
                <a:miter lim="800000"/>
                <a:headEnd/>
                <a:tailEnd/>
              </a14:hiddenLine>
            </a:ext>
            <a:ext uri="{AF507438-7753-43e0-B8FC-AC1667EBCBE1}">
              <a14:hiddenEffects xmlns:mc="http://schemas.openxmlformats.org/markup-compatibility/2006" xmlns:mv="urn:schemas-microsoft-com:mac:vml"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dirty="0">
                <a:solidFill>
                  <a:schemeClr val="bg1"/>
                </a:solidFill>
                <a:latin typeface="Courier New" charset="0"/>
                <a:ea typeface="ＭＳ Ｐゴシック" charset="0"/>
                <a:cs typeface="ＭＳ Ｐゴシック" charset="0"/>
              </a:rPr>
              <a:t>Data</a:t>
            </a:r>
          </a:p>
        </p:txBody>
      </p:sp>
      <p:sp>
        <p:nvSpPr>
          <p:cNvPr id="45" name="TextBox 44"/>
          <p:cNvSpPr txBox="1">
            <a:spLocks noChangeArrowheads="1"/>
          </p:cNvSpPr>
          <p:nvPr/>
        </p:nvSpPr>
        <p:spPr bwMode="auto">
          <a:xfrm>
            <a:off x="6324600" y="4953000"/>
            <a:ext cx="1108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dirty="0"/>
              <a:t>header</a:t>
            </a:r>
          </a:p>
        </p:txBody>
      </p:sp>
      <p:sp>
        <p:nvSpPr>
          <p:cNvPr id="46" name="TextBox 45"/>
          <p:cNvSpPr txBox="1">
            <a:spLocks noChangeArrowheads="1"/>
          </p:cNvSpPr>
          <p:nvPr/>
        </p:nvSpPr>
        <p:spPr bwMode="auto">
          <a:xfrm>
            <a:off x="2819400" y="5105400"/>
            <a:ext cx="1262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dirty="0"/>
              <a:t>payload</a:t>
            </a:r>
          </a:p>
        </p:txBody>
      </p:sp>
    </p:spTree>
    <p:extLst>
      <p:ext uri="{BB962C8B-B14F-4D97-AF65-F5344CB8AC3E}">
        <p14:creationId xmlns:p14="http://schemas.microsoft.com/office/powerpoint/2010/main" val="709663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Inventors of Packet Switching</a:t>
            </a:r>
          </a:p>
        </p:txBody>
      </p:sp>
      <p:sp>
        <p:nvSpPr>
          <p:cNvPr id="3" name="Content Placeholder 2"/>
          <p:cNvSpPr>
            <a:spLocks noGrp="1"/>
          </p:cNvSpPr>
          <p:nvPr>
            <p:ph idx="1"/>
          </p:nvPr>
        </p:nvSpPr>
        <p:spPr>
          <a:xfrm>
            <a:off x="2743200" y="3520708"/>
            <a:ext cx="2286000" cy="982662"/>
          </a:xfrm>
        </p:spPr>
        <p:txBody>
          <a:bodyPr/>
          <a:lstStyle/>
          <a:p>
            <a:pPr marL="0" indent="0" eaLnBrk="0" hangingPunct="0">
              <a:buClr>
                <a:srgbClr val="00B050"/>
              </a:buClr>
              <a:buSzPct val="70000"/>
              <a:buNone/>
            </a:pPr>
            <a:r>
              <a:rPr lang="en-US" sz="2400" kern="0" dirty="0">
                <a:solidFill>
                  <a:schemeClr val="tx1"/>
                </a:solidFill>
                <a:ea typeface="MS PGothic" panose="020B0600070205080204" pitchFamily="34" charset="-128"/>
              </a:rPr>
              <a:t>Donald Davies</a:t>
            </a:r>
          </a:p>
        </p:txBody>
      </p:sp>
      <p:pic>
        <p:nvPicPr>
          <p:cNvPr id="12290" name="Picture 2" descr="Paul Bar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66824"/>
            <a:ext cx="1428750" cy="21621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bwMode="auto">
          <a:xfrm>
            <a:off x="5562600" y="3520708"/>
            <a:ext cx="32004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b="0" kern="0" dirty="0"/>
              <a:t>Leonard </a:t>
            </a:r>
            <a:r>
              <a:rPr lang="en-US" b="0" kern="0" dirty="0" err="1"/>
              <a:t>Kleinrock</a:t>
            </a:r>
            <a:endParaRPr lang="en-US" b="0" kern="0" dirty="0"/>
          </a:p>
        </p:txBody>
      </p:sp>
      <p:sp>
        <p:nvSpPr>
          <p:cNvPr id="6" name="Content Placeholder 2"/>
          <p:cNvSpPr txBox="1">
            <a:spLocks/>
          </p:cNvSpPr>
          <p:nvPr/>
        </p:nvSpPr>
        <p:spPr bwMode="auto">
          <a:xfrm>
            <a:off x="609600" y="3513138"/>
            <a:ext cx="22860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pPr marL="0" indent="0">
              <a:buFont typeface="Wingdings" panose="05000000000000000000" pitchFamily="2" charset="2"/>
              <a:buNone/>
            </a:pPr>
            <a:r>
              <a:rPr lang="en-US" b="0" kern="0" dirty="0"/>
              <a:t>Paul </a:t>
            </a:r>
            <a:r>
              <a:rPr lang="en-US" b="0" kern="0" dirty="0" err="1"/>
              <a:t>Baran</a:t>
            </a:r>
            <a:endParaRPr lang="en-US" b="0" kern="0" dirty="0"/>
          </a:p>
        </p:txBody>
      </p:sp>
      <p:pic>
        <p:nvPicPr>
          <p:cNvPr id="12294" name="Picture 6" descr="http://www.internethalloffame.org/sites/default/files/inductees/DonaldDav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295483"/>
            <a:ext cx="1843088" cy="198111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speakerdata.s3.amazonaws.com/photo/image/813001/Leonard_Kleinrock_photo-pr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95400"/>
            <a:ext cx="2372071" cy="17875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bwMode="auto">
          <a:xfrm>
            <a:off x="457200" y="4427538"/>
            <a:ext cx="82296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B050"/>
              </a:buClr>
              <a:buSzPct val="70000"/>
              <a:buFont typeface="Wingdings" panose="05000000000000000000" pitchFamily="2" charset="2"/>
              <a:buChar char="l"/>
              <a:defRPr sz="2400">
                <a:solidFill>
                  <a:schemeClr val="tx1"/>
                </a:solidFill>
                <a:latin typeface="+mn-lt"/>
                <a:ea typeface="MS PGothic" panose="020B0600070205080204" pitchFamily="34" charset="-128"/>
                <a:cs typeface="ＭＳ Ｐゴシック" charset="-128"/>
              </a:defRPr>
            </a:lvl1pPr>
            <a:lvl2pPr marL="692150" indent="-347663" algn="l" rtl="0" eaLnBrk="0" fontAlgn="base" hangingPunct="0">
              <a:spcBef>
                <a:spcPct val="20000"/>
              </a:spcBef>
              <a:spcAft>
                <a:spcPct val="0"/>
              </a:spcAft>
              <a:buClr>
                <a:schemeClr val="tx2"/>
              </a:buClr>
              <a:buSzPct val="70000"/>
              <a:buFont typeface="Wingdings" panose="05000000000000000000" pitchFamily="2" charset="2"/>
              <a:buChar char="l"/>
              <a:defRPr sz="2000">
                <a:solidFill>
                  <a:schemeClr val="tx1"/>
                </a:solidFill>
                <a:latin typeface="+mn-lt"/>
                <a:ea typeface="MS PGothic" panose="020B0600070205080204" pitchFamily="34" charset="-128"/>
              </a:defRPr>
            </a:lvl2pPr>
            <a:lvl3pPr marL="987425" indent="-293688" algn="l" rtl="0" eaLnBrk="0" fontAlgn="base" hangingPunct="0">
              <a:spcBef>
                <a:spcPct val="20000"/>
              </a:spcBef>
              <a:spcAft>
                <a:spcPct val="0"/>
              </a:spcAft>
              <a:buClr>
                <a:srgbClr val="FF6600"/>
              </a:buClr>
              <a:buSzPct val="70000"/>
              <a:buFont typeface="Wingdings" panose="05000000000000000000" pitchFamily="2" charset="2"/>
              <a:buChar char="l"/>
              <a:defRPr sz="1800">
                <a:solidFill>
                  <a:schemeClr val="tx1"/>
                </a:solidFill>
                <a:latin typeface="+mn-lt"/>
                <a:ea typeface="MS PGothic" panose="020B0600070205080204"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a:solidFill>
                  <a:schemeClr val="tx1"/>
                </a:solidFill>
                <a:latin typeface="+mn-lt"/>
                <a:ea typeface="MS PGothic" panose="020B0600070205080204"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a:solidFill>
                  <a:schemeClr val="tx1"/>
                </a:solidFill>
                <a:latin typeface="+mn-lt"/>
                <a:ea typeface="MS PGothic" panose="020B0600070205080204" pitchFamily="34" charset="-128"/>
              </a:defRPr>
            </a:lvl5pPr>
            <a:lvl6pPr marL="20558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6pPr>
            <a:lvl7pPr marL="25130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7pPr>
            <a:lvl8pPr marL="29702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8pPr>
            <a:lvl9pPr marL="3427413" indent="-315913" algn="l" rtl="0" fontAlgn="base">
              <a:spcBef>
                <a:spcPct val="20000"/>
              </a:spcBef>
              <a:spcAft>
                <a:spcPct val="0"/>
              </a:spcAft>
              <a:buClr>
                <a:schemeClr val="folHlink"/>
              </a:buClr>
              <a:buSzPct val="80000"/>
              <a:buFont typeface="Wingdings" charset="2"/>
              <a:buChar char="§"/>
              <a:defRPr>
                <a:solidFill>
                  <a:schemeClr val="tx1"/>
                </a:solidFill>
                <a:latin typeface="+mn-lt"/>
                <a:ea typeface="ＭＳ Ｐゴシック" charset="-128"/>
              </a:defRPr>
            </a:lvl9pPr>
          </a:lstStyle>
          <a:p>
            <a:r>
              <a:rPr lang="en-US" altLang="en-US" b="0" kern="0" dirty="0"/>
              <a:t>Watch the following interview with Prof. </a:t>
            </a:r>
            <a:r>
              <a:rPr lang="en-US" altLang="en-US" b="0" kern="0" dirty="0" err="1"/>
              <a:t>Kleinrock</a:t>
            </a:r>
            <a:r>
              <a:rPr lang="en-US" altLang="en-US" b="0" kern="0" dirty="0"/>
              <a:t> for a historical perspective:</a:t>
            </a:r>
          </a:p>
          <a:p>
            <a:r>
              <a:rPr lang="en-US" dirty="0"/>
              <a:t>https://www.youtube.com/watch?v=qsgrtrwydjw</a:t>
            </a:r>
            <a:endParaRPr lang="en-US" altLang="en-US" b="0" kern="0" dirty="0"/>
          </a:p>
          <a:p>
            <a:endParaRPr lang="en-US" altLang="en-US" b="0" kern="0" dirty="0"/>
          </a:p>
          <a:p>
            <a:endParaRPr lang="en-US" altLang="en-US" b="0" kern="0" dirty="0"/>
          </a:p>
          <a:p>
            <a:endParaRPr lang="en-US" altLang="ja-JP" b="0" kern="0" dirty="0"/>
          </a:p>
          <a:p>
            <a:endParaRPr lang="en-US" b="0" kern="0" dirty="0"/>
          </a:p>
        </p:txBody>
      </p:sp>
    </p:spTree>
    <p:extLst>
      <p:ext uri="{BB962C8B-B14F-4D97-AF65-F5344CB8AC3E}">
        <p14:creationId xmlns:p14="http://schemas.microsoft.com/office/powerpoint/2010/main" val="64515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4034"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4035"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4036"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4037"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4038"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4039" name="Line 83"/>
          <p:cNvSpPr>
            <a:spLocks noChangeShapeType="1"/>
          </p:cNvSpPr>
          <p:nvPr/>
        </p:nvSpPr>
        <p:spPr bwMode="auto">
          <a:xfrm>
            <a:off x="976313" y="5170488"/>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44040" name="Text Box 84"/>
          <p:cNvSpPr txBox="1">
            <a:spLocks noChangeArrowheads="1"/>
          </p:cNvSpPr>
          <p:nvPr/>
        </p:nvSpPr>
        <p:spPr bwMode="auto">
          <a:xfrm>
            <a:off x="990600" y="5791200"/>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44041"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42"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43"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4404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28800"/>
            <a:ext cx="6873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6"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4047"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4048" name="Title 1"/>
          <p:cNvSpPr>
            <a:spLocks noGrp="1"/>
          </p:cNvSpPr>
          <p:nvPr>
            <p:ph type="title"/>
          </p:nvPr>
        </p:nvSpPr>
        <p:spPr>
          <a:xfrm>
            <a:off x="457200" y="-228600"/>
            <a:ext cx="8229600" cy="1173163"/>
          </a:xfrm>
        </p:spPr>
        <p:txBody>
          <a:bodyPr/>
          <a:lstStyle/>
          <a:p>
            <a:r>
              <a:rPr lang="en-US" altLang="en-US"/>
              <a:t>Timing in Packet Switching</a:t>
            </a:r>
          </a:p>
        </p:txBody>
      </p:sp>
      <p:grpSp>
        <p:nvGrpSpPr>
          <p:cNvPr id="44049" name="Group 37"/>
          <p:cNvGrpSpPr>
            <a:grpSpLocks/>
          </p:cNvGrpSpPr>
          <p:nvPr/>
        </p:nvGrpSpPr>
        <p:grpSpPr bwMode="auto">
          <a:xfrm>
            <a:off x="2667000" y="1981200"/>
            <a:ext cx="457200" cy="152400"/>
            <a:chOff x="885372" y="3276600"/>
            <a:chExt cx="1172028" cy="228600"/>
          </a:xfrm>
        </p:grpSpPr>
        <p:sp>
          <p:nvSpPr>
            <p:cNvPr id="34" name="Rectangle 33"/>
            <p:cNvSpPr/>
            <p:nvPr/>
          </p:nvSpPr>
          <p:spPr>
            <a:xfrm>
              <a:off x="885372" y="3276600"/>
              <a:ext cx="866814"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500" dirty="0"/>
                <a:t>payload</a:t>
              </a:r>
              <a:endParaRPr lang="en-US" sz="1050" dirty="0"/>
            </a:p>
          </p:txBody>
        </p:sp>
        <p:sp>
          <p:nvSpPr>
            <p:cNvPr id="35" name="Rectangle 34"/>
            <p:cNvSpPr/>
            <p:nvPr/>
          </p:nvSpPr>
          <p:spPr>
            <a:xfrm>
              <a:off x="1674863" y="3276600"/>
              <a:ext cx="382537"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 dirty="0" err="1">
                  <a:solidFill>
                    <a:schemeClr val="tx1"/>
                  </a:solidFill>
                </a:rPr>
                <a:t>hdr</a:t>
              </a:r>
              <a:endParaRPr lang="en-US" sz="400" dirty="0">
                <a:solidFill>
                  <a:schemeClr val="tx1"/>
                </a:solidFill>
              </a:endParaRPr>
            </a:p>
          </p:txBody>
        </p:sp>
      </p:grpSp>
      <p:grpSp>
        <p:nvGrpSpPr>
          <p:cNvPr id="3" name="Group 2"/>
          <p:cNvGrpSpPr>
            <a:grpSpLocks/>
          </p:cNvGrpSpPr>
          <p:nvPr/>
        </p:nvGrpSpPr>
        <p:grpSpPr bwMode="auto">
          <a:xfrm>
            <a:off x="2008188" y="3124200"/>
            <a:ext cx="1725612" cy="968375"/>
            <a:chOff x="1981201" y="3124200"/>
            <a:chExt cx="1725612" cy="968375"/>
          </a:xfrm>
        </p:grpSpPr>
        <p:sp>
          <p:nvSpPr>
            <p:cNvPr id="44057" name="AutoShape 20"/>
            <p:cNvSpPr>
              <a:spLocks noChangeArrowheads="1"/>
            </p:cNvSpPr>
            <p:nvPr/>
          </p:nvSpPr>
          <p:spPr bwMode="auto">
            <a:xfrm rot="5400000">
              <a:off x="2436019" y="2669382"/>
              <a:ext cx="815975" cy="1725612"/>
            </a:xfrm>
            <a:prstGeom prst="parallelogram">
              <a:avLst>
                <a:gd name="adj" fmla="val 19417"/>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4058" name="AutoShape 20"/>
            <p:cNvSpPr>
              <a:spLocks noChangeArrowheads="1"/>
            </p:cNvSpPr>
            <p:nvPr/>
          </p:nvSpPr>
          <p:spPr bwMode="auto">
            <a:xfrm rot="5400000">
              <a:off x="2436019" y="2821782"/>
              <a:ext cx="815975" cy="1725612"/>
            </a:xfrm>
            <a:prstGeom prst="parallelogram">
              <a:avLst>
                <a:gd name="adj" fmla="val 19417"/>
              </a:avLst>
            </a:prstGeom>
            <a:solidFill>
              <a:srgbClr val="7F7F7F"/>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grpSp>
        <p:nvGrpSpPr>
          <p:cNvPr id="38" name="Group 37"/>
          <p:cNvGrpSpPr>
            <a:grpSpLocks/>
          </p:cNvGrpSpPr>
          <p:nvPr/>
        </p:nvGrpSpPr>
        <p:grpSpPr bwMode="auto">
          <a:xfrm>
            <a:off x="3733800" y="4114800"/>
            <a:ext cx="1725613" cy="968375"/>
            <a:chOff x="1981201" y="3124200"/>
            <a:chExt cx="1725612" cy="968375"/>
          </a:xfrm>
        </p:grpSpPr>
        <p:sp>
          <p:nvSpPr>
            <p:cNvPr id="44055" name="AutoShape 20"/>
            <p:cNvSpPr>
              <a:spLocks noChangeArrowheads="1"/>
            </p:cNvSpPr>
            <p:nvPr/>
          </p:nvSpPr>
          <p:spPr bwMode="auto">
            <a:xfrm rot="5400000">
              <a:off x="2436019" y="2669382"/>
              <a:ext cx="815975" cy="1725612"/>
            </a:xfrm>
            <a:prstGeom prst="parallelogram">
              <a:avLst>
                <a:gd name="adj" fmla="val 19417"/>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4056" name="AutoShape 20"/>
            <p:cNvSpPr>
              <a:spLocks noChangeArrowheads="1"/>
            </p:cNvSpPr>
            <p:nvPr/>
          </p:nvSpPr>
          <p:spPr bwMode="auto">
            <a:xfrm rot="5400000">
              <a:off x="2436019" y="2821782"/>
              <a:ext cx="815975" cy="1725612"/>
            </a:xfrm>
            <a:prstGeom prst="parallelogram">
              <a:avLst>
                <a:gd name="adj" fmla="val 19417"/>
              </a:avLst>
            </a:prstGeom>
            <a:solidFill>
              <a:srgbClr val="7F7F7F"/>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6" name="Rounded Rectangle 5"/>
          <p:cNvSpPr>
            <a:spLocks noChangeArrowheads="1"/>
          </p:cNvSpPr>
          <p:nvPr/>
        </p:nvSpPr>
        <p:spPr bwMode="auto">
          <a:xfrm>
            <a:off x="1439863" y="5562600"/>
            <a:ext cx="6705600" cy="990600"/>
          </a:xfrm>
          <a:prstGeom prst="roundRect">
            <a:avLst>
              <a:gd name="adj" fmla="val 16667"/>
            </a:avLst>
          </a:prstGeom>
          <a:solidFill>
            <a:srgbClr val="CCFFCC"/>
          </a:solidFill>
          <a:ln w="9525">
            <a:solidFill>
              <a:srgbClr val="7F7F7F"/>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 name="TextBox 6"/>
          <p:cNvSpPr txBox="1"/>
          <p:nvPr/>
        </p:nvSpPr>
        <p:spPr>
          <a:xfrm>
            <a:off x="1439863" y="5715000"/>
            <a:ext cx="6629400" cy="400050"/>
          </a:xfrm>
          <a:prstGeom prst="rect">
            <a:avLst/>
          </a:prstGeom>
          <a:noFill/>
        </p:spPr>
        <p:txBody>
          <a:bodyPr wrap="none">
            <a:spAutoFit/>
          </a:bodyPr>
          <a:lstStyle/>
          <a:p>
            <a:pPr>
              <a:defRPr/>
            </a:pPr>
            <a:r>
              <a:rPr lang="en-US" b="0" dirty="0">
                <a:latin typeface="+mn-lt"/>
                <a:ea typeface="ＭＳ Ｐゴシック" charset="0"/>
                <a:cs typeface="ＭＳ Ｐゴシック" charset="0"/>
              </a:rPr>
              <a:t>What about the time to process the packet at the switch?</a:t>
            </a:r>
          </a:p>
        </p:txBody>
      </p:sp>
      <p:sp>
        <p:nvSpPr>
          <p:cNvPr id="46" name="TextBox 45"/>
          <p:cNvSpPr txBox="1"/>
          <p:nvPr/>
        </p:nvSpPr>
        <p:spPr>
          <a:xfrm>
            <a:off x="1755775" y="6096000"/>
            <a:ext cx="6161088" cy="400050"/>
          </a:xfrm>
          <a:prstGeom prst="rect">
            <a:avLst/>
          </a:prstGeom>
          <a:noFill/>
        </p:spPr>
        <p:txBody>
          <a:bodyPr wrap="none">
            <a:spAutoFit/>
          </a:bodyPr>
          <a:lstStyle>
            <a:lvl1pPr marL="342900" indent="-342900"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buFont typeface="Arial" panose="020B0604020202020204" pitchFamily="34" charset="0"/>
              <a:buChar char="•"/>
            </a:pPr>
            <a:r>
              <a:rPr lang="en-US" altLang="en-US" b="0">
                <a:latin typeface="Arial" panose="020B0604020202020204" pitchFamily="34" charset="0"/>
              </a:rPr>
              <a:t>We’ll assume it’s relatively negligible (mostly true)</a:t>
            </a:r>
          </a:p>
        </p:txBody>
      </p:sp>
    </p:spTree>
    <p:extLst>
      <p:ext uri="{BB962C8B-B14F-4D97-AF65-F5344CB8AC3E}">
        <p14:creationId xmlns:p14="http://schemas.microsoft.com/office/powerpoint/2010/main" val="2596747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5058"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5059"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5060"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5061"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5062"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5063" name="Line 83"/>
          <p:cNvSpPr>
            <a:spLocks noChangeShapeType="1"/>
          </p:cNvSpPr>
          <p:nvPr/>
        </p:nvSpPr>
        <p:spPr bwMode="auto">
          <a:xfrm>
            <a:off x="976313" y="5170488"/>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45064" name="Text Box 84"/>
          <p:cNvSpPr txBox="1">
            <a:spLocks noChangeArrowheads="1"/>
          </p:cNvSpPr>
          <p:nvPr/>
        </p:nvSpPr>
        <p:spPr bwMode="auto">
          <a:xfrm>
            <a:off x="990600" y="5791200"/>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45065"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6"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7"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4506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28800"/>
            <a:ext cx="6873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5071"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5072" name="Title 1"/>
          <p:cNvSpPr>
            <a:spLocks noGrp="1"/>
          </p:cNvSpPr>
          <p:nvPr>
            <p:ph type="title"/>
          </p:nvPr>
        </p:nvSpPr>
        <p:spPr>
          <a:xfrm>
            <a:off x="457200" y="-228600"/>
            <a:ext cx="8229600" cy="1173163"/>
          </a:xfrm>
        </p:spPr>
        <p:txBody>
          <a:bodyPr/>
          <a:lstStyle/>
          <a:p>
            <a:r>
              <a:rPr lang="en-US" altLang="en-US"/>
              <a:t>Timing in Packet Switching</a:t>
            </a:r>
          </a:p>
        </p:txBody>
      </p:sp>
      <p:grpSp>
        <p:nvGrpSpPr>
          <p:cNvPr id="45073" name="Group 37"/>
          <p:cNvGrpSpPr>
            <a:grpSpLocks/>
          </p:cNvGrpSpPr>
          <p:nvPr/>
        </p:nvGrpSpPr>
        <p:grpSpPr bwMode="auto">
          <a:xfrm>
            <a:off x="2667000" y="1981200"/>
            <a:ext cx="457200" cy="152400"/>
            <a:chOff x="885372" y="3276600"/>
            <a:chExt cx="1172028" cy="228600"/>
          </a:xfrm>
        </p:grpSpPr>
        <p:sp>
          <p:nvSpPr>
            <p:cNvPr id="34" name="Rectangle 33"/>
            <p:cNvSpPr/>
            <p:nvPr/>
          </p:nvSpPr>
          <p:spPr>
            <a:xfrm>
              <a:off x="885372" y="3276600"/>
              <a:ext cx="866814"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500" dirty="0"/>
                <a:t>payload</a:t>
              </a:r>
              <a:endParaRPr lang="en-US" sz="1050" dirty="0"/>
            </a:p>
          </p:txBody>
        </p:sp>
        <p:sp>
          <p:nvSpPr>
            <p:cNvPr id="35" name="Rectangle 34"/>
            <p:cNvSpPr/>
            <p:nvPr/>
          </p:nvSpPr>
          <p:spPr>
            <a:xfrm>
              <a:off x="1674863" y="3276600"/>
              <a:ext cx="382537"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 dirty="0" err="1">
                  <a:solidFill>
                    <a:schemeClr val="tx1"/>
                  </a:solidFill>
                </a:rPr>
                <a:t>hdr</a:t>
              </a:r>
              <a:endParaRPr lang="en-US" sz="400" dirty="0">
                <a:solidFill>
                  <a:schemeClr val="tx1"/>
                </a:solidFill>
              </a:endParaRPr>
            </a:p>
          </p:txBody>
        </p:sp>
      </p:grpSp>
      <p:grpSp>
        <p:nvGrpSpPr>
          <p:cNvPr id="45074" name="Group 2"/>
          <p:cNvGrpSpPr>
            <a:grpSpLocks/>
          </p:cNvGrpSpPr>
          <p:nvPr/>
        </p:nvGrpSpPr>
        <p:grpSpPr bwMode="auto">
          <a:xfrm>
            <a:off x="2008188" y="3124200"/>
            <a:ext cx="1725612" cy="968375"/>
            <a:chOff x="1981201" y="3124200"/>
            <a:chExt cx="1725612" cy="968375"/>
          </a:xfrm>
        </p:grpSpPr>
        <p:sp>
          <p:nvSpPr>
            <p:cNvPr id="45081" name="AutoShape 20"/>
            <p:cNvSpPr>
              <a:spLocks noChangeArrowheads="1"/>
            </p:cNvSpPr>
            <p:nvPr/>
          </p:nvSpPr>
          <p:spPr bwMode="auto">
            <a:xfrm rot="5400000">
              <a:off x="2436019" y="2669382"/>
              <a:ext cx="815975" cy="1725612"/>
            </a:xfrm>
            <a:prstGeom prst="parallelogram">
              <a:avLst>
                <a:gd name="adj" fmla="val 19417"/>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5082" name="AutoShape 20"/>
            <p:cNvSpPr>
              <a:spLocks noChangeArrowheads="1"/>
            </p:cNvSpPr>
            <p:nvPr/>
          </p:nvSpPr>
          <p:spPr bwMode="auto">
            <a:xfrm rot="5400000">
              <a:off x="2436019" y="2821782"/>
              <a:ext cx="815975" cy="1725612"/>
            </a:xfrm>
            <a:prstGeom prst="parallelogram">
              <a:avLst>
                <a:gd name="adj" fmla="val 19417"/>
              </a:avLst>
            </a:prstGeom>
            <a:solidFill>
              <a:srgbClr val="7F7F7F"/>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grpSp>
        <p:nvGrpSpPr>
          <p:cNvPr id="38" name="Group 37"/>
          <p:cNvGrpSpPr>
            <a:grpSpLocks/>
          </p:cNvGrpSpPr>
          <p:nvPr/>
        </p:nvGrpSpPr>
        <p:grpSpPr bwMode="auto">
          <a:xfrm>
            <a:off x="3733800" y="4114800"/>
            <a:ext cx="1725613" cy="968375"/>
            <a:chOff x="1981201" y="3124200"/>
            <a:chExt cx="1725612" cy="968375"/>
          </a:xfrm>
        </p:grpSpPr>
        <p:sp>
          <p:nvSpPr>
            <p:cNvPr id="45079" name="AutoShape 20"/>
            <p:cNvSpPr>
              <a:spLocks noChangeArrowheads="1"/>
            </p:cNvSpPr>
            <p:nvPr/>
          </p:nvSpPr>
          <p:spPr bwMode="auto">
            <a:xfrm rot="5400000">
              <a:off x="2436019" y="2669382"/>
              <a:ext cx="815975" cy="1725612"/>
            </a:xfrm>
            <a:prstGeom prst="parallelogram">
              <a:avLst>
                <a:gd name="adj" fmla="val 19417"/>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5080" name="AutoShape 20"/>
            <p:cNvSpPr>
              <a:spLocks noChangeArrowheads="1"/>
            </p:cNvSpPr>
            <p:nvPr/>
          </p:nvSpPr>
          <p:spPr bwMode="auto">
            <a:xfrm rot="5400000">
              <a:off x="2436019" y="2821782"/>
              <a:ext cx="815975" cy="1725612"/>
            </a:xfrm>
            <a:prstGeom prst="parallelogram">
              <a:avLst>
                <a:gd name="adj" fmla="val 19417"/>
              </a:avLst>
            </a:prstGeom>
            <a:solidFill>
              <a:srgbClr val="7F7F7F"/>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6" name="Rounded Rectangle 5"/>
          <p:cNvSpPr>
            <a:spLocks noChangeArrowheads="1"/>
          </p:cNvSpPr>
          <p:nvPr/>
        </p:nvSpPr>
        <p:spPr bwMode="auto">
          <a:xfrm>
            <a:off x="4648200" y="5334000"/>
            <a:ext cx="4419600" cy="1447800"/>
          </a:xfrm>
          <a:prstGeom prst="roundRect">
            <a:avLst>
              <a:gd name="adj" fmla="val 16667"/>
            </a:avLst>
          </a:prstGeom>
          <a:solidFill>
            <a:srgbClr val="CCFFCC"/>
          </a:solidFill>
          <a:ln w="9525">
            <a:solidFill>
              <a:srgbClr val="7F7F7F"/>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7" name="TextBox 6"/>
          <p:cNvSpPr txBox="1"/>
          <p:nvPr/>
        </p:nvSpPr>
        <p:spPr>
          <a:xfrm>
            <a:off x="4495800" y="5334000"/>
            <a:ext cx="4648200" cy="708025"/>
          </a:xfrm>
          <a:prstGeom prst="rect">
            <a:avLst/>
          </a:prstGeom>
          <a:noFill/>
        </p:spPr>
        <p:txBody>
          <a:bodyPr>
            <a:spAutoFit/>
          </a:bodyPr>
          <a:lstStyle/>
          <a:p>
            <a:pPr algn="ctr">
              <a:defRPr/>
            </a:pPr>
            <a:r>
              <a:rPr lang="en-US" b="0" dirty="0">
                <a:latin typeface="+mn-lt"/>
                <a:ea typeface="ＭＳ Ｐゴシック" charset="0"/>
                <a:cs typeface="ＭＳ Ｐゴシック" charset="0"/>
              </a:rPr>
              <a:t>Could the switch start transmitting as</a:t>
            </a:r>
            <a:br>
              <a:rPr lang="en-US" b="0" dirty="0">
                <a:latin typeface="+mn-lt"/>
                <a:ea typeface="ＭＳ Ｐゴシック" charset="0"/>
                <a:cs typeface="ＭＳ Ｐゴシック" charset="0"/>
              </a:rPr>
            </a:br>
            <a:r>
              <a:rPr lang="en-US" b="0" dirty="0">
                <a:latin typeface="+mn-lt"/>
                <a:ea typeface="ＭＳ Ｐゴシック" charset="0"/>
                <a:cs typeface="ＭＳ Ｐゴシック" charset="0"/>
              </a:rPr>
              <a:t> soon as it has processed the header?</a:t>
            </a:r>
          </a:p>
        </p:txBody>
      </p:sp>
      <p:sp>
        <p:nvSpPr>
          <p:cNvPr id="46" name="TextBox 45"/>
          <p:cNvSpPr txBox="1"/>
          <p:nvPr/>
        </p:nvSpPr>
        <p:spPr>
          <a:xfrm>
            <a:off x="5157788" y="6019800"/>
            <a:ext cx="3657600" cy="708025"/>
          </a:xfrm>
          <a:prstGeom prst="rect">
            <a:avLst/>
          </a:prstGeom>
          <a:noFill/>
        </p:spPr>
        <p:txBody>
          <a:bodyPr>
            <a:spAutoFit/>
          </a:bodyPr>
          <a:lstStyle>
            <a:lvl1pPr marL="342900" indent="-342900"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eaLnBrk="1" hangingPunct="1">
              <a:buFont typeface="Arial" panose="020B0604020202020204" pitchFamily="34" charset="0"/>
              <a:buChar char="•"/>
            </a:pPr>
            <a:r>
              <a:rPr lang="en-US" altLang="en-US" b="0">
                <a:latin typeface="Arial" panose="020B0604020202020204" pitchFamily="34" charset="0"/>
              </a:rPr>
              <a:t>Yes! This would be called </a:t>
            </a:r>
            <a:br>
              <a:rPr lang="en-US" altLang="en-US" b="0">
                <a:latin typeface="Arial" panose="020B0604020202020204" pitchFamily="34" charset="0"/>
              </a:rPr>
            </a:br>
            <a:r>
              <a:rPr lang="en-US" altLang="en-US" b="0">
                <a:latin typeface="Arial" panose="020B0604020202020204" pitchFamily="34" charset="0"/>
              </a:rPr>
              <a:t>a “cut through” switch</a:t>
            </a:r>
          </a:p>
        </p:txBody>
      </p:sp>
    </p:spTree>
    <p:extLst>
      <p:ext uri="{BB962C8B-B14F-4D97-AF65-F5344CB8AC3E}">
        <p14:creationId xmlns:p14="http://schemas.microsoft.com/office/powerpoint/2010/main" val="2090912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path" presetSubtype="0" accel="50000" decel="50000" fill="hold" nodeType="clickEffect">
                                  <p:stCondLst>
                                    <p:cond delay="0"/>
                                  </p:stCondLst>
                                  <p:childTnLst>
                                    <p:animMotion origin="layout" path="M -4.16667E-6 -1.85185E-6 L -0.0026 -0.09282 " pathEditMode="relative" rAng="0" ptsTypes="AA">
                                      <p:cBhvr>
                                        <p:cTn id="12" dur="2000" fill="hold"/>
                                        <p:tgtEl>
                                          <p:spTgt spid="38"/>
                                        </p:tgtEl>
                                        <p:attrNameLst>
                                          <p:attrName>ppt_x</p:attrName>
                                          <p:attrName>ppt_y</p:attrName>
                                        </p:attrNameLst>
                                      </p:cBhvr>
                                      <p:rCtr x="-139" y="-4653"/>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4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
          <p:cNvSpPr>
            <a:spLocks noChangeArrowheads="1"/>
          </p:cNvSpPr>
          <p:nvPr/>
        </p:nvSpPr>
        <p:spPr bwMode="auto">
          <a:xfrm>
            <a:off x="3151188" y="35194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6082" name="Rectangle 11"/>
          <p:cNvSpPr>
            <a:spLocks noChangeArrowheads="1"/>
          </p:cNvSpPr>
          <p:nvPr/>
        </p:nvSpPr>
        <p:spPr bwMode="auto">
          <a:xfrm>
            <a:off x="1066800" y="38115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6083" name="Rectangle 12"/>
          <p:cNvSpPr>
            <a:spLocks noChangeArrowheads="1"/>
          </p:cNvSpPr>
          <p:nvPr/>
        </p:nvSpPr>
        <p:spPr bwMode="auto">
          <a:xfrm>
            <a:off x="3151188" y="4256088"/>
            <a:ext cx="0" cy="12700"/>
          </a:xfrm>
          <a:prstGeom prst="rect">
            <a:avLst/>
          </a:prstGeom>
          <a:blipFill dpi="0" rotWithShape="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6084" name="Line 14"/>
          <p:cNvSpPr>
            <a:spLocks noChangeShapeType="1"/>
          </p:cNvSpPr>
          <p:nvPr/>
        </p:nvSpPr>
        <p:spPr bwMode="auto">
          <a:xfrm>
            <a:off x="3729038" y="2967038"/>
            <a:ext cx="3175" cy="3365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85" name="Line 15"/>
          <p:cNvSpPr>
            <a:spLocks noChangeShapeType="1"/>
          </p:cNvSpPr>
          <p:nvPr/>
        </p:nvSpPr>
        <p:spPr bwMode="auto">
          <a:xfrm>
            <a:off x="2005013" y="2795588"/>
            <a:ext cx="0" cy="35369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86" name="Line 74"/>
          <p:cNvSpPr>
            <a:spLocks noChangeShapeType="1"/>
          </p:cNvSpPr>
          <p:nvPr/>
        </p:nvSpPr>
        <p:spPr bwMode="auto">
          <a:xfrm flipH="1">
            <a:off x="5453063" y="2954338"/>
            <a:ext cx="0" cy="34226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rot="10800000" vert="eaVert" wrap="none" lIns="92121" tIns="46062" rIns="92121" bIns="46062" anchor="ctr"/>
          <a:lstStyle/>
          <a:p>
            <a:endParaRPr lang="en-US"/>
          </a:p>
        </p:txBody>
      </p:sp>
      <p:sp>
        <p:nvSpPr>
          <p:cNvPr id="46087" name="Line 83"/>
          <p:cNvSpPr>
            <a:spLocks noChangeShapeType="1"/>
          </p:cNvSpPr>
          <p:nvPr/>
        </p:nvSpPr>
        <p:spPr bwMode="auto">
          <a:xfrm>
            <a:off x="976313" y="5170488"/>
            <a:ext cx="0" cy="11430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46088" name="Text Box 84"/>
          <p:cNvSpPr txBox="1">
            <a:spLocks noChangeArrowheads="1"/>
          </p:cNvSpPr>
          <p:nvPr/>
        </p:nvSpPr>
        <p:spPr bwMode="auto">
          <a:xfrm>
            <a:off x="990600" y="5791200"/>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l"/>
            <a:r>
              <a:rPr lang="en-US" altLang="en-US" sz="1400" b="0">
                <a:latin typeface="Arial" panose="020B0604020202020204" pitchFamily="34" charset="0"/>
              </a:rPr>
              <a:t>time</a:t>
            </a:r>
          </a:p>
        </p:txBody>
      </p:sp>
      <p:sp>
        <p:nvSpPr>
          <p:cNvPr id="46089" name="Freeform 31"/>
          <p:cNvSpPr>
            <a:spLocks/>
          </p:cNvSpPr>
          <p:nvPr/>
        </p:nvSpPr>
        <p:spPr bwMode="auto">
          <a:xfrm>
            <a:off x="2289175" y="2185988"/>
            <a:ext cx="908050" cy="1587"/>
          </a:xfrm>
          <a:custGeom>
            <a:avLst/>
            <a:gdLst>
              <a:gd name="T0" fmla="*/ 2147483647 w 573"/>
              <a:gd name="T1" fmla="*/ 0 h 1587"/>
              <a:gd name="T2" fmla="*/ 2147483647 w 573"/>
              <a:gd name="T3" fmla="*/ 0 h 1587"/>
              <a:gd name="T4" fmla="*/ 0 w 573"/>
              <a:gd name="T5" fmla="*/ 0 h 1587"/>
              <a:gd name="T6" fmla="*/ 0 60000 65536"/>
              <a:gd name="T7" fmla="*/ 0 60000 65536"/>
              <a:gd name="T8" fmla="*/ 0 60000 65536"/>
              <a:gd name="T9" fmla="*/ 0 w 573"/>
              <a:gd name="T10" fmla="*/ 0 h 1587"/>
              <a:gd name="T11" fmla="*/ 573 w 573"/>
              <a:gd name="T12" fmla="*/ 1587 h 1587"/>
            </a:gdLst>
            <a:ahLst/>
            <a:cxnLst>
              <a:cxn ang="T6">
                <a:pos x="T0" y="T1"/>
              </a:cxn>
              <a:cxn ang="T7">
                <a:pos x="T2" y="T3"/>
              </a:cxn>
              <a:cxn ang="T8">
                <a:pos x="T4" y="T5"/>
              </a:cxn>
            </a:cxnLst>
            <a:rect l="T9" t="T10" r="T11" b="T12"/>
            <a:pathLst>
              <a:path w="573" h="1587">
                <a:moveTo>
                  <a:pt x="573" y="0"/>
                </a:moveTo>
                <a:lnTo>
                  <a:pt x="286" y="0"/>
                </a:lnTo>
                <a:lnTo>
                  <a:pt x="0"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0" name="Freeform 36"/>
          <p:cNvSpPr>
            <a:spLocks/>
          </p:cNvSpPr>
          <p:nvPr/>
        </p:nvSpPr>
        <p:spPr bwMode="auto">
          <a:xfrm>
            <a:off x="5697538" y="2185988"/>
            <a:ext cx="1019175" cy="1587"/>
          </a:xfrm>
          <a:custGeom>
            <a:avLst/>
            <a:gdLst>
              <a:gd name="T0" fmla="*/ 0 w 643"/>
              <a:gd name="T1" fmla="*/ 0 h 1587"/>
              <a:gd name="T2" fmla="*/ 2147483647 w 643"/>
              <a:gd name="T3" fmla="*/ 0 h 1587"/>
              <a:gd name="T4" fmla="*/ 2147483647 w 643"/>
              <a:gd name="T5" fmla="*/ 0 h 1587"/>
              <a:gd name="T6" fmla="*/ 0 60000 65536"/>
              <a:gd name="T7" fmla="*/ 0 60000 65536"/>
              <a:gd name="T8" fmla="*/ 0 60000 65536"/>
              <a:gd name="T9" fmla="*/ 0 w 643"/>
              <a:gd name="T10" fmla="*/ 0 h 1587"/>
              <a:gd name="T11" fmla="*/ 643 w 643"/>
              <a:gd name="T12" fmla="*/ 1587 h 1587"/>
            </a:gdLst>
            <a:ahLst/>
            <a:cxnLst>
              <a:cxn ang="T6">
                <a:pos x="T0" y="T1"/>
              </a:cxn>
              <a:cxn ang="T7">
                <a:pos x="T2" y="T3"/>
              </a:cxn>
              <a:cxn ang="T8">
                <a:pos x="T4" y="T5"/>
              </a:cxn>
            </a:cxnLst>
            <a:rect l="T9" t="T10" r="T11" b="T12"/>
            <a:pathLst>
              <a:path w="643" h="1587">
                <a:moveTo>
                  <a:pt x="0" y="0"/>
                </a:moveTo>
                <a:lnTo>
                  <a:pt x="321" y="0"/>
                </a:lnTo>
                <a:lnTo>
                  <a:pt x="643" y="0"/>
                </a:lnTo>
              </a:path>
            </a:pathLst>
          </a:cu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1" name="Line 54"/>
          <p:cNvSpPr>
            <a:spLocks noChangeShapeType="1"/>
          </p:cNvSpPr>
          <p:nvPr/>
        </p:nvSpPr>
        <p:spPr bwMode="auto">
          <a:xfrm>
            <a:off x="2359025" y="2205038"/>
            <a:ext cx="9128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pic>
        <p:nvPicPr>
          <p:cNvPr id="4609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831975"/>
            <a:ext cx="6873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28800"/>
            <a:ext cx="6873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4" name="Rectangle 92"/>
          <p:cNvSpPr>
            <a:spLocks noChangeArrowheads="1"/>
          </p:cNvSpPr>
          <p:nvPr/>
        </p:nvSpPr>
        <p:spPr bwMode="auto">
          <a:xfrm>
            <a:off x="3505200" y="20224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6095" name="Line 56"/>
          <p:cNvSpPr>
            <a:spLocks noChangeShapeType="1"/>
          </p:cNvSpPr>
          <p:nvPr/>
        </p:nvSpPr>
        <p:spPr bwMode="auto">
          <a:xfrm>
            <a:off x="4116388" y="2209800"/>
            <a:ext cx="9890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46096" name="Title 1"/>
          <p:cNvSpPr>
            <a:spLocks noGrp="1"/>
          </p:cNvSpPr>
          <p:nvPr>
            <p:ph type="title"/>
          </p:nvPr>
        </p:nvSpPr>
        <p:spPr>
          <a:xfrm>
            <a:off x="457200" y="-228600"/>
            <a:ext cx="8229600" cy="1173163"/>
          </a:xfrm>
        </p:spPr>
        <p:txBody>
          <a:bodyPr/>
          <a:lstStyle/>
          <a:p>
            <a:r>
              <a:rPr lang="en-US" altLang="en-US"/>
              <a:t>Timing in Packet Switching</a:t>
            </a:r>
          </a:p>
        </p:txBody>
      </p:sp>
      <p:grpSp>
        <p:nvGrpSpPr>
          <p:cNvPr id="46097" name="Group 37"/>
          <p:cNvGrpSpPr>
            <a:grpSpLocks/>
          </p:cNvGrpSpPr>
          <p:nvPr/>
        </p:nvGrpSpPr>
        <p:grpSpPr bwMode="auto">
          <a:xfrm>
            <a:off x="2667000" y="1981200"/>
            <a:ext cx="457200" cy="152400"/>
            <a:chOff x="885372" y="3276600"/>
            <a:chExt cx="1172028" cy="228600"/>
          </a:xfrm>
        </p:grpSpPr>
        <p:sp>
          <p:nvSpPr>
            <p:cNvPr id="34" name="Rectangle 33"/>
            <p:cNvSpPr/>
            <p:nvPr/>
          </p:nvSpPr>
          <p:spPr>
            <a:xfrm>
              <a:off x="885372" y="3276600"/>
              <a:ext cx="866814"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500" dirty="0"/>
                <a:t>payload</a:t>
              </a:r>
              <a:endParaRPr lang="en-US" sz="1050" dirty="0"/>
            </a:p>
          </p:txBody>
        </p:sp>
        <p:sp>
          <p:nvSpPr>
            <p:cNvPr id="35" name="Rectangle 34"/>
            <p:cNvSpPr/>
            <p:nvPr/>
          </p:nvSpPr>
          <p:spPr>
            <a:xfrm>
              <a:off x="1674863" y="3276600"/>
              <a:ext cx="382537"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 dirty="0" err="1">
                  <a:solidFill>
                    <a:schemeClr val="tx1"/>
                  </a:solidFill>
                </a:rPr>
                <a:t>hdr</a:t>
              </a:r>
              <a:endParaRPr lang="en-US" sz="400" dirty="0">
                <a:solidFill>
                  <a:schemeClr val="tx1"/>
                </a:solidFill>
              </a:endParaRPr>
            </a:p>
          </p:txBody>
        </p:sp>
      </p:grpSp>
      <p:grpSp>
        <p:nvGrpSpPr>
          <p:cNvPr id="46098" name="Group 2"/>
          <p:cNvGrpSpPr>
            <a:grpSpLocks/>
          </p:cNvGrpSpPr>
          <p:nvPr/>
        </p:nvGrpSpPr>
        <p:grpSpPr bwMode="auto">
          <a:xfrm>
            <a:off x="2008188" y="3124200"/>
            <a:ext cx="1725612" cy="968375"/>
            <a:chOff x="1981201" y="3124200"/>
            <a:chExt cx="1725612" cy="968375"/>
          </a:xfrm>
        </p:grpSpPr>
        <p:sp>
          <p:nvSpPr>
            <p:cNvPr id="46104" name="AutoShape 20"/>
            <p:cNvSpPr>
              <a:spLocks noChangeArrowheads="1"/>
            </p:cNvSpPr>
            <p:nvPr/>
          </p:nvSpPr>
          <p:spPr bwMode="auto">
            <a:xfrm rot="5400000">
              <a:off x="2436019" y="2669382"/>
              <a:ext cx="815975" cy="1725612"/>
            </a:xfrm>
            <a:prstGeom prst="parallelogram">
              <a:avLst>
                <a:gd name="adj" fmla="val 19417"/>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6105" name="AutoShape 20"/>
            <p:cNvSpPr>
              <a:spLocks noChangeArrowheads="1"/>
            </p:cNvSpPr>
            <p:nvPr/>
          </p:nvSpPr>
          <p:spPr bwMode="auto">
            <a:xfrm rot="5400000">
              <a:off x="2436019" y="2821782"/>
              <a:ext cx="815975" cy="1725612"/>
            </a:xfrm>
            <a:prstGeom prst="parallelogram">
              <a:avLst>
                <a:gd name="adj" fmla="val 19417"/>
              </a:avLst>
            </a:prstGeom>
            <a:solidFill>
              <a:srgbClr val="7F7F7F"/>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grpSp>
        <p:nvGrpSpPr>
          <p:cNvPr id="46099" name="Group 37"/>
          <p:cNvGrpSpPr>
            <a:grpSpLocks/>
          </p:cNvGrpSpPr>
          <p:nvPr/>
        </p:nvGrpSpPr>
        <p:grpSpPr bwMode="auto">
          <a:xfrm>
            <a:off x="3733800" y="4114800"/>
            <a:ext cx="1725613" cy="968375"/>
            <a:chOff x="1981201" y="3124200"/>
            <a:chExt cx="1725612" cy="968375"/>
          </a:xfrm>
        </p:grpSpPr>
        <p:sp>
          <p:nvSpPr>
            <p:cNvPr id="46102" name="AutoShape 20"/>
            <p:cNvSpPr>
              <a:spLocks noChangeArrowheads="1"/>
            </p:cNvSpPr>
            <p:nvPr/>
          </p:nvSpPr>
          <p:spPr bwMode="auto">
            <a:xfrm rot="5400000">
              <a:off x="2436019" y="2669382"/>
              <a:ext cx="815975" cy="1725612"/>
            </a:xfrm>
            <a:prstGeom prst="parallelogram">
              <a:avLst>
                <a:gd name="adj" fmla="val 19417"/>
              </a:avLst>
            </a:prstGeom>
            <a:solidFill>
              <a:schemeClr val="accent1"/>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6103" name="AutoShape 20"/>
            <p:cNvSpPr>
              <a:spLocks noChangeArrowheads="1"/>
            </p:cNvSpPr>
            <p:nvPr/>
          </p:nvSpPr>
          <p:spPr bwMode="auto">
            <a:xfrm rot="5400000">
              <a:off x="2436019" y="2821782"/>
              <a:ext cx="815975" cy="1725612"/>
            </a:xfrm>
            <a:prstGeom prst="parallelogram">
              <a:avLst>
                <a:gd name="adj" fmla="val 19417"/>
              </a:avLst>
            </a:prstGeom>
            <a:solidFill>
              <a:srgbClr val="7F7F7F"/>
            </a:solidFill>
            <a:ln w="9525">
              <a:solidFill>
                <a:schemeClr val="tx1"/>
              </a:solidFill>
              <a:miter lim="800000"/>
              <a:headEnd/>
              <a:tailEnd/>
            </a:ln>
          </p:spPr>
          <p:txBody>
            <a:bodyPr rot="10800000" vert="eaVert" wrap="none" lIns="92121" tIns="46062" rIns="92121" bIns="46062"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sp>
        <p:nvSpPr>
          <p:cNvPr id="6" name="Rounded Rectangle 5"/>
          <p:cNvSpPr/>
          <p:nvPr/>
        </p:nvSpPr>
        <p:spPr bwMode="auto">
          <a:xfrm>
            <a:off x="1524000" y="5410200"/>
            <a:ext cx="6400800" cy="1219200"/>
          </a:xfrm>
          <a:prstGeom prst="roundRect">
            <a:avLst/>
          </a:prstGeom>
          <a:solidFill>
            <a:srgbClr val="CCFFCC"/>
          </a:solidFill>
          <a:ln w="9525" cap="flat" cmpd="sng" algn="ctr">
            <a:solidFill>
              <a:schemeClr val="bg1">
                <a:lumMod val="50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7" name="TextBox 6"/>
          <p:cNvSpPr txBox="1"/>
          <p:nvPr/>
        </p:nvSpPr>
        <p:spPr>
          <a:xfrm>
            <a:off x="1066800" y="5557838"/>
            <a:ext cx="7315200" cy="1014412"/>
          </a:xfrm>
          <a:prstGeom prst="rect">
            <a:avLst/>
          </a:prstGeom>
          <a:noFill/>
        </p:spPr>
        <p:txBody>
          <a:bodyPr>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b="0">
                <a:latin typeface="Arial" panose="020B0604020202020204" pitchFamily="34" charset="0"/>
              </a:rPr>
              <a:t>We will always assume a switch processes/forwards</a:t>
            </a:r>
            <a:br>
              <a:rPr lang="en-US" altLang="en-US" b="0">
                <a:latin typeface="Arial" panose="020B0604020202020204" pitchFamily="34" charset="0"/>
              </a:rPr>
            </a:br>
            <a:r>
              <a:rPr lang="en-US" altLang="en-US" b="0">
                <a:latin typeface="Arial" panose="020B0604020202020204" pitchFamily="34" charset="0"/>
              </a:rPr>
              <a:t> a packet after it has  received it entirely. </a:t>
            </a:r>
            <a:br>
              <a:rPr lang="en-US" altLang="en-US" b="0">
                <a:latin typeface="Arial" panose="020B0604020202020204" pitchFamily="34" charset="0"/>
              </a:rPr>
            </a:br>
            <a:r>
              <a:rPr lang="en-US" altLang="en-US" b="0">
                <a:latin typeface="Arial" panose="020B0604020202020204" pitchFamily="34" charset="0"/>
              </a:rPr>
              <a:t>This is called “</a:t>
            </a:r>
            <a:r>
              <a:rPr lang="en-US" altLang="ja-JP" b="0">
                <a:solidFill>
                  <a:srgbClr val="FF0000"/>
                </a:solidFill>
                <a:latin typeface="Arial" panose="020B0604020202020204" pitchFamily="34" charset="0"/>
              </a:rPr>
              <a:t>store and forward</a:t>
            </a:r>
            <a:r>
              <a:rPr lang="en-US" altLang="en-US" b="0">
                <a:latin typeface="Arial" panose="020B0604020202020204" pitchFamily="34" charset="0"/>
              </a:rPr>
              <a:t>”</a:t>
            </a:r>
            <a:r>
              <a:rPr lang="en-US" altLang="ja-JP" b="0">
                <a:latin typeface="Arial" panose="020B0604020202020204" pitchFamily="34" charset="0"/>
              </a:rPr>
              <a:t> switching</a:t>
            </a:r>
            <a:endParaRPr lang="en-US" altLang="en-US" b="0">
              <a:latin typeface="Arial" panose="020B0604020202020204" pitchFamily="34" charset="0"/>
            </a:endParaRPr>
          </a:p>
        </p:txBody>
      </p:sp>
    </p:spTree>
    <p:extLst>
      <p:ext uri="{BB962C8B-B14F-4D97-AF65-F5344CB8AC3E}">
        <p14:creationId xmlns:p14="http://schemas.microsoft.com/office/powerpoint/2010/main" val="2259486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ctrTitle"/>
          </p:nvPr>
        </p:nvSpPr>
        <p:spPr>
          <a:xfrm>
            <a:off x="685800" y="2286000"/>
            <a:ext cx="7772400" cy="1143000"/>
          </a:xfrm>
        </p:spPr>
        <p:txBody>
          <a:bodyPr/>
          <a:lstStyle/>
          <a:p>
            <a:r>
              <a:rPr lang="en-US" altLang="en-US">
                <a:latin typeface="Helvetica" panose="020B0604020202020204" pitchFamily="34" charset="0"/>
              </a:rPr>
              <a:t>Statistical Multiplexing</a:t>
            </a:r>
          </a:p>
        </p:txBody>
      </p:sp>
    </p:spTree>
    <p:extLst>
      <p:ext uri="{BB962C8B-B14F-4D97-AF65-F5344CB8AC3E}">
        <p14:creationId xmlns:p14="http://schemas.microsoft.com/office/powerpoint/2010/main" val="3515771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3" name="Chart 7"/>
          <p:cNvGraphicFramePr>
            <a:graphicFrameLocks/>
          </p:cNvGraphicFramePr>
          <p:nvPr/>
        </p:nvGraphicFramePr>
        <p:xfrm>
          <a:off x="158750" y="4737100"/>
          <a:ext cx="3048000" cy="2087563"/>
        </p:xfrm>
        <a:graphic>
          <a:graphicData uri="http://schemas.openxmlformats.org/presentationml/2006/ole">
            <mc:AlternateContent xmlns:mc="http://schemas.openxmlformats.org/markup-compatibility/2006">
              <mc:Choice xmlns:v="urn:schemas-microsoft-com:vml" Requires="v">
                <p:oleObj r:id="rId2" imgW="3047748" imgH="2090755" progId="Excel.Sheet.8">
                  <p:embed/>
                </p:oleObj>
              </mc:Choice>
              <mc:Fallback>
                <p:oleObj r:id="rId2" imgW="3047748" imgH="2090755" progId="Excel.Sheet.8">
                  <p:embed/>
                  <p:pic>
                    <p:nvPicPr>
                      <p:cNvPr id="79873" name="Char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47371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4" name="Chart 5"/>
          <p:cNvGraphicFramePr>
            <a:graphicFrameLocks/>
          </p:cNvGraphicFramePr>
          <p:nvPr/>
        </p:nvGraphicFramePr>
        <p:xfrm>
          <a:off x="158750" y="950913"/>
          <a:ext cx="3048000" cy="2085975"/>
        </p:xfrm>
        <a:graphic>
          <a:graphicData uri="http://schemas.openxmlformats.org/presentationml/2006/ole">
            <mc:AlternateContent xmlns:mc="http://schemas.openxmlformats.org/markup-compatibility/2006">
              <mc:Choice xmlns:v="urn:schemas-microsoft-com:vml" Requires="v">
                <p:oleObj r:id="rId4" imgW="3047748" imgH="2084660" progId="Excel.Sheet.8">
                  <p:embed/>
                </p:oleObj>
              </mc:Choice>
              <mc:Fallback>
                <p:oleObj r:id="rId4" imgW="3047748" imgH="2084660" progId="Excel.Sheet.8">
                  <p:embed/>
                  <p:pic>
                    <p:nvPicPr>
                      <p:cNvPr id="79874" name="Char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 y="950913"/>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Chart 6"/>
          <p:cNvGraphicFramePr>
            <a:graphicFrameLocks/>
          </p:cNvGraphicFramePr>
          <p:nvPr/>
        </p:nvGraphicFramePr>
        <p:xfrm>
          <a:off x="158750" y="2844800"/>
          <a:ext cx="3048000" cy="2085975"/>
        </p:xfrm>
        <a:graphic>
          <a:graphicData uri="http://schemas.openxmlformats.org/presentationml/2006/ole">
            <mc:AlternateContent xmlns:mc="http://schemas.openxmlformats.org/markup-compatibility/2006">
              <mc:Choice xmlns:v="urn:schemas-microsoft-com:vml" Requires="v">
                <p:oleObj r:id="rId6" imgW="3047748" imgH="2084660" progId="Excel.Sheet.8">
                  <p:embed/>
                </p:oleObj>
              </mc:Choice>
              <mc:Fallback>
                <p:oleObj r:id="rId6" imgW="3047748" imgH="2084660" progId="Excel.Sheet.8">
                  <p:embed/>
                  <p:pic>
                    <p:nvPicPr>
                      <p:cNvPr id="79875" name="Char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50" y="2844800"/>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890588" y="1673225"/>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1</a:t>
            </a:r>
          </a:p>
        </p:txBody>
      </p:sp>
      <p:sp>
        <p:nvSpPr>
          <p:cNvPr id="12" name="TextBox 11"/>
          <p:cNvSpPr txBox="1"/>
          <p:nvPr/>
        </p:nvSpPr>
        <p:spPr>
          <a:xfrm>
            <a:off x="890588" y="3557588"/>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2</a:t>
            </a:r>
          </a:p>
        </p:txBody>
      </p:sp>
      <p:sp>
        <p:nvSpPr>
          <p:cNvPr id="13" name="TextBox 12"/>
          <p:cNvSpPr txBox="1"/>
          <p:nvPr/>
        </p:nvSpPr>
        <p:spPr>
          <a:xfrm>
            <a:off x="890588" y="5378450"/>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3</a:t>
            </a:r>
          </a:p>
        </p:txBody>
      </p:sp>
      <p:sp>
        <p:nvSpPr>
          <p:cNvPr id="79879" name="Title 3"/>
          <p:cNvSpPr>
            <a:spLocks noGrp="1"/>
          </p:cNvSpPr>
          <p:nvPr>
            <p:ph type="title"/>
          </p:nvPr>
        </p:nvSpPr>
        <p:spPr/>
        <p:txBody>
          <a:bodyPr/>
          <a:lstStyle/>
          <a:p>
            <a:r>
              <a:rPr lang="en-US" altLang="en-US"/>
              <a:t>Three Flows with Bursty Traffic</a:t>
            </a:r>
          </a:p>
        </p:txBody>
      </p:sp>
      <p:grpSp>
        <p:nvGrpSpPr>
          <p:cNvPr id="79880" name="Group 8"/>
          <p:cNvGrpSpPr>
            <a:grpSpLocks/>
          </p:cNvGrpSpPr>
          <p:nvPr/>
        </p:nvGrpSpPr>
        <p:grpSpPr bwMode="auto">
          <a:xfrm>
            <a:off x="4762500" y="3589338"/>
            <a:ext cx="3741738" cy="1558925"/>
            <a:chOff x="5029200" y="3589577"/>
            <a:chExt cx="2840743" cy="1559149"/>
          </a:xfrm>
        </p:grpSpPr>
        <p:cxnSp>
          <p:nvCxnSpPr>
            <p:cNvPr id="23" name="Straight Connector 22"/>
            <p:cNvCxnSpPr/>
            <p:nvPr/>
          </p:nvCxnSpPr>
          <p:spPr>
            <a:xfrm>
              <a:off x="5029200" y="5148726"/>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29200" y="3589577"/>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cxnSp>
        <p:nvCxnSpPr>
          <p:cNvPr id="28" name="Straight Connector 27"/>
          <p:cNvCxnSpPr/>
          <p:nvPr/>
        </p:nvCxnSpPr>
        <p:spPr>
          <a:xfrm>
            <a:off x="209550" y="465455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09550" y="654050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09550" y="2746375"/>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75038" y="2555875"/>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8" name="TextBox 37"/>
          <p:cNvSpPr txBox="1"/>
          <p:nvPr/>
        </p:nvSpPr>
        <p:spPr>
          <a:xfrm>
            <a:off x="3475038" y="6356350"/>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9" name="TextBox 38"/>
          <p:cNvSpPr txBox="1"/>
          <p:nvPr/>
        </p:nvSpPr>
        <p:spPr>
          <a:xfrm>
            <a:off x="3475038" y="4468813"/>
            <a:ext cx="7921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cxnSp>
        <p:nvCxnSpPr>
          <p:cNvPr id="5" name="Straight Arrow Connector 4"/>
          <p:cNvCxnSpPr>
            <a:cxnSpLocks noChangeShapeType="1"/>
          </p:cNvCxnSpPr>
          <p:nvPr/>
        </p:nvCxnSpPr>
        <p:spPr bwMode="auto">
          <a:xfrm>
            <a:off x="6519863" y="3589338"/>
            <a:ext cx="0" cy="1558925"/>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Box 19"/>
          <p:cNvSpPr txBox="1"/>
          <p:nvPr/>
        </p:nvSpPr>
        <p:spPr>
          <a:xfrm>
            <a:off x="6559550" y="4175125"/>
            <a:ext cx="1585913" cy="400050"/>
          </a:xfrm>
          <a:prstGeom prst="rect">
            <a:avLst/>
          </a:prstGeom>
          <a:noFill/>
        </p:spPr>
        <p:txBody>
          <a:bodyPr>
            <a:spAutoFit/>
          </a:bodyPr>
          <a:lstStyle/>
          <a:p>
            <a:pPr>
              <a:defRPr/>
            </a:pPr>
            <a:r>
              <a:rPr lang="en-US" dirty="0">
                <a:latin typeface="+mn-lt"/>
                <a:ea typeface="ＭＳ Ｐゴシック" charset="0"/>
                <a:cs typeface="ＭＳ Ｐゴシック" charset="0"/>
              </a:rPr>
              <a:t>Capacity</a:t>
            </a:r>
          </a:p>
        </p:txBody>
      </p:sp>
    </p:spTree>
    <p:extLst>
      <p:ext uri="{BB962C8B-B14F-4D97-AF65-F5344CB8AC3E}">
        <p14:creationId xmlns:p14="http://schemas.microsoft.com/office/powerpoint/2010/main" val="3907305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10"/>
          <p:cNvGrpSpPr>
            <a:grpSpLocks/>
          </p:cNvGrpSpPr>
          <p:nvPr/>
        </p:nvGrpSpPr>
        <p:grpSpPr bwMode="auto">
          <a:xfrm>
            <a:off x="209550" y="4135438"/>
            <a:ext cx="3294063" cy="519112"/>
            <a:chOff x="213360" y="2539282"/>
            <a:chExt cx="8829040" cy="518878"/>
          </a:xfrm>
        </p:grpSpPr>
        <p:cxnSp>
          <p:nvCxnSpPr>
            <p:cNvPr id="15" name="Straight Connector 14"/>
            <p:cNvCxnSpPr/>
            <p:nvPr/>
          </p:nvCxnSpPr>
          <p:spPr>
            <a:xfrm>
              <a:off x="213360" y="2539282"/>
              <a:ext cx="88290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3360" y="3058160"/>
              <a:ext cx="8829040"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80898" name="Chart 7"/>
          <p:cNvGraphicFramePr>
            <a:graphicFrameLocks/>
          </p:cNvGraphicFramePr>
          <p:nvPr/>
        </p:nvGraphicFramePr>
        <p:xfrm>
          <a:off x="158750" y="4737100"/>
          <a:ext cx="3048000" cy="2087563"/>
        </p:xfrm>
        <a:graphic>
          <a:graphicData uri="http://schemas.openxmlformats.org/presentationml/2006/ole">
            <mc:AlternateContent xmlns:mc="http://schemas.openxmlformats.org/markup-compatibility/2006">
              <mc:Choice xmlns:v="urn:schemas-microsoft-com:vml" Requires="v">
                <p:oleObj r:id="rId2" imgW="3047748" imgH="2090755" progId="Excel.Sheet.8">
                  <p:embed/>
                </p:oleObj>
              </mc:Choice>
              <mc:Fallback>
                <p:oleObj r:id="rId2" imgW="3047748" imgH="2090755" progId="Excel.Sheet.8">
                  <p:embed/>
                  <p:pic>
                    <p:nvPicPr>
                      <p:cNvPr id="80898" name="Char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47371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899" name="Chart 5"/>
          <p:cNvGraphicFramePr>
            <a:graphicFrameLocks/>
          </p:cNvGraphicFramePr>
          <p:nvPr/>
        </p:nvGraphicFramePr>
        <p:xfrm>
          <a:off x="158750" y="950913"/>
          <a:ext cx="3048000" cy="2085975"/>
        </p:xfrm>
        <a:graphic>
          <a:graphicData uri="http://schemas.openxmlformats.org/presentationml/2006/ole">
            <mc:AlternateContent xmlns:mc="http://schemas.openxmlformats.org/markup-compatibility/2006">
              <mc:Choice xmlns:v="urn:schemas-microsoft-com:vml" Requires="v">
                <p:oleObj r:id="rId4" imgW="3047748" imgH="2084660" progId="Excel.Sheet.8">
                  <p:embed/>
                </p:oleObj>
              </mc:Choice>
              <mc:Fallback>
                <p:oleObj r:id="rId4" imgW="3047748" imgH="2084660" progId="Excel.Sheet.8">
                  <p:embed/>
                  <p:pic>
                    <p:nvPicPr>
                      <p:cNvPr id="80899" name="Char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 y="950913"/>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0" name="Chart 6"/>
          <p:cNvGraphicFramePr>
            <a:graphicFrameLocks/>
          </p:cNvGraphicFramePr>
          <p:nvPr/>
        </p:nvGraphicFramePr>
        <p:xfrm>
          <a:off x="158750" y="2844800"/>
          <a:ext cx="3048000" cy="2085975"/>
        </p:xfrm>
        <a:graphic>
          <a:graphicData uri="http://schemas.openxmlformats.org/presentationml/2006/ole">
            <mc:AlternateContent xmlns:mc="http://schemas.openxmlformats.org/markup-compatibility/2006">
              <mc:Choice xmlns:v="urn:schemas-microsoft-com:vml" Requires="v">
                <p:oleObj r:id="rId6" imgW="3047748" imgH="2084660" progId="Excel.Sheet.8">
                  <p:embed/>
                </p:oleObj>
              </mc:Choice>
              <mc:Fallback>
                <p:oleObj r:id="rId6" imgW="3047748" imgH="2084660" progId="Excel.Sheet.8">
                  <p:embed/>
                  <p:pic>
                    <p:nvPicPr>
                      <p:cNvPr id="80900" name="Char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50" y="2844800"/>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890588" y="1673225"/>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1</a:t>
            </a:r>
          </a:p>
        </p:txBody>
      </p:sp>
      <p:sp>
        <p:nvSpPr>
          <p:cNvPr id="12" name="TextBox 11"/>
          <p:cNvSpPr txBox="1"/>
          <p:nvPr/>
        </p:nvSpPr>
        <p:spPr>
          <a:xfrm>
            <a:off x="890588" y="3557588"/>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2</a:t>
            </a:r>
          </a:p>
        </p:txBody>
      </p:sp>
      <p:sp>
        <p:nvSpPr>
          <p:cNvPr id="13" name="TextBox 12"/>
          <p:cNvSpPr txBox="1"/>
          <p:nvPr/>
        </p:nvSpPr>
        <p:spPr>
          <a:xfrm>
            <a:off x="890588" y="5378450"/>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3</a:t>
            </a:r>
          </a:p>
        </p:txBody>
      </p:sp>
      <p:grpSp>
        <p:nvGrpSpPr>
          <p:cNvPr id="80904" name="Group 4"/>
          <p:cNvGrpSpPr>
            <a:grpSpLocks/>
          </p:cNvGrpSpPr>
          <p:nvPr/>
        </p:nvGrpSpPr>
        <p:grpSpPr bwMode="auto">
          <a:xfrm>
            <a:off x="4508500" y="3600450"/>
            <a:ext cx="4006850" cy="1558925"/>
            <a:chOff x="5029200" y="3589577"/>
            <a:chExt cx="2840743" cy="1559149"/>
          </a:xfrm>
        </p:grpSpPr>
        <p:cxnSp>
          <p:nvCxnSpPr>
            <p:cNvPr id="23" name="Straight Connector 22"/>
            <p:cNvCxnSpPr/>
            <p:nvPr/>
          </p:nvCxnSpPr>
          <p:spPr>
            <a:xfrm>
              <a:off x="5029200" y="5148726"/>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29200" y="4629539"/>
              <a:ext cx="2840743"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29200" y="4108765"/>
              <a:ext cx="2840743"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029200" y="3589577"/>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80905" name="Title 2"/>
          <p:cNvSpPr>
            <a:spLocks noGrp="1"/>
          </p:cNvSpPr>
          <p:nvPr>
            <p:ph type="title"/>
          </p:nvPr>
        </p:nvSpPr>
        <p:spPr>
          <a:xfrm>
            <a:off x="304800" y="609600"/>
            <a:ext cx="9144000" cy="685800"/>
          </a:xfrm>
        </p:spPr>
        <p:txBody>
          <a:bodyPr/>
          <a:lstStyle/>
          <a:p>
            <a:r>
              <a:rPr lang="en-US" altLang="en-US"/>
              <a:t>When Each Flow Gets 1/3</a:t>
            </a:r>
            <a:r>
              <a:rPr lang="en-US" altLang="en-US" baseline="30000"/>
              <a:t>rd</a:t>
            </a:r>
            <a:r>
              <a:rPr lang="en-US" altLang="en-US"/>
              <a:t> of Capacity</a:t>
            </a:r>
          </a:p>
        </p:txBody>
      </p:sp>
      <p:grpSp>
        <p:nvGrpSpPr>
          <p:cNvPr id="80906" name="Group 35"/>
          <p:cNvGrpSpPr>
            <a:grpSpLocks/>
          </p:cNvGrpSpPr>
          <p:nvPr/>
        </p:nvGrpSpPr>
        <p:grpSpPr bwMode="auto">
          <a:xfrm>
            <a:off x="209550" y="6022975"/>
            <a:ext cx="3294063" cy="517525"/>
            <a:chOff x="213360" y="2539282"/>
            <a:chExt cx="8829040" cy="518878"/>
          </a:xfrm>
        </p:grpSpPr>
        <p:cxnSp>
          <p:nvCxnSpPr>
            <p:cNvPr id="37" name="Straight Connector 36"/>
            <p:cNvCxnSpPr/>
            <p:nvPr/>
          </p:nvCxnSpPr>
          <p:spPr>
            <a:xfrm>
              <a:off x="213360" y="2539282"/>
              <a:ext cx="88290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13360" y="3058160"/>
              <a:ext cx="8829040"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0907" name="Group 38"/>
          <p:cNvGrpSpPr>
            <a:grpSpLocks/>
          </p:cNvGrpSpPr>
          <p:nvPr/>
        </p:nvGrpSpPr>
        <p:grpSpPr bwMode="auto">
          <a:xfrm>
            <a:off x="209550" y="2227263"/>
            <a:ext cx="3294063" cy="519112"/>
            <a:chOff x="213360" y="2539282"/>
            <a:chExt cx="8829040" cy="518878"/>
          </a:xfrm>
        </p:grpSpPr>
        <p:cxnSp>
          <p:nvCxnSpPr>
            <p:cNvPr id="40" name="Straight Connector 39"/>
            <p:cNvCxnSpPr/>
            <p:nvPr/>
          </p:nvCxnSpPr>
          <p:spPr>
            <a:xfrm>
              <a:off x="213360" y="2539282"/>
              <a:ext cx="8829040"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13360" y="3058160"/>
              <a:ext cx="8829040"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3475038" y="2555875"/>
            <a:ext cx="7921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46" name="TextBox 45"/>
          <p:cNvSpPr txBox="1"/>
          <p:nvPr/>
        </p:nvSpPr>
        <p:spPr>
          <a:xfrm>
            <a:off x="3475038" y="6356350"/>
            <a:ext cx="9445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47" name="TextBox 46"/>
          <p:cNvSpPr txBox="1"/>
          <p:nvPr/>
        </p:nvSpPr>
        <p:spPr>
          <a:xfrm>
            <a:off x="3475038" y="4468813"/>
            <a:ext cx="7921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cxnSp>
        <p:nvCxnSpPr>
          <p:cNvPr id="26" name="Straight Arrow Connector 25"/>
          <p:cNvCxnSpPr>
            <a:cxnSpLocks noChangeShapeType="1"/>
          </p:cNvCxnSpPr>
          <p:nvPr/>
        </p:nvCxnSpPr>
        <p:spPr bwMode="auto">
          <a:xfrm>
            <a:off x="5227638" y="3606800"/>
            <a:ext cx="0" cy="528638"/>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a:off x="6021388" y="4129088"/>
            <a:ext cx="0" cy="528637"/>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a:off x="6829425" y="4630738"/>
            <a:ext cx="0" cy="530225"/>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 name="TextBox 3"/>
          <p:cNvSpPr txBox="1"/>
          <p:nvPr/>
        </p:nvSpPr>
        <p:spPr>
          <a:xfrm>
            <a:off x="3124200" y="1524000"/>
            <a:ext cx="5486400" cy="646113"/>
          </a:xfrm>
          <a:prstGeom prst="rect">
            <a:avLst/>
          </a:prstGeom>
          <a:noFill/>
        </p:spPr>
        <p:txBody>
          <a:bodyPr>
            <a:spAutoFit/>
          </a:bodyPr>
          <a:lstStyle/>
          <a:p>
            <a:pPr>
              <a:defRPr/>
            </a:pPr>
            <a:r>
              <a:rPr lang="en-US" sz="3600" dirty="0">
                <a:solidFill>
                  <a:srgbClr val="FF0000"/>
                </a:solidFill>
                <a:latin typeface="+mn-lt"/>
                <a:ea typeface="ＭＳ Ｐゴシック" charset="0"/>
                <a:cs typeface="ＭＳ Ｐゴシック" charset="0"/>
              </a:rPr>
              <a:t>Frequent Overloading</a:t>
            </a:r>
          </a:p>
        </p:txBody>
      </p:sp>
    </p:spTree>
    <p:extLst>
      <p:ext uri="{BB962C8B-B14F-4D97-AF65-F5344CB8AC3E}">
        <p14:creationId xmlns:p14="http://schemas.microsoft.com/office/powerpoint/2010/main" val="4074824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9"/>
          <p:cNvGrpSpPr>
            <a:grpSpLocks/>
          </p:cNvGrpSpPr>
          <p:nvPr/>
        </p:nvGrpSpPr>
        <p:grpSpPr bwMode="auto">
          <a:xfrm>
            <a:off x="209550" y="3094038"/>
            <a:ext cx="3294063" cy="1560512"/>
            <a:chOff x="213360" y="1499011"/>
            <a:chExt cx="8829043" cy="1559149"/>
          </a:xfrm>
        </p:grpSpPr>
        <p:cxnSp>
          <p:nvCxnSpPr>
            <p:cNvPr id="11" name="Straight Connector 10"/>
            <p:cNvCxnSpPr/>
            <p:nvPr/>
          </p:nvCxnSpPr>
          <p:spPr>
            <a:xfrm>
              <a:off x="213360" y="1499011"/>
              <a:ext cx="8829043"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13360" y="3058160"/>
              <a:ext cx="882904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50178" name="Title 1"/>
          <p:cNvSpPr>
            <a:spLocks noGrp="1"/>
          </p:cNvSpPr>
          <p:nvPr>
            <p:ph type="title"/>
          </p:nvPr>
        </p:nvSpPr>
        <p:spPr>
          <a:xfrm>
            <a:off x="457200" y="-152400"/>
            <a:ext cx="8229600" cy="1173163"/>
          </a:xfrm>
        </p:spPr>
        <p:txBody>
          <a:bodyPr/>
          <a:lstStyle/>
          <a:p>
            <a:r>
              <a:rPr lang="en-US" altLang="en-US"/>
              <a:t>When Flows Share Total Capacity</a:t>
            </a:r>
          </a:p>
        </p:txBody>
      </p:sp>
      <p:graphicFrame>
        <p:nvGraphicFramePr>
          <p:cNvPr id="50179" name="Chart 13"/>
          <p:cNvGraphicFramePr>
            <a:graphicFrameLocks/>
          </p:cNvGraphicFramePr>
          <p:nvPr/>
        </p:nvGraphicFramePr>
        <p:xfrm>
          <a:off x="158750" y="2844800"/>
          <a:ext cx="3048000" cy="2085975"/>
        </p:xfrm>
        <a:graphic>
          <a:graphicData uri="http://schemas.openxmlformats.org/presentationml/2006/ole">
            <mc:AlternateContent xmlns:mc="http://schemas.openxmlformats.org/markup-compatibility/2006">
              <mc:Choice xmlns:v="urn:schemas-microsoft-com:vml" Requires="v">
                <p:oleObj r:id="rId2" imgW="3047748" imgH="2084660" progId="Excel.Sheet.8">
                  <p:embed/>
                </p:oleObj>
              </mc:Choice>
              <mc:Fallback>
                <p:oleObj r:id="rId2" imgW="3047748" imgH="2084660" progId="Excel.Sheet.8">
                  <p:embed/>
                  <p:pic>
                    <p:nvPicPr>
                      <p:cNvPr id="50179" name="Chart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2844800"/>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a:grpSpLocks/>
          </p:cNvGrpSpPr>
          <p:nvPr/>
        </p:nvGrpSpPr>
        <p:grpSpPr bwMode="auto">
          <a:xfrm>
            <a:off x="209550" y="4787900"/>
            <a:ext cx="4057650" cy="1985963"/>
            <a:chOff x="209303" y="4788593"/>
            <a:chExt cx="4057897" cy="1985252"/>
          </a:xfrm>
        </p:grpSpPr>
        <p:cxnSp>
          <p:nvCxnSpPr>
            <p:cNvPr id="20" name="Straight Connector 19"/>
            <p:cNvCxnSpPr/>
            <p:nvPr/>
          </p:nvCxnSpPr>
          <p:spPr>
            <a:xfrm>
              <a:off x="209303" y="6540566"/>
              <a:ext cx="3294264"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50190" name="Chart 12"/>
            <p:cNvGraphicFramePr>
              <a:graphicFrameLocks/>
            </p:cNvGraphicFramePr>
            <p:nvPr/>
          </p:nvGraphicFramePr>
          <p:xfrm>
            <a:off x="158503" y="4737793"/>
            <a:ext cx="3048000" cy="2086852"/>
          </p:xfrm>
          <a:graphic>
            <a:graphicData uri="http://schemas.openxmlformats.org/presentationml/2006/ole">
              <mc:AlternateContent xmlns:mc="http://schemas.openxmlformats.org/markup-compatibility/2006">
                <mc:Choice xmlns:v="urn:schemas-microsoft-com:vml" Requires="v">
                  <p:oleObj r:id="rId4" imgW="3047748" imgH="2090755" progId="Excel.Sheet.8">
                    <p:embed/>
                  </p:oleObj>
                </mc:Choice>
                <mc:Fallback>
                  <p:oleObj r:id="rId4" imgW="3047748" imgH="2090755" progId="Excel.Sheet.8">
                    <p:embed/>
                    <p:pic>
                      <p:nvPicPr>
                        <p:cNvPr id="50190" name="Chart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503" y="4737793"/>
                          <a:ext cx="3048000" cy="20868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24"/>
            <p:cNvSpPr txBox="1"/>
            <p:nvPr/>
          </p:nvSpPr>
          <p:spPr>
            <a:xfrm>
              <a:off x="3474990" y="6356481"/>
              <a:ext cx="792210" cy="399907"/>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grpSp>
      <p:sp>
        <p:nvSpPr>
          <p:cNvPr id="26" name="TextBox 25"/>
          <p:cNvSpPr txBox="1"/>
          <p:nvPr/>
        </p:nvSpPr>
        <p:spPr>
          <a:xfrm>
            <a:off x="3475038" y="4468813"/>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grpSp>
        <p:nvGrpSpPr>
          <p:cNvPr id="8" name="Group 7"/>
          <p:cNvGrpSpPr>
            <a:grpSpLocks/>
          </p:cNvGrpSpPr>
          <p:nvPr/>
        </p:nvGrpSpPr>
        <p:grpSpPr bwMode="auto">
          <a:xfrm>
            <a:off x="209550" y="1001713"/>
            <a:ext cx="4133850" cy="1984375"/>
            <a:chOff x="209302" y="1001055"/>
            <a:chExt cx="4134098" cy="1985252"/>
          </a:xfrm>
        </p:grpSpPr>
        <p:cxnSp>
          <p:nvCxnSpPr>
            <p:cNvPr id="23" name="Straight Connector 22"/>
            <p:cNvCxnSpPr/>
            <p:nvPr/>
          </p:nvCxnSpPr>
          <p:spPr>
            <a:xfrm>
              <a:off x="209302" y="2746488"/>
              <a:ext cx="3294261"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74986" y="2555904"/>
              <a:ext cx="868414" cy="400227"/>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graphicFrame>
          <p:nvGraphicFramePr>
            <p:cNvPr id="50188" name="Chart 26"/>
            <p:cNvGraphicFramePr>
              <a:graphicFrameLocks/>
            </p:cNvGraphicFramePr>
            <p:nvPr/>
          </p:nvGraphicFramePr>
          <p:xfrm>
            <a:off x="158503" y="950255"/>
            <a:ext cx="3048000" cy="2086852"/>
          </p:xfrm>
          <a:graphic>
            <a:graphicData uri="http://schemas.openxmlformats.org/presentationml/2006/ole">
              <mc:AlternateContent xmlns:mc="http://schemas.openxmlformats.org/markup-compatibility/2006">
                <mc:Choice xmlns:v="urn:schemas-microsoft-com:vml" Requires="v">
                  <p:oleObj r:id="rId6" imgW="3047748" imgH="2084660" progId="Excel.Sheet.8">
                    <p:embed/>
                  </p:oleObj>
                </mc:Choice>
                <mc:Fallback>
                  <p:oleObj r:id="rId6" imgW="3047748" imgH="2084660" progId="Excel.Sheet.8">
                    <p:embed/>
                    <p:pic>
                      <p:nvPicPr>
                        <p:cNvPr id="50188" name="Chart 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503" y="950255"/>
                          <a:ext cx="3048000" cy="20868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0183" name="TextBox 27"/>
          <p:cNvSpPr txBox="1">
            <a:spLocks noChangeArrowheads="1"/>
          </p:cNvSpPr>
          <p:nvPr/>
        </p:nvSpPr>
        <p:spPr bwMode="auto">
          <a:xfrm>
            <a:off x="3830638" y="31543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19" name="TextBox 18"/>
          <p:cNvSpPr txBox="1"/>
          <p:nvPr/>
        </p:nvSpPr>
        <p:spPr>
          <a:xfrm>
            <a:off x="2895600" y="3657600"/>
            <a:ext cx="5486400" cy="646113"/>
          </a:xfrm>
          <a:prstGeom prst="rect">
            <a:avLst/>
          </a:prstGeom>
          <a:noFill/>
        </p:spPr>
        <p:txBody>
          <a:bodyPr>
            <a:spAutoFit/>
          </a:bodyPr>
          <a:lstStyle/>
          <a:p>
            <a:pPr>
              <a:defRPr/>
            </a:pPr>
            <a:r>
              <a:rPr lang="en-US" sz="3600" dirty="0">
                <a:solidFill>
                  <a:srgbClr val="FF0000"/>
                </a:solidFill>
                <a:latin typeface="+mn-lt"/>
                <a:ea typeface="ＭＳ Ｐゴシック" charset="0"/>
                <a:cs typeface="ＭＳ Ｐゴシック" charset="0"/>
              </a:rPr>
              <a:t>No Overloading</a:t>
            </a:r>
          </a:p>
        </p:txBody>
      </p:sp>
      <p:sp>
        <p:nvSpPr>
          <p:cNvPr id="4" name="TextBox 3"/>
          <p:cNvSpPr txBox="1"/>
          <p:nvPr/>
        </p:nvSpPr>
        <p:spPr>
          <a:xfrm>
            <a:off x="0" y="4876800"/>
            <a:ext cx="9296400" cy="1754188"/>
          </a:xfrm>
          <a:prstGeom prst="rect">
            <a:avLst/>
          </a:prstGeom>
          <a:noFill/>
        </p:spPr>
        <p:txBody>
          <a:bodyPr>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algn="ctr" eaLnBrk="1" hangingPunct="1"/>
            <a:r>
              <a:rPr lang="en-US" altLang="en-US" sz="2800" b="0">
                <a:latin typeface="Arial" panose="020B0604020202020204" pitchFamily="34" charset="0"/>
              </a:rPr>
              <a:t>Statistical multiplexing relies on the assumption </a:t>
            </a:r>
          </a:p>
          <a:p>
            <a:pPr algn="ctr" eaLnBrk="1" hangingPunct="1"/>
            <a:r>
              <a:rPr lang="en-US" altLang="en-US" sz="2800" b="0">
                <a:latin typeface="Arial" panose="020B0604020202020204" pitchFamily="34" charset="0"/>
              </a:rPr>
              <a:t>that not all flows burst at the same time.</a:t>
            </a:r>
            <a:br>
              <a:rPr lang="en-US" altLang="en-US" sz="2400" b="0">
                <a:latin typeface="Arial" panose="020B0604020202020204" pitchFamily="34" charset="0"/>
              </a:rPr>
            </a:br>
            <a:endParaRPr lang="en-US" altLang="en-US" sz="2400" b="0">
              <a:latin typeface="Arial" panose="020B0604020202020204" pitchFamily="34" charset="0"/>
            </a:endParaRPr>
          </a:p>
          <a:p>
            <a:pPr algn="ctr" eaLnBrk="1" hangingPunct="1"/>
            <a:r>
              <a:rPr lang="en-US" altLang="en-US" sz="2800">
                <a:latin typeface="Arial" panose="020B0604020202020204" pitchFamily="34" charset="0"/>
              </a:rPr>
              <a:t>Very similar to insurance, and has same failure case</a:t>
            </a:r>
          </a:p>
        </p:txBody>
      </p:sp>
    </p:spTree>
    <p:extLst>
      <p:ext uri="{BB962C8B-B14F-4D97-AF65-F5344CB8AC3E}">
        <p14:creationId xmlns:p14="http://schemas.microsoft.com/office/powerpoint/2010/main" val="3594541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5.55556E-7 3.7037E-7 L -5.55556E-7 -0.27615 " pathEditMode="relative" ptsTypes="AA">
                                      <p:cBhvr>
                                        <p:cTn id="6" dur="2000" fill="hold"/>
                                        <p:tgtEl>
                                          <p:spTgt spid="3"/>
                                        </p:tgtEl>
                                        <p:attrNameLst>
                                          <p:attrName>ppt_x</p:attrName>
                                          <p:attrName>ppt_y</p:attrName>
                                        </p:attrNameLst>
                                      </p:cBhvr>
                                    </p:animMotion>
                                  </p:childTnLst>
                                </p:cTn>
                              </p:par>
                            </p:childTnLst>
                          </p:cTn>
                        </p:par>
                        <p:par>
                          <p:cTn id="7" fill="hold" nodeType="afterGroup">
                            <p:stCondLst>
                              <p:cond delay="2000"/>
                            </p:stCondLst>
                            <p:childTnLst>
                              <p:par>
                                <p:cTn id="8" presetID="0" presetClass="path" presetSubtype="0" accel="50000" decel="50000" fill="hold" nodeType="afterEffect">
                                  <p:stCondLst>
                                    <p:cond delay="0"/>
                                  </p:stCondLst>
                                  <p:childTnLst>
                                    <p:animMotion origin="layout" path="M 4.16667E-6 2.22222E-6 L 0.00104 0.27778 " pathEditMode="relative" ptsTypes="AA">
                                      <p:cBhvr>
                                        <p:cTn id="9" dur="2000" fill="hold"/>
                                        <p:tgtEl>
                                          <p:spTgt spid="8"/>
                                        </p:tgtEl>
                                        <p:attrNameLst>
                                          <p:attrName>ppt_x</p:attrName>
                                          <p:attrName>ppt_y</p:attrName>
                                        </p:attrNameLst>
                                      </p:cBhvr>
                                    </p:animMotion>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1" name="Chart 7"/>
          <p:cNvGraphicFramePr>
            <a:graphicFrameLocks/>
          </p:cNvGraphicFramePr>
          <p:nvPr/>
        </p:nvGraphicFramePr>
        <p:xfrm>
          <a:off x="158750" y="4737100"/>
          <a:ext cx="3048000" cy="2087563"/>
        </p:xfrm>
        <a:graphic>
          <a:graphicData uri="http://schemas.openxmlformats.org/presentationml/2006/ole">
            <mc:AlternateContent xmlns:mc="http://schemas.openxmlformats.org/markup-compatibility/2006">
              <mc:Choice xmlns:v="urn:schemas-microsoft-com:vml" Requires="v">
                <p:oleObj r:id="rId2" imgW="3047748" imgH="2090755" progId="Excel.Sheet.8">
                  <p:embed/>
                </p:oleObj>
              </mc:Choice>
              <mc:Fallback>
                <p:oleObj r:id="rId2" imgW="3047748" imgH="2090755" progId="Excel.Sheet.8">
                  <p:embed/>
                  <p:pic>
                    <p:nvPicPr>
                      <p:cNvPr id="81921" name="Char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47371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2" name="Chart 5"/>
          <p:cNvGraphicFramePr>
            <a:graphicFrameLocks/>
          </p:cNvGraphicFramePr>
          <p:nvPr/>
        </p:nvGraphicFramePr>
        <p:xfrm>
          <a:off x="158750" y="950913"/>
          <a:ext cx="3048000" cy="2085975"/>
        </p:xfrm>
        <a:graphic>
          <a:graphicData uri="http://schemas.openxmlformats.org/presentationml/2006/ole">
            <mc:AlternateContent xmlns:mc="http://schemas.openxmlformats.org/markup-compatibility/2006">
              <mc:Choice xmlns:v="urn:schemas-microsoft-com:vml" Requires="v">
                <p:oleObj r:id="rId4" imgW="3047748" imgH="2084660" progId="Excel.Sheet.8">
                  <p:embed/>
                </p:oleObj>
              </mc:Choice>
              <mc:Fallback>
                <p:oleObj r:id="rId4" imgW="3047748" imgH="2084660" progId="Excel.Sheet.8">
                  <p:embed/>
                  <p:pic>
                    <p:nvPicPr>
                      <p:cNvPr id="81922" name="Char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 y="950913"/>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3" name="Chart 6"/>
          <p:cNvGraphicFramePr>
            <a:graphicFrameLocks/>
          </p:cNvGraphicFramePr>
          <p:nvPr/>
        </p:nvGraphicFramePr>
        <p:xfrm>
          <a:off x="158750" y="2844800"/>
          <a:ext cx="3048000" cy="2085975"/>
        </p:xfrm>
        <a:graphic>
          <a:graphicData uri="http://schemas.openxmlformats.org/presentationml/2006/ole">
            <mc:AlternateContent xmlns:mc="http://schemas.openxmlformats.org/markup-compatibility/2006">
              <mc:Choice xmlns:v="urn:schemas-microsoft-com:vml" Requires="v">
                <p:oleObj r:id="rId6" imgW="3047748" imgH="2084660" progId="Excel.Sheet.8">
                  <p:embed/>
                </p:oleObj>
              </mc:Choice>
              <mc:Fallback>
                <p:oleObj r:id="rId6" imgW="3047748" imgH="2084660" progId="Excel.Sheet.8">
                  <p:embed/>
                  <p:pic>
                    <p:nvPicPr>
                      <p:cNvPr id="81923" name="Char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50" y="2844800"/>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890588" y="1673225"/>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1</a:t>
            </a:r>
          </a:p>
        </p:txBody>
      </p:sp>
      <p:sp>
        <p:nvSpPr>
          <p:cNvPr id="12" name="TextBox 11"/>
          <p:cNvSpPr txBox="1"/>
          <p:nvPr/>
        </p:nvSpPr>
        <p:spPr>
          <a:xfrm>
            <a:off x="890588" y="3557588"/>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2</a:t>
            </a:r>
          </a:p>
        </p:txBody>
      </p:sp>
      <p:sp>
        <p:nvSpPr>
          <p:cNvPr id="13" name="TextBox 12"/>
          <p:cNvSpPr txBox="1"/>
          <p:nvPr/>
        </p:nvSpPr>
        <p:spPr>
          <a:xfrm>
            <a:off x="890588" y="5378450"/>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3</a:t>
            </a:r>
          </a:p>
        </p:txBody>
      </p:sp>
      <p:sp>
        <p:nvSpPr>
          <p:cNvPr id="81927" name="Title 3"/>
          <p:cNvSpPr>
            <a:spLocks noGrp="1"/>
          </p:cNvSpPr>
          <p:nvPr>
            <p:ph type="title"/>
          </p:nvPr>
        </p:nvSpPr>
        <p:spPr/>
        <p:txBody>
          <a:bodyPr/>
          <a:lstStyle/>
          <a:p>
            <a:r>
              <a:rPr lang="en-US" altLang="en-US"/>
              <a:t>Three Flows with Bursty Traffic</a:t>
            </a:r>
          </a:p>
        </p:txBody>
      </p:sp>
      <p:grpSp>
        <p:nvGrpSpPr>
          <p:cNvPr id="81928" name="Group 8"/>
          <p:cNvGrpSpPr>
            <a:grpSpLocks/>
          </p:cNvGrpSpPr>
          <p:nvPr/>
        </p:nvGrpSpPr>
        <p:grpSpPr bwMode="auto">
          <a:xfrm>
            <a:off x="4762500" y="3589338"/>
            <a:ext cx="3741738" cy="1558925"/>
            <a:chOff x="5029200" y="3589577"/>
            <a:chExt cx="2840743" cy="1559149"/>
          </a:xfrm>
        </p:grpSpPr>
        <p:cxnSp>
          <p:nvCxnSpPr>
            <p:cNvPr id="23" name="Straight Connector 22"/>
            <p:cNvCxnSpPr/>
            <p:nvPr/>
          </p:nvCxnSpPr>
          <p:spPr>
            <a:xfrm>
              <a:off x="5029200" y="5148726"/>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29200" y="3589577"/>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cxnSp>
        <p:nvCxnSpPr>
          <p:cNvPr id="28" name="Straight Connector 27"/>
          <p:cNvCxnSpPr/>
          <p:nvPr/>
        </p:nvCxnSpPr>
        <p:spPr>
          <a:xfrm>
            <a:off x="209550" y="465455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09550" y="654050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09550" y="2746375"/>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75038" y="2555875"/>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8" name="TextBox 37"/>
          <p:cNvSpPr txBox="1"/>
          <p:nvPr/>
        </p:nvSpPr>
        <p:spPr>
          <a:xfrm>
            <a:off x="3475038" y="6356350"/>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9" name="TextBox 38"/>
          <p:cNvSpPr txBox="1"/>
          <p:nvPr/>
        </p:nvSpPr>
        <p:spPr>
          <a:xfrm>
            <a:off x="3475038" y="4468813"/>
            <a:ext cx="7921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cxnSp>
        <p:nvCxnSpPr>
          <p:cNvPr id="5" name="Straight Arrow Connector 4"/>
          <p:cNvCxnSpPr>
            <a:cxnSpLocks noChangeShapeType="1"/>
          </p:cNvCxnSpPr>
          <p:nvPr/>
        </p:nvCxnSpPr>
        <p:spPr bwMode="auto">
          <a:xfrm>
            <a:off x="6519863" y="3589338"/>
            <a:ext cx="0" cy="1558925"/>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Box 19"/>
          <p:cNvSpPr txBox="1"/>
          <p:nvPr/>
        </p:nvSpPr>
        <p:spPr>
          <a:xfrm>
            <a:off x="6559550" y="4175125"/>
            <a:ext cx="1585913" cy="400050"/>
          </a:xfrm>
          <a:prstGeom prst="rect">
            <a:avLst/>
          </a:prstGeom>
          <a:noFill/>
        </p:spPr>
        <p:txBody>
          <a:bodyPr>
            <a:spAutoFit/>
          </a:bodyPr>
          <a:lstStyle/>
          <a:p>
            <a:pPr>
              <a:defRPr/>
            </a:pPr>
            <a:r>
              <a:rPr lang="en-US" dirty="0">
                <a:latin typeface="+mn-lt"/>
                <a:ea typeface="ＭＳ Ｐゴシック" charset="0"/>
                <a:cs typeface="ＭＳ Ｐゴシック" charset="0"/>
              </a:rPr>
              <a:t>Capacity</a:t>
            </a:r>
          </a:p>
        </p:txBody>
      </p:sp>
    </p:spTree>
    <p:extLst>
      <p:ext uri="{BB962C8B-B14F-4D97-AF65-F5344CB8AC3E}">
        <p14:creationId xmlns:p14="http://schemas.microsoft.com/office/powerpoint/2010/main" val="387945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7"/>
          <p:cNvSpPr>
            <a:spLocks noGrp="1"/>
          </p:cNvSpPr>
          <p:nvPr>
            <p:ph type="ctrTitle"/>
          </p:nvPr>
        </p:nvSpPr>
        <p:spPr>
          <a:xfrm>
            <a:off x="685800" y="2590800"/>
            <a:ext cx="7772400" cy="1470025"/>
          </a:xfrm>
        </p:spPr>
        <p:txBody>
          <a:bodyPr/>
          <a:lstStyle/>
          <a:p>
            <a:pPr algn="l"/>
            <a:br>
              <a:rPr lang="en-US" altLang="en-US" dirty="0"/>
            </a:br>
            <a:br>
              <a:rPr lang="en-US" altLang="en-US" dirty="0"/>
            </a:br>
            <a:br>
              <a:rPr lang="en-US" altLang="en-US" dirty="0"/>
            </a:br>
            <a:r>
              <a:rPr lang="en-US" altLang="en-US" dirty="0"/>
              <a:t>What are the design principles that made this possible?</a:t>
            </a:r>
            <a:br>
              <a:rPr lang="en-US" altLang="en-US" dirty="0"/>
            </a:br>
            <a:br>
              <a:rPr lang="en-US" altLang="en-US" dirty="0"/>
            </a:br>
            <a:r>
              <a:rPr lang="en-US" altLang="en-US" dirty="0"/>
              <a:t>How applicable are these to other networks such as sensor nets, </a:t>
            </a:r>
            <a:r>
              <a:rPr lang="en-US" altLang="en-US" dirty="0" err="1"/>
              <a:t>IoTs</a:t>
            </a:r>
            <a:r>
              <a:rPr lang="en-US" altLang="en-US" dirty="0"/>
              <a:t>, smart meters, </a:t>
            </a:r>
            <a:r>
              <a:rPr lang="en-US" altLang="en-US" dirty="0" err="1"/>
              <a:t>etc</a:t>
            </a:r>
            <a:r>
              <a:rPr lang="en-US" altLang="en-US" dirty="0"/>
              <a:t>? </a:t>
            </a:r>
            <a:br>
              <a:rPr lang="en-US" altLang="en-US" dirty="0"/>
            </a:br>
            <a:br>
              <a:rPr lang="en-US" altLang="en-US" dirty="0"/>
            </a:br>
            <a:br>
              <a:rPr lang="en-US" altLang="en-US" dirty="0"/>
            </a:br>
            <a:endParaRPr lang="en-US"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5" name="Chart 7"/>
          <p:cNvGraphicFramePr>
            <a:graphicFrameLocks/>
          </p:cNvGraphicFramePr>
          <p:nvPr/>
        </p:nvGraphicFramePr>
        <p:xfrm>
          <a:off x="-812800" y="4814888"/>
          <a:ext cx="3048000" cy="2085975"/>
        </p:xfrm>
        <a:graphic>
          <a:graphicData uri="http://schemas.openxmlformats.org/presentationml/2006/ole">
            <mc:AlternateContent xmlns:mc="http://schemas.openxmlformats.org/markup-compatibility/2006">
              <mc:Choice xmlns:v="urn:schemas-microsoft-com:vml" Requires="v">
                <p:oleObj r:id="rId2" imgW="3047748" imgH="2084660" progId="Excel.Sheet.8">
                  <p:embed/>
                </p:oleObj>
              </mc:Choice>
              <mc:Fallback>
                <p:oleObj r:id="rId2" imgW="3047748" imgH="2084660" progId="Excel.Sheet.8">
                  <p:embed/>
                  <p:pic>
                    <p:nvPicPr>
                      <p:cNvPr id="82945" name="Char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4814888"/>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6" name="Chart 5"/>
          <p:cNvGraphicFramePr>
            <a:graphicFrameLocks/>
          </p:cNvGraphicFramePr>
          <p:nvPr/>
        </p:nvGraphicFramePr>
        <p:xfrm>
          <a:off x="1092200" y="939800"/>
          <a:ext cx="3048000" cy="2087563"/>
        </p:xfrm>
        <a:graphic>
          <a:graphicData uri="http://schemas.openxmlformats.org/presentationml/2006/ole">
            <mc:AlternateContent xmlns:mc="http://schemas.openxmlformats.org/markup-compatibility/2006">
              <mc:Choice xmlns:v="urn:schemas-microsoft-com:vml" Requires="v">
                <p:oleObj r:id="rId4" imgW="3047748" imgH="2084660" progId="Excel.Sheet.8">
                  <p:embed/>
                </p:oleObj>
              </mc:Choice>
              <mc:Fallback>
                <p:oleObj r:id="rId4" imgW="3047748" imgH="2084660" progId="Excel.Sheet.8">
                  <p:embed/>
                  <p:pic>
                    <p:nvPicPr>
                      <p:cNvPr id="82946" name="Char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9398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7" name="Chart 6"/>
          <p:cNvGraphicFramePr>
            <a:graphicFrameLocks/>
          </p:cNvGraphicFramePr>
          <p:nvPr/>
        </p:nvGraphicFramePr>
        <p:xfrm>
          <a:off x="158750" y="2844800"/>
          <a:ext cx="3048000" cy="2085975"/>
        </p:xfrm>
        <a:graphic>
          <a:graphicData uri="http://schemas.openxmlformats.org/presentationml/2006/ole">
            <mc:AlternateContent xmlns:mc="http://schemas.openxmlformats.org/markup-compatibility/2006">
              <mc:Choice xmlns:v="urn:schemas-microsoft-com:vml" Requires="v">
                <p:oleObj r:id="rId6" imgW="3047748" imgH="2084660" progId="Excel.Sheet.8">
                  <p:embed/>
                </p:oleObj>
              </mc:Choice>
              <mc:Fallback>
                <p:oleObj r:id="rId6" imgW="3047748" imgH="2084660" progId="Excel.Sheet.8">
                  <p:embed/>
                  <p:pic>
                    <p:nvPicPr>
                      <p:cNvPr id="82947" name="Char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50" y="2844800"/>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890588" y="1673225"/>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1</a:t>
            </a:r>
          </a:p>
        </p:txBody>
      </p:sp>
      <p:sp>
        <p:nvSpPr>
          <p:cNvPr id="12" name="TextBox 11"/>
          <p:cNvSpPr txBox="1"/>
          <p:nvPr/>
        </p:nvSpPr>
        <p:spPr>
          <a:xfrm>
            <a:off x="890588" y="3557588"/>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2</a:t>
            </a:r>
          </a:p>
        </p:txBody>
      </p:sp>
      <p:sp>
        <p:nvSpPr>
          <p:cNvPr id="13" name="TextBox 12"/>
          <p:cNvSpPr txBox="1"/>
          <p:nvPr/>
        </p:nvSpPr>
        <p:spPr>
          <a:xfrm>
            <a:off x="890588" y="5378450"/>
            <a:ext cx="1584325"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3</a:t>
            </a:r>
          </a:p>
        </p:txBody>
      </p:sp>
      <p:sp>
        <p:nvSpPr>
          <p:cNvPr id="82951" name="Title 3"/>
          <p:cNvSpPr>
            <a:spLocks noGrp="1"/>
          </p:cNvSpPr>
          <p:nvPr>
            <p:ph type="title"/>
          </p:nvPr>
        </p:nvSpPr>
        <p:spPr/>
        <p:txBody>
          <a:bodyPr/>
          <a:lstStyle/>
          <a:p>
            <a:r>
              <a:rPr lang="en-US" altLang="en-US"/>
              <a:t>Three Flows with Bursty Traffic</a:t>
            </a:r>
          </a:p>
        </p:txBody>
      </p:sp>
      <p:grpSp>
        <p:nvGrpSpPr>
          <p:cNvPr id="82952" name="Group 8"/>
          <p:cNvGrpSpPr>
            <a:grpSpLocks/>
          </p:cNvGrpSpPr>
          <p:nvPr/>
        </p:nvGrpSpPr>
        <p:grpSpPr bwMode="auto">
          <a:xfrm>
            <a:off x="4762500" y="3589338"/>
            <a:ext cx="3741738" cy="1558925"/>
            <a:chOff x="5029200" y="3589577"/>
            <a:chExt cx="2840743" cy="1559149"/>
          </a:xfrm>
        </p:grpSpPr>
        <p:cxnSp>
          <p:nvCxnSpPr>
            <p:cNvPr id="23" name="Straight Connector 22"/>
            <p:cNvCxnSpPr/>
            <p:nvPr/>
          </p:nvCxnSpPr>
          <p:spPr>
            <a:xfrm>
              <a:off x="5029200" y="5148726"/>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29200" y="3589577"/>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cxnSp>
        <p:nvCxnSpPr>
          <p:cNvPr id="28" name="Straight Connector 27"/>
          <p:cNvCxnSpPr/>
          <p:nvPr/>
        </p:nvCxnSpPr>
        <p:spPr>
          <a:xfrm>
            <a:off x="209550" y="465455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09550" y="662940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28600" y="2746375"/>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75038" y="2555875"/>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8" name="TextBox 37"/>
          <p:cNvSpPr txBox="1"/>
          <p:nvPr/>
        </p:nvSpPr>
        <p:spPr>
          <a:xfrm>
            <a:off x="3475038" y="6356350"/>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9" name="TextBox 38"/>
          <p:cNvSpPr txBox="1"/>
          <p:nvPr/>
        </p:nvSpPr>
        <p:spPr>
          <a:xfrm>
            <a:off x="3475038" y="4468813"/>
            <a:ext cx="7921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cxnSp>
        <p:nvCxnSpPr>
          <p:cNvPr id="5" name="Straight Arrow Connector 4"/>
          <p:cNvCxnSpPr>
            <a:cxnSpLocks noChangeShapeType="1"/>
          </p:cNvCxnSpPr>
          <p:nvPr/>
        </p:nvCxnSpPr>
        <p:spPr bwMode="auto">
          <a:xfrm>
            <a:off x="6519863" y="3589338"/>
            <a:ext cx="0" cy="1558925"/>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Box 19"/>
          <p:cNvSpPr txBox="1"/>
          <p:nvPr/>
        </p:nvSpPr>
        <p:spPr>
          <a:xfrm>
            <a:off x="6559550" y="4175125"/>
            <a:ext cx="1585913" cy="400050"/>
          </a:xfrm>
          <a:prstGeom prst="rect">
            <a:avLst/>
          </a:prstGeom>
          <a:noFill/>
        </p:spPr>
        <p:txBody>
          <a:bodyPr>
            <a:spAutoFit/>
          </a:bodyPr>
          <a:lstStyle/>
          <a:p>
            <a:pPr>
              <a:defRPr/>
            </a:pPr>
            <a:r>
              <a:rPr lang="en-US" dirty="0">
                <a:latin typeface="+mn-lt"/>
                <a:ea typeface="ＭＳ Ｐゴシック" charset="0"/>
                <a:cs typeface="ＭＳ Ｐゴシック" charset="0"/>
              </a:rPr>
              <a:t>Capacity</a:t>
            </a:r>
          </a:p>
        </p:txBody>
      </p:sp>
    </p:spTree>
    <p:extLst>
      <p:ext uri="{BB962C8B-B14F-4D97-AF65-F5344CB8AC3E}">
        <p14:creationId xmlns:p14="http://schemas.microsoft.com/office/powerpoint/2010/main" val="3552170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1" name="Chart 7"/>
          <p:cNvGraphicFramePr>
            <a:graphicFrameLocks/>
          </p:cNvGraphicFramePr>
          <p:nvPr/>
        </p:nvGraphicFramePr>
        <p:xfrm>
          <a:off x="-965200" y="2159000"/>
          <a:ext cx="3048000" cy="2087563"/>
        </p:xfrm>
        <a:graphic>
          <a:graphicData uri="http://schemas.openxmlformats.org/presentationml/2006/ole">
            <mc:AlternateContent xmlns:mc="http://schemas.openxmlformats.org/markup-compatibility/2006">
              <mc:Choice xmlns:v="urn:schemas-microsoft-com:vml" Requires="v">
                <p:oleObj r:id="rId2" imgW="3047748" imgH="2084660" progId="Excel.Sheet.8">
                  <p:embed/>
                </p:oleObj>
              </mc:Choice>
              <mc:Fallback>
                <p:oleObj r:id="rId2" imgW="3047748" imgH="2084660" progId="Excel.Sheet.8">
                  <p:embed/>
                  <p:pic>
                    <p:nvPicPr>
                      <p:cNvPr id="51201" name="Char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21590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2" name="Chart 5"/>
          <p:cNvGraphicFramePr>
            <a:graphicFrameLocks/>
          </p:cNvGraphicFramePr>
          <p:nvPr/>
        </p:nvGraphicFramePr>
        <p:xfrm>
          <a:off x="1092200" y="1473200"/>
          <a:ext cx="3048000" cy="2087563"/>
        </p:xfrm>
        <a:graphic>
          <a:graphicData uri="http://schemas.openxmlformats.org/presentationml/2006/ole">
            <mc:AlternateContent xmlns:mc="http://schemas.openxmlformats.org/markup-compatibility/2006">
              <mc:Choice xmlns:v="urn:schemas-microsoft-com:vml" Requires="v">
                <p:oleObj r:id="rId4" imgW="3047748" imgH="2084660" progId="Excel.Sheet.8">
                  <p:embed/>
                </p:oleObj>
              </mc:Choice>
              <mc:Fallback>
                <p:oleObj r:id="rId4" imgW="3047748" imgH="2084660" progId="Excel.Sheet.8">
                  <p:embed/>
                  <p:pic>
                    <p:nvPicPr>
                      <p:cNvPr id="51202" name="Char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4732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Chart 6"/>
          <p:cNvGraphicFramePr>
            <a:graphicFrameLocks/>
          </p:cNvGraphicFramePr>
          <p:nvPr/>
        </p:nvGraphicFramePr>
        <p:xfrm>
          <a:off x="158750" y="2844800"/>
          <a:ext cx="3048000" cy="2085975"/>
        </p:xfrm>
        <a:graphic>
          <a:graphicData uri="http://schemas.openxmlformats.org/presentationml/2006/ole">
            <mc:AlternateContent xmlns:mc="http://schemas.openxmlformats.org/markup-compatibility/2006">
              <mc:Choice xmlns:v="urn:schemas-microsoft-com:vml" Requires="v">
                <p:oleObj r:id="rId6" imgW="3047748" imgH="2084660" progId="Excel.Sheet.8">
                  <p:embed/>
                </p:oleObj>
              </mc:Choice>
              <mc:Fallback>
                <p:oleObj r:id="rId6" imgW="3047748" imgH="2084660" progId="Excel.Sheet.8">
                  <p:embed/>
                  <p:pic>
                    <p:nvPicPr>
                      <p:cNvPr id="51203" name="Char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50" y="2844800"/>
                        <a:ext cx="304800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304800" y="1981200"/>
            <a:ext cx="4062413" cy="400050"/>
          </a:xfrm>
          <a:prstGeom prst="rect">
            <a:avLst/>
          </a:prstGeom>
          <a:noFill/>
        </p:spPr>
        <p:txBody>
          <a:bodyPr>
            <a:spAutoFit/>
          </a:bodyPr>
          <a:lstStyle/>
          <a:p>
            <a:pPr algn="ctr">
              <a:defRPr/>
            </a:pPr>
            <a:r>
              <a:rPr lang="en-US" dirty="0">
                <a:latin typeface="+mn-lt"/>
                <a:ea typeface="ＭＳ Ｐゴシック" charset="0"/>
                <a:cs typeface="ＭＳ Ｐゴシック" charset="0"/>
              </a:rPr>
              <a:t>Data Rate 1+2+3 &gt;&gt; Capacity</a:t>
            </a:r>
          </a:p>
        </p:txBody>
      </p:sp>
      <p:sp>
        <p:nvSpPr>
          <p:cNvPr id="51205" name="Title 3"/>
          <p:cNvSpPr>
            <a:spLocks noGrp="1"/>
          </p:cNvSpPr>
          <p:nvPr>
            <p:ph type="title"/>
          </p:nvPr>
        </p:nvSpPr>
        <p:spPr/>
        <p:txBody>
          <a:bodyPr/>
          <a:lstStyle/>
          <a:p>
            <a:r>
              <a:rPr lang="en-US" altLang="en-US"/>
              <a:t>Three Flows with Bursty Traffic</a:t>
            </a:r>
          </a:p>
        </p:txBody>
      </p:sp>
      <p:grpSp>
        <p:nvGrpSpPr>
          <p:cNvPr id="51206" name="Group 8"/>
          <p:cNvGrpSpPr>
            <a:grpSpLocks/>
          </p:cNvGrpSpPr>
          <p:nvPr/>
        </p:nvGrpSpPr>
        <p:grpSpPr bwMode="auto">
          <a:xfrm>
            <a:off x="4762500" y="3589338"/>
            <a:ext cx="3741738" cy="1558925"/>
            <a:chOff x="5029200" y="3589577"/>
            <a:chExt cx="2840743" cy="1559149"/>
          </a:xfrm>
        </p:grpSpPr>
        <p:cxnSp>
          <p:nvCxnSpPr>
            <p:cNvPr id="23" name="Straight Connector 22"/>
            <p:cNvCxnSpPr/>
            <p:nvPr/>
          </p:nvCxnSpPr>
          <p:spPr>
            <a:xfrm>
              <a:off x="5029200" y="5148726"/>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29200" y="3589577"/>
              <a:ext cx="2840743"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cxnSp>
        <p:nvCxnSpPr>
          <p:cNvPr id="28" name="Straight Connector 27"/>
          <p:cNvCxnSpPr/>
          <p:nvPr/>
        </p:nvCxnSpPr>
        <p:spPr>
          <a:xfrm>
            <a:off x="209550" y="4654550"/>
            <a:ext cx="3294063" cy="0"/>
          </a:xfrm>
          <a:prstGeom prst="line">
            <a:avLst/>
          </a:prstGeom>
          <a:ln>
            <a:solidFill>
              <a:schemeClr val="tx1"/>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475038" y="2555875"/>
            <a:ext cx="8683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sp>
        <p:nvSpPr>
          <p:cNvPr id="39" name="TextBox 38"/>
          <p:cNvSpPr txBox="1"/>
          <p:nvPr/>
        </p:nvSpPr>
        <p:spPr>
          <a:xfrm>
            <a:off x="3475038" y="4468813"/>
            <a:ext cx="792162" cy="400050"/>
          </a:xfrm>
          <a:prstGeom prst="rect">
            <a:avLst/>
          </a:prstGeom>
          <a:noFill/>
        </p:spPr>
        <p:txBody>
          <a:bodyPr>
            <a:spAutoFit/>
          </a:bodyPr>
          <a:lstStyle/>
          <a:p>
            <a:pPr>
              <a:defRPr/>
            </a:pPr>
            <a:r>
              <a:rPr lang="en-US" dirty="0">
                <a:latin typeface="+mn-lt"/>
                <a:ea typeface="ＭＳ Ｐゴシック" charset="0"/>
                <a:cs typeface="ＭＳ Ｐゴシック" charset="0"/>
              </a:rPr>
              <a:t>Time</a:t>
            </a:r>
          </a:p>
        </p:txBody>
      </p:sp>
      <p:cxnSp>
        <p:nvCxnSpPr>
          <p:cNvPr id="5" name="Straight Arrow Connector 4"/>
          <p:cNvCxnSpPr>
            <a:cxnSpLocks noChangeShapeType="1"/>
          </p:cNvCxnSpPr>
          <p:nvPr/>
        </p:nvCxnSpPr>
        <p:spPr bwMode="auto">
          <a:xfrm>
            <a:off x="6519863" y="3589338"/>
            <a:ext cx="0" cy="1558925"/>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Box 19"/>
          <p:cNvSpPr txBox="1"/>
          <p:nvPr/>
        </p:nvSpPr>
        <p:spPr>
          <a:xfrm>
            <a:off x="6559550" y="4175125"/>
            <a:ext cx="1585913" cy="400050"/>
          </a:xfrm>
          <a:prstGeom prst="rect">
            <a:avLst/>
          </a:prstGeom>
          <a:noFill/>
        </p:spPr>
        <p:txBody>
          <a:bodyPr>
            <a:spAutoFit/>
          </a:bodyPr>
          <a:lstStyle/>
          <a:p>
            <a:pPr>
              <a:defRPr/>
            </a:pPr>
            <a:r>
              <a:rPr lang="en-US" dirty="0">
                <a:latin typeface="+mn-lt"/>
                <a:ea typeface="ＭＳ Ｐゴシック" charset="0"/>
                <a:cs typeface="ＭＳ Ｐゴシック" charset="0"/>
              </a:rPr>
              <a:t>Capacity</a:t>
            </a:r>
          </a:p>
        </p:txBody>
      </p:sp>
      <p:cxnSp>
        <p:nvCxnSpPr>
          <p:cNvPr id="21" name="Straight Arrow Connector 20"/>
          <p:cNvCxnSpPr>
            <a:cxnSpLocks noChangeShapeType="1"/>
          </p:cNvCxnSpPr>
          <p:nvPr/>
        </p:nvCxnSpPr>
        <p:spPr bwMode="auto">
          <a:xfrm>
            <a:off x="2971800" y="3124200"/>
            <a:ext cx="0" cy="1482725"/>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Straight Connector 21"/>
          <p:cNvCxnSpPr/>
          <p:nvPr/>
        </p:nvCxnSpPr>
        <p:spPr>
          <a:xfrm>
            <a:off x="304800" y="3124200"/>
            <a:ext cx="3741738" cy="0"/>
          </a:xfrm>
          <a:prstGeom prst="line">
            <a:avLst/>
          </a:prstGeom>
          <a:ln w="381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66800" y="5943600"/>
            <a:ext cx="68580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What do we do under overload?</a:t>
            </a:r>
          </a:p>
        </p:txBody>
      </p:sp>
    </p:spTree>
    <p:extLst>
      <p:ext uri="{BB962C8B-B14F-4D97-AF65-F5344CB8AC3E}">
        <p14:creationId xmlns:p14="http://schemas.microsoft.com/office/powerpoint/2010/main" val="4248169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5" name="Chart 7"/>
          <p:cNvGraphicFramePr>
            <a:graphicFrameLocks/>
          </p:cNvGraphicFramePr>
          <p:nvPr/>
        </p:nvGraphicFramePr>
        <p:xfrm>
          <a:off x="-965200" y="2159000"/>
          <a:ext cx="3048000" cy="2087563"/>
        </p:xfrm>
        <a:graphic>
          <a:graphicData uri="http://schemas.openxmlformats.org/presentationml/2006/ole">
            <mc:AlternateContent xmlns:mc="http://schemas.openxmlformats.org/markup-compatibility/2006">
              <mc:Choice xmlns:v="urn:schemas-microsoft-com:vml" Requires="v">
                <p:oleObj r:id="rId2" imgW="3047748" imgH="2084660" progId="Excel.Sheet.8">
                  <p:embed/>
                </p:oleObj>
              </mc:Choice>
              <mc:Fallback>
                <p:oleObj r:id="rId2" imgW="3047748" imgH="2084660" progId="Excel.Sheet.8">
                  <p:embed/>
                  <p:pic>
                    <p:nvPicPr>
                      <p:cNvPr id="52225" name="Char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2159000"/>
                        <a:ext cx="3048000" cy="208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6" name="Title 3"/>
          <p:cNvSpPr>
            <a:spLocks noGrp="1"/>
          </p:cNvSpPr>
          <p:nvPr>
            <p:ph type="title"/>
          </p:nvPr>
        </p:nvSpPr>
        <p:spPr>
          <a:xfrm>
            <a:off x="457200" y="122238"/>
            <a:ext cx="8305800" cy="1173162"/>
          </a:xfrm>
        </p:spPr>
        <p:txBody>
          <a:bodyPr/>
          <a:lstStyle/>
          <a:p>
            <a:r>
              <a:rPr lang="en-US" altLang="en-US"/>
              <a:t>Statistical multiplexing: pipe view</a:t>
            </a:r>
          </a:p>
        </p:txBody>
      </p:sp>
      <p:cxnSp>
        <p:nvCxnSpPr>
          <p:cNvPr id="17" name="Straight Connector 16"/>
          <p:cNvCxnSpPr>
            <a:cxnSpLocks noChangeShapeType="1"/>
          </p:cNvCxnSpPr>
          <p:nvPr/>
        </p:nvCxnSpPr>
        <p:spPr bwMode="auto">
          <a:xfrm>
            <a:off x="3295650" y="3657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a:off x="3295650" y="43434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19" name="TextBox 18"/>
          <p:cNvSpPr txBox="1">
            <a:spLocks noChangeArrowheads="1"/>
          </p:cNvSpPr>
          <p:nvPr/>
        </p:nvSpPr>
        <p:spPr bwMode="auto">
          <a:xfrm>
            <a:off x="4300538" y="4343400"/>
            <a:ext cx="1204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time </a:t>
            </a:r>
            <a:r>
              <a:rPr lang="en-US" altLang="en-US">
                <a:sym typeface="Wingdings" panose="05000000000000000000" pitchFamily="2" charset="2"/>
              </a:rPr>
              <a:t></a:t>
            </a:r>
            <a:endParaRPr lang="en-US" altLang="en-US"/>
          </a:p>
        </p:txBody>
      </p:sp>
      <p:sp>
        <p:nvSpPr>
          <p:cNvPr id="25" name="TextBox 24"/>
          <p:cNvSpPr txBox="1">
            <a:spLocks noChangeArrowheads="1"/>
          </p:cNvSpPr>
          <p:nvPr/>
        </p:nvSpPr>
        <p:spPr bwMode="auto">
          <a:xfrm rot="-5400000">
            <a:off x="2494756" y="3771107"/>
            <a:ext cx="896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BW </a:t>
            </a:r>
            <a:r>
              <a:rPr lang="en-US" altLang="en-US">
                <a:sym typeface="Wingdings" panose="05000000000000000000" pitchFamily="2" charset="2"/>
              </a:rPr>
              <a:t></a:t>
            </a:r>
            <a:endParaRPr lang="en-US" altLang="en-US"/>
          </a:p>
        </p:txBody>
      </p:sp>
      <p:sp>
        <p:nvSpPr>
          <p:cNvPr id="26" name="Rectangle 25"/>
          <p:cNvSpPr/>
          <p:nvPr/>
        </p:nvSpPr>
        <p:spPr bwMode="auto">
          <a:xfrm>
            <a:off x="3676650" y="3657600"/>
            <a:ext cx="381000" cy="6858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7" name="Rectangle 26"/>
          <p:cNvSpPr/>
          <p:nvPr/>
        </p:nvSpPr>
        <p:spPr bwMode="auto">
          <a:xfrm>
            <a:off x="4057650" y="3657600"/>
            <a:ext cx="381000" cy="6858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9" name="Rectangle 28"/>
          <p:cNvSpPr/>
          <p:nvPr/>
        </p:nvSpPr>
        <p:spPr bwMode="auto">
          <a:xfrm>
            <a:off x="4438650" y="3657600"/>
            <a:ext cx="381000" cy="6858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0" name="TextBox 29"/>
          <p:cNvSpPr txBox="1"/>
          <p:nvPr/>
        </p:nvSpPr>
        <p:spPr>
          <a:xfrm>
            <a:off x="3473450" y="2667000"/>
            <a:ext cx="736600" cy="747713"/>
          </a:xfrm>
          <a:prstGeom prst="rect">
            <a:avLst/>
          </a:prstGeom>
          <a:noFill/>
        </p:spPr>
        <p:txBody>
          <a:bodyPr wrap="none">
            <a:spAutoFit/>
          </a:bodyPr>
          <a:lstStyle/>
          <a:p>
            <a:pPr algn="ctr">
              <a:lnSpc>
                <a:spcPct val="120000"/>
              </a:lnSpc>
              <a:defRPr/>
            </a:pPr>
            <a:r>
              <a:rPr lang="en-US" sz="1800" b="0" dirty="0" err="1">
                <a:latin typeface="+mn-lt"/>
                <a:ea typeface="ＭＳ Ｐゴシック" charset="0"/>
                <a:cs typeface="ＭＳ Ｐゴシック" charset="0"/>
              </a:rPr>
              <a:t>pkt</a:t>
            </a:r>
            <a:r>
              <a:rPr lang="en-US" sz="1800" b="0" dirty="0">
                <a:latin typeface="+mn-lt"/>
                <a:ea typeface="ＭＳ Ｐゴシック" charset="0"/>
                <a:cs typeface="ＭＳ Ｐゴシック" charset="0"/>
              </a:rPr>
              <a:t> </a:t>
            </a:r>
            <a:r>
              <a:rPr lang="en-US" sz="1800" b="0" dirty="0" err="1">
                <a:latin typeface="+mn-lt"/>
                <a:ea typeface="ＭＳ Ｐゴシック" charset="0"/>
                <a:cs typeface="ＭＳ Ｐゴシック" charset="0"/>
              </a:rPr>
              <a:t>tx</a:t>
            </a:r>
            <a:r>
              <a:rPr lang="en-US" sz="1800" b="0" dirty="0">
                <a:latin typeface="+mn-lt"/>
                <a:ea typeface="ＭＳ Ｐゴシック" charset="0"/>
                <a:cs typeface="ＭＳ Ｐゴシック" charset="0"/>
              </a:rPr>
              <a:t> </a:t>
            </a:r>
            <a:br>
              <a:rPr lang="en-US" sz="1800" b="0" dirty="0">
                <a:latin typeface="+mn-lt"/>
                <a:ea typeface="ＭＳ Ｐゴシック" charset="0"/>
                <a:cs typeface="ＭＳ Ｐゴシック" charset="0"/>
              </a:rPr>
            </a:br>
            <a:r>
              <a:rPr lang="en-US" sz="1800" b="0" dirty="0">
                <a:latin typeface="+mn-lt"/>
                <a:ea typeface="ＭＳ Ｐゴシック" charset="0"/>
                <a:cs typeface="ＭＳ Ｐゴシック" charset="0"/>
              </a:rPr>
              <a:t>time</a:t>
            </a:r>
          </a:p>
        </p:txBody>
      </p:sp>
      <p:sp>
        <p:nvSpPr>
          <p:cNvPr id="31" name="Left Brace 30"/>
          <p:cNvSpPr>
            <a:spLocks/>
          </p:cNvSpPr>
          <p:nvPr/>
        </p:nvSpPr>
        <p:spPr bwMode="auto">
          <a:xfrm rot="5400000">
            <a:off x="3752850" y="3276600"/>
            <a:ext cx="228600" cy="381000"/>
          </a:xfrm>
          <a:prstGeom prst="lef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2831687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26" grpId="0" animBg="1"/>
      <p:bldP spid="27" grpId="0" animBg="1"/>
      <p:bldP spid="29" grpId="0" animBg="1"/>
      <p:bldP spid="30" grpId="0"/>
      <p:bldP spid="3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3250"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3251"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3252"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3253" name="Group 1"/>
          <p:cNvGrpSpPr>
            <a:grpSpLocks/>
          </p:cNvGrpSpPr>
          <p:nvPr/>
        </p:nvGrpSpPr>
        <p:grpSpPr bwMode="auto">
          <a:xfrm rot="1739168">
            <a:off x="1147763" y="3032125"/>
            <a:ext cx="3276600" cy="398463"/>
            <a:chOff x="2590800" y="5927120"/>
            <a:chExt cx="3276600" cy="397480"/>
          </a:xfrm>
        </p:grpSpPr>
        <p:cxnSp>
          <p:nvCxnSpPr>
            <p:cNvPr id="53259"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3260"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9" name="Rectangle 28"/>
            <p:cNvSpPr/>
            <p:nvPr/>
          </p:nvSpPr>
          <p:spPr bwMode="auto">
            <a:xfrm>
              <a:off x="5152196" y="5927246"/>
              <a:ext cx="304800" cy="381643"/>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4" name="Rectangle 23"/>
            <p:cNvSpPr/>
            <p:nvPr/>
          </p:nvSpPr>
          <p:spPr bwMode="auto">
            <a:xfrm>
              <a:off x="4811724" y="5941606"/>
              <a:ext cx="304800" cy="381643"/>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8" name="Rectangle 27"/>
            <p:cNvSpPr/>
            <p:nvPr/>
          </p:nvSpPr>
          <p:spPr bwMode="auto">
            <a:xfrm>
              <a:off x="3885184" y="5943116"/>
              <a:ext cx="304800" cy="381643"/>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2893886" y="5942395"/>
              <a:ext cx="304800" cy="381644"/>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 name="Group 2"/>
          <p:cNvGrpSpPr/>
          <p:nvPr/>
        </p:nvGrpSpPr>
        <p:grpSpPr>
          <a:xfrm rot="20179596">
            <a:off x="1081626" y="4908984"/>
            <a:ext cx="3276600" cy="381000"/>
            <a:chOff x="2590800" y="5105400"/>
            <a:chExt cx="3276600" cy="381000"/>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36" name="Rectangle 35"/>
            <p:cNvSpPr/>
            <p:nvPr/>
          </p:nvSpPr>
          <p:spPr bwMode="auto">
            <a:xfrm>
              <a:off x="3276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7" name="Rectangle 36"/>
            <p:cNvSpPr/>
            <p:nvPr/>
          </p:nvSpPr>
          <p:spPr bwMode="auto">
            <a:xfrm>
              <a:off x="5562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8" name="Rectangle 37"/>
            <p:cNvSpPr/>
            <p:nvPr/>
          </p:nvSpPr>
          <p:spPr bwMode="auto">
            <a:xfrm>
              <a:off x="43434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9" name="Group 38"/>
          <p:cNvGrpSpPr>
            <a:grpSpLocks/>
          </p:cNvGrpSpPr>
          <p:nvPr/>
        </p:nvGrpSpPr>
        <p:grpSpPr bwMode="auto">
          <a:xfrm>
            <a:off x="4876800" y="4038600"/>
            <a:ext cx="3276600" cy="381000"/>
            <a:chOff x="2590800" y="5943600"/>
            <a:chExt cx="3276600" cy="381000"/>
          </a:xfrm>
        </p:grpSpPr>
        <p:cxnSp>
          <p:nvCxnSpPr>
            <p:cNvPr id="53257" name="Straight Connector 39"/>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3258" name="Straight Connector 40"/>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grpSp>
        <p:nvGrpSpPr>
          <p:cNvPr id="48" name="Group 47"/>
          <p:cNvGrpSpPr/>
          <p:nvPr/>
        </p:nvGrpSpPr>
        <p:grpSpPr>
          <a:xfrm>
            <a:off x="4953000" y="4038600"/>
            <a:ext cx="3276600" cy="381000"/>
            <a:chOff x="2590800" y="5105400"/>
            <a:chExt cx="3276600" cy="381000"/>
          </a:xfrm>
          <a:solidFill>
            <a:schemeClr val="tx2">
              <a:lumMod val="40000"/>
              <a:lumOff val="60000"/>
            </a:schemeClr>
          </a:solidFill>
        </p:grpSpPr>
        <p:cxnSp>
          <p:nvCxnSpPr>
            <p:cNvPr id="49" name="Straight Connector 48"/>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50" name="Straight Connector 49"/>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grpSp>
    </p:spTree>
    <p:extLst>
      <p:ext uri="{BB962C8B-B14F-4D97-AF65-F5344CB8AC3E}">
        <p14:creationId xmlns:p14="http://schemas.microsoft.com/office/powerpoint/2010/main" val="874846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4274"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4275"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4276"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4277" name="Group 1"/>
          <p:cNvGrpSpPr>
            <a:grpSpLocks/>
          </p:cNvGrpSpPr>
          <p:nvPr/>
        </p:nvGrpSpPr>
        <p:grpSpPr bwMode="auto">
          <a:xfrm rot="1739168">
            <a:off x="1143000" y="3048000"/>
            <a:ext cx="3276600" cy="381000"/>
            <a:chOff x="2590800" y="5943600"/>
            <a:chExt cx="3276600" cy="381000"/>
          </a:xfrm>
        </p:grpSpPr>
        <p:cxnSp>
          <p:nvCxnSpPr>
            <p:cNvPr id="54288"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4289"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grpSp>
        <p:nvGrpSpPr>
          <p:cNvPr id="3" name="Group 2"/>
          <p:cNvGrpSpPr/>
          <p:nvPr/>
        </p:nvGrpSpPr>
        <p:grpSpPr>
          <a:xfrm rot="20179596">
            <a:off x="1081626" y="4908984"/>
            <a:ext cx="3276600" cy="381000"/>
            <a:chOff x="2590800" y="5105400"/>
            <a:chExt cx="3276600" cy="381000"/>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grpSp>
      <p:grpSp>
        <p:nvGrpSpPr>
          <p:cNvPr id="54279" name="Group 38"/>
          <p:cNvGrpSpPr>
            <a:grpSpLocks/>
          </p:cNvGrpSpPr>
          <p:nvPr/>
        </p:nvGrpSpPr>
        <p:grpSpPr bwMode="auto">
          <a:xfrm>
            <a:off x="4919663" y="4022725"/>
            <a:ext cx="3276600" cy="396875"/>
            <a:chOff x="2590800" y="5927120"/>
            <a:chExt cx="3276600" cy="397480"/>
          </a:xfrm>
        </p:grpSpPr>
        <p:cxnSp>
          <p:nvCxnSpPr>
            <p:cNvPr id="54282" name="Straight Connector 39"/>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4283" name="Straight Connector 40"/>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42" name="Rectangle 41"/>
            <p:cNvSpPr/>
            <p:nvPr/>
          </p:nvSpPr>
          <p:spPr bwMode="auto">
            <a:xfrm>
              <a:off x="5153025" y="5927120"/>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3" name="Rectangle 42"/>
            <p:cNvSpPr/>
            <p:nvPr/>
          </p:nvSpPr>
          <p:spPr bwMode="auto">
            <a:xfrm>
              <a:off x="4813300" y="5941430"/>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4" name="Rectangle 43"/>
            <p:cNvSpPr/>
            <p:nvPr/>
          </p:nvSpPr>
          <p:spPr bwMode="auto">
            <a:xfrm>
              <a:off x="3886200" y="5943019"/>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5" name="Rectangle 44"/>
            <p:cNvSpPr/>
            <p:nvPr/>
          </p:nvSpPr>
          <p:spPr bwMode="auto">
            <a:xfrm>
              <a:off x="2895600" y="5943019"/>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48" name="Group 47"/>
          <p:cNvGrpSpPr/>
          <p:nvPr/>
        </p:nvGrpSpPr>
        <p:grpSpPr>
          <a:xfrm>
            <a:off x="4953000" y="4038600"/>
            <a:ext cx="3276600" cy="381000"/>
            <a:chOff x="2590800" y="5105400"/>
            <a:chExt cx="3276600" cy="381000"/>
          </a:xfrm>
          <a:solidFill>
            <a:schemeClr val="tx2">
              <a:lumMod val="40000"/>
              <a:lumOff val="60000"/>
            </a:schemeClr>
          </a:solidFill>
        </p:grpSpPr>
        <p:cxnSp>
          <p:nvCxnSpPr>
            <p:cNvPr id="49" name="Straight Connector 48"/>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50" name="Straight Connector 49"/>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51" name="Rectangle 50"/>
            <p:cNvSpPr/>
            <p:nvPr/>
          </p:nvSpPr>
          <p:spPr bwMode="auto">
            <a:xfrm>
              <a:off x="3276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2" name="Rectangle 51"/>
            <p:cNvSpPr/>
            <p:nvPr/>
          </p:nvSpPr>
          <p:spPr bwMode="auto">
            <a:xfrm>
              <a:off x="5562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3" name="Rectangle 52"/>
            <p:cNvSpPr/>
            <p:nvPr/>
          </p:nvSpPr>
          <p:spPr bwMode="auto">
            <a:xfrm>
              <a:off x="43434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4" name="TextBox 53"/>
          <p:cNvSpPr txBox="1"/>
          <p:nvPr/>
        </p:nvSpPr>
        <p:spPr>
          <a:xfrm>
            <a:off x="5181600" y="2667000"/>
            <a:ext cx="3124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No </a:t>
            </a:r>
            <a:r>
              <a:rPr lang="en-US" sz="2800" dirty="0">
                <a:solidFill>
                  <a:srgbClr val="FF0000"/>
                </a:solidFill>
                <a:latin typeface="+mn-lt"/>
                <a:ea typeface="ＭＳ Ｐゴシック" charset="0"/>
                <a:cs typeface="ＭＳ Ｐゴシック" charset="0"/>
              </a:rPr>
              <a:t>Overload</a:t>
            </a:r>
            <a:r>
              <a:rPr lang="en-US" sz="3200" dirty="0">
                <a:solidFill>
                  <a:srgbClr val="FF0000"/>
                </a:solidFill>
                <a:latin typeface="+mn-lt"/>
                <a:ea typeface="ＭＳ Ｐゴシック" charset="0"/>
                <a:cs typeface="ＭＳ Ｐゴシック" charset="0"/>
              </a:rPr>
              <a:t>!</a:t>
            </a:r>
          </a:p>
        </p:txBody>
      </p:sp>
    </p:spTree>
    <p:extLst>
      <p:ext uri="{BB962C8B-B14F-4D97-AF65-F5344CB8AC3E}">
        <p14:creationId xmlns:p14="http://schemas.microsoft.com/office/powerpoint/2010/main" val="2935097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5298"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5299"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5300"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5301" name="Group 1"/>
          <p:cNvGrpSpPr>
            <a:grpSpLocks/>
          </p:cNvGrpSpPr>
          <p:nvPr/>
        </p:nvGrpSpPr>
        <p:grpSpPr bwMode="auto">
          <a:xfrm rot="1739168">
            <a:off x="1141413" y="3040063"/>
            <a:ext cx="3276600" cy="403225"/>
            <a:chOff x="2590800" y="5936044"/>
            <a:chExt cx="3276600" cy="403532"/>
          </a:xfrm>
        </p:grpSpPr>
        <p:cxnSp>
          <p:nvCxnSpPr>
            <p:cNvPr id="55312"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5313"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9" name="Rectangle 28"/>
            <p:cNvSpPr/>
            <p:nvPr/>
          </p:nvSpPr>
          <p:spPr bwMode="auto">
            <a:xfrm>
              <a:off x="5518225" y="5957993"/>
              <a:ext cx="304800" cy="38129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4" name="Rectangle 23"/>
            <p:cNvSpPr/>
            <p:nvPr/>
          </p:nvSpPr>
          <p:spPr bwMode="auto">
            <a:xfrm>
              <a:off x="5244407" y="5935445"/>
              <a:ext cx="304800" cy="38129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8" name="Rectangle 27"/>
            <p:cNvSpPr/>
            <p:nvPr/>
          </p:nvSpPr>
          <p:spPr bwMode="auto">
            <a:xfrm>
              <a:off x="3953338" y="5953807"/>
              <a:ext cx="304800" cy="38129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2894825" y="5943128"/>
              <a:ext cx="304800" cy="38129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 name="Group 2"/>
          <p:cNvGrpSpPr/>
          <p:nvPr/>
        </p:nvGrpSpPr>
        <p:grpSpPr>
          <a:xfrm rot="20179596">
            <a:off x="1084207" y="4908444"/>
            <a:ext cx="3276600" cy="393881"/>
            <a:chOff x="2590800" y="5105400"/>
            <a:chExt cx="3276600" cy="393881"/>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36" name="Rectangle 35"/>
            <p:cNvSpPr/>
            <p:nvPr/>
          </p:nvSpPr>
          <p:spPr bwMode="auto">
            <a:xfrm>
              <a:off x="3276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7" name="Rectangle 36"/>
            <p:cNvSpPr/>
            <p:nvPr/>
          </p:nvSpPr>
          <p:spPr bwMode="auto">
            <a:xfrm>
              <a:off x="5562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8" name="Rectangle 37"/>
            <p:cNvSpPr/>
            <p:nvPr/>
          </p:nvSpPr>
          <p:spPr bwMode="auto">
            <a:xfrm>
              <a:off x="5247606" y="5118281"/>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4" name="TextBox 53"/>
          <p:cNvSpPr txBox="1"/>
          <p:nvPr/>
        </p:nvSpPr>
        <p:spPr>
          <a:xfrm>
            <a:off x="4648200" y="5486400"/>
            <a:ext cx="4267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Transient </a:t>
            </a:r>
            <a:r>
              <a:rPr lang="en-US" sz="2800" dirty="0">
                <a:solidFill>
                  <a:srgbClr val="FF0000"/>
                </a:solidFill>
                <a:latin typeface="+mn-lt"/>
                <a:ea typeface="ＭＳ Ｐゴシック" charset="0"/>
                <a:cs typeface="ＭＳ Ｐゴシック" charset="0"/>
              </a:rPr>
              <a:t>Overload</a:t>
            </a:r>
            <a:endParaRPr lang="en-US" sz="3200" dirty="0">
              <a:solidFill>
                <a:srgbClr val="FF0000"/>
              </a:solidFill>
              <a:latin typeface="+mn-lt"/>
              <a:ea typeface="ＭＳ Ｐゴシック" charset="0"/>
              <a:cs typeface="ＭＳ Ｐゴシック" charset="0"/>
            </a:endParaRPr>
          </a:p>
        </p:txBody>
      </p:sp>
      <p:sp>
        <p:nvSpPr>
          <p:cNvPr id="35" name="TextBox 34"/>
          <p:cNvSpPr txBox="1"/>
          <p:nvPr/>
        </p:nvSpPr>
        <p:spPr>
          <a:xfrm>
            <a:off x="4648200" y="5892800"/>
            <a:ext cx="4267200" cy="584200"/>
          </a:xfrm>
          <a:prstGeom prst="rect">
            <a:avLst/>
          </a:prstGeom>
          <a:noFill/>
        </p:spPr>
        <p:txBody>
          <a:bodyPr>
            <a:spAutoFit/>
          </a:bodyPr>
          <a:lstStyle/>
          <a:p>
            <a:pPr algn="ctr">
              <a:defRPr/>
            </a:pPr>
            <a:r>
              <a:rPr lang="en-US" sz="3200" b="0" dirty="0">
                <a:latin typeface="+mn-lt"/>
                <a:ea typeface="ＭＳ Ｐゴシック" charset="0"/>
                <a:cs typeface="ＭＳ Ｐゴシック" charset="0"/>
              </a:rPr>
              <a:t>Not a rare event!</a:t>
            </a:r>
          </a:p>
        </p:txBody>
      </p:sp>
      <p:grpSp>
        <p:nvGrpSpPr>
          <p:cNvPr id="9" name="Group 8"/>
          <p:cNvGrpSpPr>
            <a:grpSpLocks/>
          </p:cNvGrpSpPr>
          <p:nvPr/>
        </p:nvGrpSpPr>
        <p:grpSpPr bwMode="auto">
          <a:xfrm>
            <a:off x="4343400" y="2971800"/>
            <a:ext cx="381000" cy="838200"/>
            <a:chOff x="6096000" y="3962400"/>
            <a:chExt cx="381000" cy="838200"/>
          </a:xfrm>
        </p:grpSpPr>
        <p:cxnSp>
          <p:nvCxnSpPr>
            <p:cNvPr id="55309" name="Straight Connector 5"/>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5310" name="Straight Connector 67"/>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5311" name="Straight Connector 7"/>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10" name="TextBox 9"/>
          <p:cNvSpPr txBox="1">
            <a:spLocks noChangeArrowheads="1"/>
          </p:cNvSpPr>
          <p:nvPr/>
        </p:nvSpPr>
        <p:spPr bwMode="auto">
          <a:xfrm>
            <a:off x="5294313" y="31242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Queue</a:t>
            </a:r>
          </a:p>
        </p:txBody>
      </p:sp>
      <p:cxnSp>
        <p:nvCxnSpPr>
          <p:cNvPr id="12" name="Straight Arrow Connector 11"/>
          <p:cNvCxnSpPr>
            <a:cxnSpLocks noChangeShapeType="1"/>
            <a:stCxn id="10" idx="1"/>
          </p:cNvCxnSpPr>
          <p:nvPr/>
        </p:nvCxnSpPr>
        <p:spPr bwMode="auto">
          <a:xfrm flipH="1">
            <a:off x="4800600" y="3324225"/>
            <a:ext cx="493713" cy="285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69" name="Group 68"/>
          <p:cNvGrpSpPr/>
          <p:nvPr/>
        </p:nvGrpSpPr>
        <p:grpSpPr>
          <a:xfrm>
            <a:off x="4953000" y="4038600"/>
            <a:ext cx="3276600" cy="381000"/>
            <a:chOff x="2590800" y="5105400"/>
            <a:chExt cx="3276600" cy="381000"/>
          </a:xfrm>
          <a:solidFill>
            <a:schemeClr val="tx2">
              <a:lumMod val="40000"/>
              <a:lumOff val="60000"/>
            </a:schemeClr>
          </a:solidFill>
        </p:grpSpPr>
        <p:cxnSp>
          <p:nvCxnSpPr>
            <p:cNvPr id="70" name="Straight Connector 69"/>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71" name="Straight Connector 70"/>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grpSp>
    </p:spTree>
    <p:extLst>
      <p:ext uri="{BB962C8B-B14F-4D97-AF65-F5344CB8AC3E}">
        <p14:creationId xmlns:p14="http://schemas.microsoft.com/office/powerpoint/2010/main" val="2587994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5"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6322"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6323"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6324"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6325" name="Group 1"/>
          <p:cNvGrpSpPr>
            <a:grpSpLocks/>
          </p:cNvGrpSpPr>
          <p:nvPr/>
        </p:nvGrpSpPr>
        <p:grpSpPr bwMode="auto">
          <a:xfrm rot="1739168">
            <a:off x="1141413" y="3036888"/>
            <a:ext cx="3276600" cy="406400"/>
            <a:chOff x="2590800" y="5932228"/>
            <a:chExt cx="3276600" cy="407348"/>
          </a:xfrm>
        </p:grpSpPr>
        <p:cxnSp>
          <p:nvCxnSpPr>
            <p:cNvPr id="56337"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6338"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9" name="Rectangle 28"/>
            <p:cNvSpPr/>
            <p:nvPr/>
          </p:nvSpPr>
          <p:spPr bwMode="auto">
            <a:xfrm>
              <a:off x="5517991" y="5959457"/>
              <a:ext cx="304800" cy="380297"/>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8" name="Rectangle 27"/>
            <p:cNvSpPr/>
            <p:nvPr/>
          </p:nvSpPr>
          <p:spPr bwMode="auto">
            <a:xfrm>
              <a:off x="4464432" y="5931458"/>
              <a:ext cx="304800" cy="38029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3334263" y="5947932"/>
              <a:ext cx="304800" cy="381889"/>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 name="Group 2"/>
          <p:cNvGrpSpPr/>
          <p:nvPr/>
        </p:nvGrpSpPr>
        <p:grpSpPr>
          <a:xfrm rot="20179596">
            <a:off x="1080453" y="4903429"/>
            <a:ext cx="3276600" cy="386802"/>
            <a:chOff x="2590800" y="5099598"/>
            <a:chExt cx="3276600" cy="386802"/>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36" name="Rectangle 35"/>
            <p:cNvSpPr/>
            <p:nvPr/>
          </p:nvSpPr>
          <p:spPr bwMode="auto">
            <a:xfrm>
              <a:off x="3841375" y="5099598"/>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7" name="Rectangle 36"/>
            <p:cNvSpPr/>
            <p:nvPr/>
          </p:nvSpPr>
          <p:spPr bwMode="auto">
            <a:xfrm>
              <a:off x="5562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4" name="TextBox 53"/>
          <p:cNvSpPr txBox="1"/>
          <p:nvPr/>
        </p:nvSpPr>
        <p:spPr>
          <a:xfrm>
            <a:off x="4648200" y="5486400"/>
            <a:ext cx="4267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Transient </a:t>
            </a:r>
            <a:r>
              <a:rPr lang="en-US" sz="2800" dirty="0">
                <a:solidFill>
                  <a:srgbClr val="FF0000"/>
                </a:solidFill>
                <a:latin typeface="+mn-lt"/>
                <a:ea typeface="ＭＳ Ｐゴシック" charset="0"/>
                <a:cs typeface="ＭＳ Ｐゴシック" charset="0"/>
              </a:rPr>
              <a:t>Overload</a:t>
            </a:r>
            <a:endParaRPr lang="en-US" sz="3200" dirty="0">
              <a:solidFill>
                <a:srgbClr val="FF0000"/>
              </a:solidFill>
              <a:latin typeface="+mn-lt"/>
              <a:ea typeface="ＭＳ Ｐゴシック" charset="0"/>
              <a:cs typeface="ＭＳ Ｐゴシック" charset="0"/>
            </a:endParaRPr>
          </a:p>
        </p:txBody>
      </p:sp>
      <p:sp>
        <p:nvSpPr>
          <p:cNvPr id="35" name="TextBox 34"/>
          <p:cNvSpPr txBox="1"/>
          <p:nvPr/>
        </p:nvSpPr>
        <p:spPr>
          <a:xfrm>
            <a:off x="4648200" y="5892800"/>
            <a:ext cx="4267200" cy="584200"/>
          </a:xfrm>
          <a:prstGeom prst="rect">
            <a:avLst/>
          </a:prstGeom>
          <a:noFill/>
        </p:spPr>
        <p:txBody>
          <a:bodyPr>
            <a:spAutoFit/>
          </a:bodyPr>
          <a:lstStyle/>
          <a:p>
            <a:pPr algn="ctr">
              <a:defRPr/>
            </a:pPr>
            <a:r>
              <a:rPr lang="en-US" sz="3200" b="0" dirty="0">
                <a:latin typeface="+mn-lt"/>
                <a:ea typeface="ＭＳ Ｐゴシック" charset="0"/>
                <a:cs typeface="ＭＳ Ｐゴシック" charset="0"/>
              </a:rPr>
              <a:t>Not a rare event!</a:t>
            </a:r>
          </a:p>
        </p:txBody>
      </p:sp>
      <p:sp>
        <p:nvSpPr>
          <p:cNvPr id="67" name="Rectangle 66"/>
          <p:cNvSpPr/>
          <p:nvPr/>
        </p:nvSpPr>
        <p:spPr bwMode="auto">
          <a:xfrm rot="5400000">
            <a:off x="4381500" y="3467100"/>
            <a:ext cx="304800" cy="381000"/>
          </a:xfrm>
          <a:prstGeom prst="rect">
            <a:avLst/>
          </a:prstGeom>
          <a:solidFill>
            <a:srgbClr val="CCFFFF"/>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nvGrpSpPr>
          <p:cNvPr id="56330" name="Group 8"/>
          <p:cNvGrpSpPr>
            <a:grpSpLocks/>
          </p:cNvGrpSpPr>
          <p:nvPr/>
        </p:nvGrpSpPr>
        <p:grpSpPr bwMode="auto">
          <a:xfrm>
            <a:off x="4343400" y="2971800"/>
            <a:ext cx="381000" cy="838200"/>
            <a:chOff x="6096000" y="3962400"/>
            <a:chExt cx="381000" cy="838200"/>
          </a:xfrm>
        </p:grpSpPr>
        <p:cxnSp>
          <p:nvCxnSpPr>
            <p:cNvPr id="56334" name="Straight Connector 5"/>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6335" name="Straight Connector 67"/>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6336" name="Straight Connector 7"/>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56331" name="TextBox 9"/>
          <p:cNvSpPr txBox="1">
            <a:spLocks noChangeArrowheads="1"/>
          </p:cNvSpPr>
          <p:nvPr/>
        </p:nvSpPr>
        <p:spPr bwMode="auto">
          <a:xfrm>
            <a:off x="5294313" y="31242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Queue</a:t>
            </a:r>
          </a:p>
        </p:txBody>
      </p:sp>
      <p:cxnSp>
        <p:nvCxnSpPr>
          <p:cNvPr id="56332" name="Straight Arrow Connector 11"/>
          <p:cNvCxnSpPr>
            <a:cxnSpLocks noChangeShapeType="1"/>
            <a:stCxn id="56331" idx="1"/>
          </p:cNvCxnSpPr>
          <p:nvPr/>
        </p:nvCxnSpPr>
        <p:spPr bwMode="auto">
          <a:xfrm flipH="1">
            <a:off x="4800600" y="3324225"/>
            <a:ext cx="493713" cy="285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0" name="Group 29"/>
          <p:cNvGrpSpPr/>
          <p:nvPr/>
        </p:nvGrpSpPr>
        <p:grpSpPr>
          <a:xfrm>
            <a:off x="4953000" y="4038600"/>
            <a:ext cx="3276600" cy="381000"/>
            <a:chOff x="2590800" y="5105400"/>
            <a:chExt cx="3276600" cy="381000"/>
          </a:xfrm>
          <a:solidFill>
            <a:schemeClr val="tx2">
              <a:lumMod val="40000"/>
              <a:lumOff val="60000"/>
            </a:schemeClr>
          </a:solidFill>
        </p:grpSpPr>
        <p:cxnSp>
          <p:nvCxnSpPr>
            <p:cNvPr id="31" name="Straight Connector 30"/>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9" name="Straight Connector 38"/>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41" name="Rectangle 40"/>
            <p:cNvSpPr/>
            <p:nvPr/>
          </p:nvSpPr>
          <p:spPr bwMode="auto">
            <a:xfrm>
              <a:off x="25908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Tree>
    <p:extLst>
      <p:ext uri="{BB962C8B-B14F-4D97-AF65-F5344CB8AC3E}">
        <p14:creationId xmlns:p14="http://schemas.microsoft.com/office/powerpoint/2010/main" val="4286562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7346"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7347"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7348"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7349" name="Group 1"/>
          <p:cNvGrpSpPr>
            <a:grpSpLocks/>
          </p:cNvGrpSpPr>
          <p:nvPr/>
        </p:nvGrpSpPr>
        <p:grpSpPr bwMode="auto">
          <a:xfrm rot="1739168">
            <a:off x="1149350" y="3022600"/>
            <a:ext cx="3276600" cy="407988"/>
            <a:chOff x="2590800" y="5916892"/>
            <a:chExt cx="3276600" cy="407708"/>
          </a:xfrm>
        </p:grpSpPr>
        <p:cxnSp>
          <p:nvCxnSpPr>
            <p:cNvPr id="57363"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7364"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8" name="Rectangle 27"/>
            <p:cNvSpPr/>
            <p:nvPr/>
          </p:nvSpPr>
          <p:spPr bwMode="auto">
            <a:xfrm>
              <a:off x="4988050" y="5930926"/>
              <a:ext cx="304800" cy="380739"/>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4020359" y="5917135"/>
              <a:ext cx="304800" cy="380739"/>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 name="Group 2"/>
          <p:cNvGrpSpPr/>
          <p:nvPr/>
        </p:nvGrpSpPr>
        <p:grpSpPr>
          <a:xfrm rot="20179596">
            <a:off x="1080838" y="4905289"/>
            <a:ext cx="3276600" cy="384861"/>
            <a:chOff x="2590800" y="5101539"/>
            <a:chExt cx="3276600" cy="384861"/>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36" name="Rectangle 35"/>
            <p:cNvSpPr/>
            <p:nvPr/>
          </p:nvSpPr>
          <p:spPr bwMode="auto">
            <a:xfrm>
              <a:off x="4450310" y="5101539"/>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4" name="TextBox 53"/>
          <p:cNvSpPr txBox="1"/>
          <p:nvPr/>
        </p:nvSpPr>
        <p:spPr>
          <a:xfrm>
            <a:off x="4648200" y="5486400"/>
            <a:ext cx="4267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Transient </a:t>
            </a:r>
            <a:r>
              <a:rPr lang="en-US" sz="2800" dirty="0">
                <a:solidFill>
                  <a:srgbClr val="FF0000"/>
                </a:solidFill>
                <a:latin typeface="+mn-lt"/>
                <a:ea typeface="ＭＳ Ｐゴシック" charset="0"/>
                <a:cs typeface="ＭＳ Ｐゴシック" charset="0"/>
              </a:rPr>
              <a:t>Overload</a:t>
            </a:r>
            <a:endParaRPr lang="en-US" sz="3200" dirty="0">
              <a:solidFill>
                <a:srgbClr val="FF0000"/>
              </a:solidFill>
              <a:latin typeface="+mn-lt"/>
              <a:ea typeface="ＭＳ Ｐゴシック" charset="0"/>
              <a:cs typeface="ＭＳ Ｐゴシック" charset="0"/>
            </a:endParaRPr>
          </a:p>
        </p:txBody>
      </p:sp>
      <p:sp>
        <p:nvSpPr>
          <p:cNvPr id="35" name="TextBox 34"/>
          <p:cNvSpPr txBox="1"/>
          <p:nvPr/>
        </p:nvSpPr>
        <p:spPr>
          <a:xfrm>
            <a:off x="4648200" y="5892800"/>
            <a:ext cx="4267200" cy="584200"/>
          </a:xfrm>
          <a:prstGeom prst="rect">
            <a:avLst/>
          </a:prstGeom>
          <a:noFill/>
        </p:spPr>
        <p:txBody>
          <a:bodyPr>
            <a:spAutoFit/>
          </a:bodyPr>
          <a:lstStyle/>
          <a:p>
            <a:pPr algn="ctr">
              <a:defRPr/>
            </a:pPr>
            <a:r>
              <a:rPr lang="en-US" sz="3200" b="0" dirty="0">
                <a:latin typeface="+mn-lt"/>
                <a:ea typeface="ＭＳ Ｐゴシック" charset="0"/>
                <a:cs typeface="ＭＳ Ｐゴシック" charset="0"/>
              </a:rPr>
              <a:t>Not a rare event!</a:t>
            </a:r>
          </a:p>
        </p:txBody>
      </p:sp>
      <p:sp>
        <p:nvSpPr>
          <p:cNvPr id="67" name="Rectangle 66"/>
          <p:cNvSpPr/>
          <p:nvPr/>
        </p:nvSpPr>
        <p:spPr bwMode="auto">
          <a:xfrm rot="5400000">
            <a:off x="4381500" y="3467100"/>
            <a:ext cx="304800" cy="381000"/>
          </a:xfrm>
          <a:prstGeom prst="rect">
            <a:avLst/>
          </a:prstGeom>
          <a:solidFill>
            <a:schemeClr val="tx2">
              <a:lumMod val="40000"/>
              <a:lumOff val="60000"/>
            </a:schemeClr>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nvGrpSpPr>
          <p:cNvPr id="57354" name="Group 8"/>
          <p:cNvGrpSpPr>
            <a:grpSpLocks/>
          </p:cNvGrpSpPr>
          <p:nvPr/>
        </p:nvGrpSpPr>
        <p:grpSpPr bwMode="auto">
          <a:xfrm>
            <a:off x="4343400" y="2971800"/>
            <a:ext cx="381000" cy="838200"/>
            <a:chOff x="6096000" y="3962400"/>
            <a:chExt cx="381000" cy="838200"/>
          </a:xfrm>
        </p:grpSpPr>
        <p:cxnSp>
          <p:nvCxnSpPr>
            <p:cNvPr id="57360" name="Straight Connector 5"/>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7361" name="Straight Connector 67"/>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7362" name="Straight Connector 7"/>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57355" name="TextBox 9"/>
          <p:cNvSpPr txBox="1">
            <a:spLocks noChangeArrowheads="1"/>
          </p:cNvSpPr>
          <p:nvPr/>
        </p:nvSpPr>
        <p:spPr bwMode="auto">
          <a:xfrm>
            <a:off x="5294313" y="31242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Queue</a:t>
            </a:r>
          </a:p>
        </p:txBody>
      </p:sp>
      <p:cxnSp>
        <p:nvCxnSpPr>
          <p:cNvPr id="57356" name="Straight Arrow Connector 11"/>
          <p:cNvCxnSpPr>
            <a:cxnSpLocks noChangeShapeType="1"/>
            <a:stCxn id="57355" idx="1"/>
          </p:cNvCxnSpPr>
          <p:nvPr/>
        </p:nvCxnSpPr>
        <p:spPr bwMode="auto">
          <a:xfrm flipH="1">
            <a:off x="4800600" y="3324225"/>
            <a:ext cx="493713" cy="285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0" name="Group 29"/>
          <p:cNvGrpSpPr/>
          <p:nvPr/>
        </p:nvGrpSpPr>
        <p:grpSpPr>
          <a:xfrm>
            <a:off x="4953000" y="4038600"/>
            <a:ext cx="3276600" cy="381000"/>
            <a:chOff x="2590800" y="5105400"/>
            <a:chExt cx="3276600" cy="381000"/>
          </a:xfrm>
          <a:solidFill>
            <a:schemeClr val="tx2">
              <a:lumMod val="40000"/>
              <a:lumOff val="60000"/>
            </a:schemeClr>
          </a:solidFill>
        </p:grpSpPr>
        <p:cxnSp>
          <p:nvCxnSpPr>
            <p:cNvPr id="31" name="Straight Connector 30"/>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9" name="Straight Connector 38"/>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41" name="Rectangle 40"/>
            <p:cNvSpPr/>
            <p:nvPr/>
          </p:nvSpPr>
          <p:spPr bwMode="auto">
            <a:xfrm>
              <a:off x="2590800" y="5105400"/>
              <a:ext cx="304800" cy="3810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38" name="Rectangle 37"/>
          <p:cNvSpPr/>
          <p:nvPr/>
        </p:nvSpPr>
        <p:spPr bwMode="auto">
          <a:xfrm>
            <a:off x="5257800" y="4038600"/>
            <a:ext cx="304800" cy="381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0" name="Rectangle 39"/>
          <p:cNvSpPr/>
          <p:nvPr/>
        </p:nvSpPr>
        <p:spPr bwMode="auto">
          <a:xfrm rot="5400000">
            <a:off x="4381500" y="3162300"/>
            <a:ext cx="304800" cy="381000"/>
          </a:xfrm>
          <a:prstGeom prst="rect">
            <a:avLst/>
          </a:prstGeom>
          <a:solidFill>
            <a:srgbClr val="CCFFFF"/>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Tree>
    <p:extLst>
      <p:ext uri="{BB962C8B-B14F-4D97-AF65-F5344CB8AC3E}">
        <p14:creationId xmlns:p14="http://schemas.microsoft.com/office/powerpoint/2010/main" val="28097592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8370"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8371"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8372"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8373" name="Group 1"/>
          <p:cNvGrpSpPr>
            <a:grpSpLocks/>
          </p:cNvGrpSpPr>
          <p:nvPr/>
        </p:nvGrpSpPr>
        <p:grpSpPr bwMode="auto">
          <a:xfrm rot="1739168">
            <a:off x="1147763" y="3030538"/>
            <a:ext cx="3276600" cy="400050"/>
            <a:chOff x="2590800" y="5924235"/>
            <a:chExt cx="3276600" cy="400365"/>
          </a:xfrm>
        </p:grpSpPr>
        <p:cxnSp>
          <p:nvCxnSpPr>
            <p:cNvPr id="58387"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8388"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8" name="Rectangle 27"/>
            <p:cNvSpPr/>
            <p:nvPr/>
          </p:nvSpPr>
          <p:spPr bwMode="auto">
            <a:xfrm>
              <a:off x="5156363" y="5923640"/>
              <a:ext cx="304800" cy="3813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4294026" y="5940300"/>
              <a:ext cx="304800" cy="37971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 name="Group 2"/>
          <p:cNvGrpSpPr/>
          <p:nvPr/>
        </p:nvGrpSpPr>
        <p:grpSpPr>
          <a:xfrm rot="20179596">
            <a:off x="1081709" y="4908968"/>
            <a:ext cx="3276600" cy="381479"/>
            <a:chOff x="2590800" y="5105400"/>
            <a:chExt cx="3276600" cy="381479"/>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36" name="Rectangle 35"/>
            <p:cNvSpPr/>
            <p:nvPr/>
          </p:nvSpPr>
          <p:spPr bwMode="auto">
            <a:xfrm>
              <a:off x="4614812" y="5105879"/>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4" name="TextBox 53"/>
          <p:cNvSpPr txBox="1"/>
          <p:nvPr/>
        </p:nvSpPr>
        <p:spPr>
          <a:xfrm>
            <a:off x="4648200" y="5486400"/>
            <a:ext cx="4267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Transient </a:t>
            </a:r>
            <a:r>
              <a:rPr lang="en-US" sz="2800" dirty="0">
                <a:solidFill>
                  <a:srgbClr val="FF0000"/>
                </a:solidFill>
                <a:latin typeface="+mn-lt"/>
                <a:ea typeface="ＭＳ Ｐゴシック" charset="0"/>
                <a:cs typeface="ＭＳ Ｐゴシック" charset="0"/>
              </a:rPr>
              <a:t>Overload</a:t>
            </a:r>
            <a:endParaRPr lang="en-US" sz="3200" dirty="0">
              <a:solidFill>
                <a:srgbClr val="FF0000"/>
              </a:solidFill>
              <a:latin typeface="+mn-lt"/>
              <a:ea typeface="ＭＳ Ｐゴシック" charset="0"/>
              <a:cs typeface="ＭＳ Ｐゴシック" charset="0"/>
            </a:endParaRPr>
          </a:p>
        </p:txBody>
      </p:sp>
      <p:sp>
        <p:nvSpPr>
          <p:cNvPr id="35" name="TextBox 34"/>
          <p:cNvSpPr txBox="1"/>
          <p:nvPr/>
        </p:nvSpPr>
        <p:spPr>
          <a:xfrm>
            <a:off x="4648200" y="5892800"/>
            <a:ext cx="4267200" cy="584200"/>
          </a:xfrm>
          <a:prstGeom prst="rect">
            <a:avLst/>
          </a:prstGeom>
          <a:noFill/>
        </p:spPr>
        <p:txBody>
          <a:bodyPr>
            <a:spAutoFit/>
          </a:bodyPr>
          <a:lstStyle/>
          <a:p>
            <a:pPr algn="ctr">
              <a:defRPr/>
            </a:pPr>
            <a:r>
              <a:rPr lang="en-US" sz="3200" b="0" dirty="0">
                <a:latin typeface="+mn-lt"/>
                <a:ea typeface="ＭＳ Ｐゴシック" charset="0"/>
                <a:cs typeface="ＭＳ Ｐゴシック" charset="0"/>
              </a:rPr>
              <a:t>Not a rare event!</a:t>
            </a:r>
          </a:p>
        </p:txBody>
      </p:sp>
      <p:grpSp>
        <p:nvGrpSpPr>
          <p:cNvPr id="58377" name="Group 8"/>
          <p:cNvGrpSpPr>
            <a:grpSpLocks/>
          </p:cNvGrpSpPr>
          <p:nvPr/>
        </p:nvGrpSpPr>
        <p:grpSpPr bwMode="auto">
          <a:xfrm>
            <a:off x="4343400" y="2971800"/>
            <a:ext cx="381000" cy="838200"/>
            <a:chOff x="6096000" y="3962400"/>
            <a:chExt cx="381000" cy="838200"/>
          </a:xfrm>
        </p:grpSpPr>
        <p:cxnSp>
          <p:nvCxnSpPr>
            <p:cNvPr id="58384" name="Straight Connector 5"/>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8385" name="Straight Connector 67"/>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8386" name="Straight Connector 7"/>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58378" name="TextBox 9"/>
          <p:cNvSpPr txBox="1">
            <a:spLocks noChangeArrowheads="1"/>
          </p:cNvSpPr>
          <p:nvPr/>
        </p:nvSpPr>
        <p:spPr bwMode="auto">
          <a:xfrm>
            <a:off x="5294313" y="31242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Queue</a:t>
            </a:r>
          </a:p>
        </p:txBody>
      </p:sp>
      <p:cxnSp>
        <p:nvCxnSpPr>
          <p:cNvPr id="58379" name="Straight Arrow Connector 11"/>
          <p:cNvCxnSpPr>
            <a:cxnSpLocks noChangeShapeType="1"/>
            <a:stCxn id="58378" idx="1"/>
          </p:cNvCxnSpPr>
          <p:nvPr/>
        </p:nvCxnSpPr>
        <p:spPr bwMode="auto">
          <a:xfrm flipH="1">
            <a:off x="4800600" y="3324225"/>
            <a:ext cx="493713" cy="285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0" name="Group 29"/>
          <p:cNvGrpSpPr/>
          <p:nvPr/>
        </p:nvGrpSpPr>
        <p:grpSpPr>
          <a:xfrm>
            <a:off x="4953000" y="4038600"/>
            <a:ext cx="3276600" cy="381000"/>
            <a:chOff x="2590800" y="5105400"/>
            <a:chExt cx="3276600" cy="381000"/>
          </a:xfrm>
          <a:solidFill>
            <a:schemeClr val="tx2">
              <a:lumMod val="40000"/>
              <a:lumOff val="60000"/>
            </a:schemeClr>
          </a:solidFill>
        </p:grpSpPr>
        <p:cxnSp>
          <p:nvCxnSpPr>
            <p:cNvPr id="31" name="Straight Connector 30"/>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9" name="Straight Connector 38"/>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41" name="Rectangle 40"/>
            <p:cNvSpPr/>
            <p:nvPr/>
          </p:nvSpPr>
          <p:spPr bwMode="auto">
            <a:xfrm>
              <a:off x="2590800" y="5105400"/>
              <a:ext cx="304800" cy="381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8381" name="Rectangle 37"/>
          <p:cNvSpPr>
            <a:spLocks noChangeArrowheads="1"/>
          </p:cNvSpPr>
          <p:nvPr/>
        </p:nvSpPr>
        <p:spPr bwMode="auto">
          <a:xfrm>
            <a:off x="5257800" y="4038600"/>
            <a:ext cx="304800" cy="381000"/>
          </a:xfrm>
          <a:prstGeom prst="rect">
            <a:avLst/>
          </a:prstGeom>
          <a:solidFill>
            <a:srgbClr val="CCFF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40" name="Rectangle 39"/>
          <p:cNvSpPr/>
          <p:nvPr/>
        </p:nvSpPr>
        <p:spPr bwMode="auto">
          <a:xfrm rot="5400000">
            <a:off x="4381500" y="3467100"/>
            <a:ext cx="304800" cy="381000"/>
          </a:xfrm>
          <a:prstGeom prst="rect">
            <a:avLst/>
          </a:prstGeom>
          <a:solidFill>
            <a:srgbClr val="CCFFFF"/>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7" name="Rectangle 36"/>
          <p:cNvSpPr/>
          <p:nvPr/>
        </p:nvSpPr>
        <p:spPr bwMode="auto">
          <a:xfrm>
            <a:off x="5562600" y="4038600"/>
            <a:ext cx="304800" cy="381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Tree>
    <p:extLst>
      <p:ext uri="{BB962C8B-B14F-4D97-AF65-F5344CB8AC3E}">
        <p14:creationId xmlns:p14="http://schemas.microsoft.com/office/powerpoint/2010/main" val="3845007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59394"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9395"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9396"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59397" name="Group 1"/>
          <p:cNvGrpSpPr>
            <a:grpSpLocks/>
          </p:cNvGrpSpPr>
          <p:nvPr/>
        </p:nvGrpSpPr>
        <p:grpSpPr bwMode="auto">
          <a:xfrm rot="1739168">
            <a:off x="1147763" y="3030538"/>
            <a:ext cx="3276600" cy="400050"/>
            <a:chOff x="2590800" y="5925025"/>
            <a:chExt cx="3276600" cy="399575"/>
          </a:xfrm>
        </p:grpSpPr>
        <p:cxnSp>
          <p:nvCxnSpPr>
            <p:cNvPr id="59411"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9412"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8" name="Rectangle 27"/>
            <p:cNvSpPr/>
            <p:nvPr/>
          </p:nvSpPr>
          <p:spPr bwMode="auto">
            <a:xfrm>
              <a:off x="5420798" y="5926749"/>
              <a:ext cx="304800" cy="3805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4634114" y="5925193"/>
              <a:ext cx="304800" cy="3805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3" name="Group 2"/>
          <p:cNvGrpSpPr/>
          <p:nvPr/>
        </p:nvGrpSpPr>
        <p:grpSpPr>
          <a:xfrm rot="20179596">
            <a:off x="1077385" y="4888821"/>
            <a:ext cx="3276600" cy="402053"/>
            <a:chOff x="2590800" y="5084347"/>
            <a:chExt cx="3276600" cy="402053"/>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36" name="Rectangle 35"/>
            <p:cNvSpPr/>
            <p:nvPr/>
          </p:nvSpPr>
          <p:spPr bwMode="auto">
            <a:xfrm>
              <a:off x="4790655" y="5084347"/>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4" name="TextBox 53"/>
          <p:cNvSpPr txBox="1"/>
          <p:nvPr/>
        </p:nvSpPr>
        <p:spPr>
          <a:xfrm>
            <a:off x="4648200" y="5486400"/>
            <a:ext cx="4267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Transient </a:t>
            </a:r>
            <a:r>
              <a:rPr lang="en-US" sz="2800" dirty="0">
                <a:solidFill>
                  <a:srgbClr val="FF0000"/>
                </a:solidFill>
                <a:latin typeface="+mn-lt"/>
                <a:ea typeface="ＭＳ Ｐゴシック" charset="0"/>
                <a:cs typeface="ＭＳ Ｐゴシック" charset="0"/>
              </a:rPr>
              <a:t>Overload</a:t>
            </a:r>
            <a:endParaRPr lang="en-US" sz="3200" dirty="0">
              <a:solidFill>
                <a:srgbClr val="FF0000"/>
              </a:solidFill>
              <a:latin typeface="+mn-lt"/>
              <a:ea typeface="ＭＳ Ｐゴシック" charset="0"/>
              <a:cs typeface="ＭＳ Ｐゴシック" charset="0"/>
            </a:endParaRPr>
          </a:p>
        </p:txBody>
      </p:sp>
      <p:sp>
        <p:nvSpPr>
          <p:cNvPr id="35" name="TextBox 34"/>
          <p:cNvSpPr txBox="1"/>
          <p:nvPr/>
        </p:nvSpPr>
        <p:spPr>
          <a:xfrm>
            <a:off x="4648200" y="5892800"/>
            <a:ext cx="4267200" cy="584200"/>
          </a:xfrm>
          <a:prstGeom prst="rect">
            <a:avLst/>
          </a:prstGeom>
          <a:noFill/>
        </p:spPr>
        <p:txBody>
          <a:bodyPr>
            <a:spAutoFit/>
          </a:bodyPr>
          <a:lstStyle/>
          <a:p>
            <a:pPr algn="ctr">
              <a:defRPr/>
            </a:pPr>
            <a:r>
              <a:rPr lang="en-US" sz="3200" b="0" dirty="0">
                <a:latin typeface="+mn-lt"/>
                <a:ea typeface="ＭＳ Ｐゴシック" charset="0"/>
                <a:cs typeface="ＭＳ Ｐゴシック" charset="0"/>
              </a:rPr>
              <a:t>Not a rare event!</a:t>
            </a:r>
          </a:p>
        </p:txBody>
      </p:sp>
      <p:grpSp>
        <p:nvGrpSpPr>
          <p:cNvPr id="59401" name="Group 8"/>
          <p:cNvGrpSpPr>
            <a:grpSpLocks/>
          </p:cNvGrpSpPr>
          <p:nvPr/>
        </p:nvGrpSpPr>
        <p:grpSpPr bwMode="auto">
          <a:xfrm>
            <a:off x="4343400" y="2971800"/>
            <a:ext cx="381000" cy="838200"/>
            <a:chOff x="6096000" y="3962400"/>
            <a:chExt cx="381000" cy="838200"/>
          </a:xfrm>
        </p:grpSpPr>
        <p:cxnSp>
          <p:nvCxnSpPr>
            <p:cNvPr id="59408" name="Straight Connector 5"/>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9409" name="Straight Connector 67"/>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59410" name="Straight Connector 7"/>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59402" name="TextBox 9"/>
          <p:cNvSpPr txBox="1">
            <a:spLocks noChangeArrowheads="1"/>
          </p:cNvSpPr>
          <p:nvPr/>
        </p:nvSpPr>
        <p:spPr bwMode="auto">
          <a:xfrm>
            <a:off x="5294313" y="31242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Queue</a:t>
            </a:r>
          </a:p>
        </p:txBody>
      </p:sp>
      <p:cxnSp>
        <p:nvCxnSpPr>
          <p:cNvPr id="59403" name="Straight Arrow Connector 11"/>
          <p:cNvCxnSpPr>
            <a:cxnSpLocks noChangeShapeType="1"/>
            <a:stCxn id="59402" idx="1"/>
          </p:cNvCxnSpPr>
          <p:nvPr/>
        </p:nvCxnSpPr>
        <p:spPr bwMode="auto">
          <a:xfrm flipH="1">
            <a:off x="4800600" y="3324225"/>
            <a:ext cx="493713" cy="285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0" name="Group 29"/>
          <p:cNvGrpSpPr/>
          <p:nvPr/>
        </p:nvGrpSpPr>
        <p:grpSpPr>
          <a:xfrm>
            <a:off x="4953000" y="4038600"/>
            <a:ext cx="3276600" cy="381000"/>
            <a:chOff x="2590800" y="5105400"/>
            <a:chExt cx="3276600" cy="381000"/>
          </a:xfrm>
          <a:solidFill>
            <a:schemeClr val="tx2">
              <a:lumMod val="40000"/>
              <a:lumOff val="60000"/>
            </a:schemeClr>
          </a:solidFill>
        </p:grpSpPr>
        <p:cxnSp>
          <p:nvCxnSpPr>
            <p:cNvPr id="31" name="Straight Connector 30"/>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9" name="Straight Connector 38"/>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41" name="Rectangle 40"/>
            <p:cNvSpPr/>
            <p:nvPr/>
          </p:nvSpPr>
          <p:spPr bwMode="auto">
            <a:xfrm>
              <a:off x="2590800" y="5105400"/>
              <a:ext cx="304800" cy="381000"/>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9405" name="Rectangle 37"/>
          <p:cNvSpPr>
            <a:spLocks noChangeArrowheads="1"/>
          </p:cNvSpPr>
          <p:nvPr/>
        </p:nvSpPr>
        <p:spPr bwMode="auto">
          <a:xfrm>
            <a:off x="5257800" y="4038600"/>
            <a:ext cx="304800" cy="381000"/>
          </a:xfrm>
          <a:prstGeom prst="rect">
            <a:avLst/>
          </a:prstGeom>
          <a:solidFill>
            <a:srgbClr val="AD5C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9406" name="Rectangle 36"/>
          <p:cNvSpPr>
            <a:spLocks noChangeArrowheads="1"/>
          </p:cNvSpPr>
          <p:nvPr/>
        </p:nvSpPr>
        <p:spPr bwMode="auto">
          <a:xfrm>
            <a:off x="5562600" y="4038600"/>
            <a:ext cx="304800" cy="381000"/>
          </a:xfrm>
          <a:prstGeom prst="rect">
            <a:avLst/>
          </a:prstGeom>
          <a:solidFill>
            <a:srgbClr val="CCFF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9407" name="Rectangle 41"/>
          <p:cNvSpPr>
            <a:spLocks noChangeArrowheads="1"/>
          </p:cNvSpPr>
          <p:nvPr/>
        </p:nvSpPr>
        <p:spPr bwMode="auto">
          <a:xfrm>
            <a:off x="5867400" y="4038600"/>
            <a:ext cx="304800" cy="381000"/>
          </a:xfrm>
          <a:prstGeom prst="rect">
            <a:avLst/>
          </a:prstGeom>
          <a:solidFill>
            <a:srgbClr val="AD5CFF"/>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390146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4"/>
          <p:cNvSpPr>
            <a:spLocks noGrp="1"/>
          </p:cNvSpPr>
          <p:nvPr>
            <p:ph type="ctrTitle"/>
          </p:nvPr>
        </p:nvSpPr>
        <p:spPr/>
        <p:txBody>
          <a:bodyPr/>
          <a:lstStyle/>
          <a:p>
            <a:r>
              <a:rPr lang="en-US" altLang="en-US"/>
              <a:t>Course Organization</a:t>
            </a:r>
          </a:p>
        </p:txBody>
      </p:sp>
      <p:sp>
        <p:nvSpPr>
          <p:cNvPr id="6" name="Subtitle 5"/>
          <p:cNvSpPr>
            <a:spLocks noGrp="1"/>
          </p:cNvSpPr>
          <p:nvPr>
            <p:ph type="subTitle" idx="1"/>
          </p:nvPr>
        </p:nvSpPr>
        <p:spPr/>
        <p:txBody>
          <a:bodyPr/>
          <a:lstStyle/>
          <a:p>
            <a:pPr>
              <a:buFont typeface="Arial" pitchFamily="1" charset="0"/>
              <a:buNone/>
              <a:defRPr/>
            </a:pPr>
            <a:endParaRPr lang="en-US" dirty="0"/>
          </a:p>
        </p:txBody>
      </p:sp>
    </p:spTree>
    <p:extLst>
      <p:ext uri="{BB962C8B-B14F-4D97-AF65-F5344CB8AC3E}">
        <p14:creationId xmlns:p14="http://schemas.microsoft.com/office/powerpoint/2010/main" val="1732019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60418"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0419"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0420"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grpSp>
        <p:nvGrpSpPr>
          <p:cNvPr id="60421" name="Group 1"/>
          <p:cNvGrpSpPr>
            <a:grpSpLocks/>
          </p:cNvGrpSpPr>
          <p:nvPr/>
        </p:nvGrpSpPr>
        <p:grpSpPr bwMode="auto">
          <a:xfrm rot="1739168">
            <a:off x="1143000" y="3048000"/>
            <a:ext cx="3276600" cy="381000"/>
            <a:chOff x="2590800" y="5943600"/>
            <a:chExt cx="3276600" cy="381000"/>
          </a:xfrm>
        </p:grpSpPr>
        <p:cxnSp>
          <p:nvCxnSpPr>
            <p:cNvPr id="60441"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0442"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grpSp>
        <p:nvGrpSpPr>
          <p:cNvPr id="3" name="Group 2"/>
          <p:cNvGrpSpPr/>
          <p:nvPr/>
        </p:nvGrpSpPr>
        <p:grpSpPr>
          <a:xfrm rot="20179596">
            <a:off x="1081621" y="4908986"/>
            <a:ext cx="3276600" cy="381000"/>
            <a:chOff x="2590800" y="5105400"/>
            <a:chExt cx="3276600" cy="381000"/>
          </a:xfrm>
          <a:solidFill>
            <a:schemeClr val="tx2">
              <a:lumMod val="40000"/>
              <a:lumOff val="60000"/>
            </a:schemeClr>
          </a:solidFill>
        </p:grpSpPr>
        <p:cxnSp>
          <p:nvCxnSpPr>
            <p:cNvPr id="33" name="Straight Connector 32"/>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34" name="Straight Connector 33"/>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grpSp>
      <p:grpSp>
        <p:nvGrpSpPr>
          <p:cNvPr id="60423" name="Group 38"/>
          <p:cNvGrpSpPr>
            <a:grpSpLocks/>
          </p:cNvGrpSpPr>
          <p:nvPr/>
        </p:nvGrpSpPr>
        <p:grpSpPr bwMode="auto">
          <a:xfrm>
            <a:off x="4953000" y="4022725"/>
            <a:ext cx="3276600" cy="396875"/>
            <a:chOff x="2590800" y="5927120"/>
            <a:chExt cx="3276600" cy="397480"/>
          </a:xfrm>
        </p:grpSpPr>
        <p:cxnSp>
          <p:nvCxnSpPr>
            <p:cNvPr id="60435" name="Straight Connector 39"/>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0436" name="Straight Connector 40"/>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42" name="Rectangle 41"/>
            <p:cNvSpPr/>
            <p:nvPr/>
          </p:nvSpPr>
          <p:spPr bwMode="auto">
            <a:xfrm>
              <a:off x="5291138" y="5927120"/>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3" name="Rectangle 42"/>
            <p:cNvSpPr/>
            <p:nvPr/>
          </p:nvSpPr>
          <p:spPr bwMode="auto">
            <a:xfrm>
              <a:off x="4648200" y="5941430"/>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4" name="Rectangle 43"/>
            <p:cNvSpPr/>
            <p:nvPr/>
          </p:nvSpPr>
          <p:spPr bwMode="auto">
            <a:xfrm>
              <a:off x="4114800" y="5943019"/>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5" name="Rectangle 44"/>
            <p:cNvSpPr/>
            <p:nvPr/>
          </p:nvSpPr>
          <p:spPr bwMode="auto">
            <a:xfrm>
              <a:off x="3200400" y="5943019"/>
              <a:ext cx="304800" cy="381581"/>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48" name="Group 47"/>
          <p:cNvGrpSpPr/>
          <p:nvPr/>
        </p:nvGrpSpPr>
        <p:grpSpPr>
          <a:xfrm>
            <a:off x="4953000" y="4038600"/>
            <a:ext cx="3276600" cy="381000"/>
            <a:chOff x="2590800" y="5105400"/>
            <a:chExt cx="3276600" cy="381000"/>
          </a:xfrm>
          <a:solidFill>
            <a:schemeClr val="tx2">
              <a:lumMod val="40000"/>
              <a:lumOff val="60000"/>
            </a:schemeClr>
          </a:solidFill>
        </p:grpSpPr>
        <p:cxnSp>
          <p:nvCxnSpPr>
            <p:cNvPr id="49" name="Straight Connector 48"/>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50" name="Straight Connector 49"/>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51" name="Rectangle 50"/>
            <p:cNvSpPr/>
            <p:nvPr/>
          </p:nvSpPr>
          <p:spPr bwMode="auto">
            <a:xfrm>
              <a:off x="3657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2" name="Rectangle 51"/>
            <p:cNvSpPr/>
            <p:nvPr/>
          </p:nvSpPr>
          <p:spPr bwMode="auto">
            <a:xfrm>
              <a:off x="5562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3" name="Rectangle 52"/>
            <p:cNvSpPr/>
            <p:nvPr/>
          </p:nvSpPr>
          <p:spPr bwMode="auto">
            <a:xfrm>
              <a:off x="49530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60425" name="Group 34"/>
          <p:cNvGrpSpPr>
            <a:grpSpLocks/>
          </p:cNvGrpSpPr>
          <p:nvPr/>
        </p:nvGrpSpPr>
        <p:grpSpPr bwMode="auto">
          <a:xfrm>
            <a:off x="4343400" y="2971800"/>
            <a:ext cx="381000" cy="838200"/>
            <a:chOff x="6096000" y="3962400"/>
            <a:chExt cx="381000" cy="838200"/>
          </a:xfrm>
        </p:grpSpPr>
        <p:cxnSp>
          <p:nvCxnSpPr>
            <p:cNvPr id="60432" name="Straight Connector 45"/>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0433" name="Straight Connector 46"/>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0434" name="Straight Connector 54"/>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60426" name="TextBox 55"/>
          <p:cNvSpPr txBox="1">
            <a:spLocks noChangeArrowheads="1"/>
          </p:cNvSpPr>
          <p:nvPr/>
        </p:nvSpPr>
        <p:spPr bwMode="auto">
          <a:xfrm>
            <a:off x="5294313" y="31242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r>
              <a:rPr lang="en-US" altLang="en-US"/>
              <a:t>Queue</a:t>
            </a:r>
          </a:p>
        </p:txBody>
      </p:sp>
      <p:cxnSp>
        <p:nvCxnSpPr>
          <p:cNvPr id="60427" name="Straight Arrow Connector 56"/>
          <p:cNvCxnSpPr>
            <a:cxnSpLocks noChangeShapeType="1"/>
            <a:stCxn id="60426" idx="1"/>
          </p:cNvCxnSpPr>
          <p:nvPr/>
        </p:nvCxnSpPr>
        <p:spPr bwMode="auto">
          <a:xfrm flipH="1">
            <a:off x="4800600" y="3324225"/>
            <a:ext cx="493713" cy="285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60" name="TextBox 59"/>
          <p:cNvSpPr txBox="1"/>
          <p:nvPr/>
        </p:nvSpPr>
        <p:spPr>
          <a:xfrm>
            <a:off x="4648200" y="5486400"/>
            <a:ext cx="42672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Transient </a:t>
            </a:r>
            <a:r>
              <a:rPr lang="en-US" sz="2800" dirty="0">
                <a:solidFill>
                  <a:srgbClr val="FF0000"/>
                </a:solidFill>
                <a:latin typeface="+mn-lt"/>
                <a:ea typeface="ＭＳ Ｐゴシック" charset="0"/>
                <a:cs typeface="ＭＳ Ｐゴシック" charset="0"/>
              </a:rPr>
              <a:t>Overload</a:t>
            </a:r>
            <a:endParaRPr lang="en-US" sz="3200" dirty="0">
              <a:solidFill>
                <a:srgbClr val="FF0000"/>
              </a:solidFill>
              <a:latin typeface="+mn-lt"/>
              <a:ea typeface="ＭＳ Ｐゴシック" charset="0"/>
              <a:cs typeface="ＭＳ Ｐゴシック" charset="0"/>
            </a:endParaRPr>
          </a:p>
        </p:txBody>
      </p:sp>
      <p:sp>
        <p:nvSpPr>
          <p:cNvPr id="61" name="TextBox 60"/>
          <p:cNvSpPr txBox="1"/>
          <p:nvPr/>
        </p:nvSpPr>
        <p:spPr>
          <a:xfrm>
            <a:off x="4648200" y="5892800"/>
            <a:ext cx="4267200" cy="584200"/>
          </a:xfrm>
          <a:prstGeom prst="rect">
            <a:avLst/>
          </a:prstGeom>
          <a:noFill/>
        </p:spPr>
        <p:txBody>
          <a:bodyPr>
            <a:spAutoFit/>
          </a:bodyPr>
          <a:lstStyle/>
          <a:p>
            <a:pPr algn="ctr">
              <a:defRPr/>
            </a:pPr>
            <a:r>
              <a:rPr lang="en-US" sz="3200" b="0" dirty="0">
                <a:latin typeface="+mn-lt"/>
                <a:ea typeface="ＭＳ Ｐゴシック" charset="0"/>
                <a:cs typeface="ＭＳ Ｐゴシック" charset="0"/>
              </a:rPr>
              <a:t>Not a rare event!</a:t>
            </a:r>
          </a:p>
        </p:txBody>
      </p:sp>
      <p:sp>
        <p:nvSpPr>
          <p:cNvPr id="63" name="Rounded Rectangle 62"/>
          <p:cNvSpPr/>
          <p:nvPr/>
        </p:nvSpPr>
        <p:spPr bwMode="auto">
          <a:xfrm>
            <a:off x="2438400" y="5638800"/>
            <a:ext cx="6400800" cy="838200"/>
          </a:xfrm>
          <a:prstGeom prst="roundRect">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4" name="TextBox 63"/>
          <p:cNvSpPr txBox="1"/>
          <p:nvPr/>
        </p:nvSpPr>
        <p:spPr>
          <a:xfrm>
            <a:off x="2057400" y="5800725"/>
            <a:ext cx="7315200" cy="523875"/>
          </a:xfrm>
          <a:prstGeom prst="rect">
            <a:avLst/>
          </a:prstGeom>
          <a:noFill/>
        </p:spPr>
        <p:txBody>
          <a:bodyPr>
            <a:spAutoFit/>
          </a:bodyPr>
          <a:lstStyle/>
          <a:p>
            <a:pPr algn="ctr">
              <a:defRPr/>
            </a:pPr>
            <a:r>
              <a:rPr lang="en-US" sz="2800" b="0" dirty="0">
                <a:latin typeface="+mn-lt"/>
                <a:ea typeface="ＭＳ Ｐゴシック" charset="0"/>
                <a:cs typeface="ＭＳ Ｐゴシック" charset="0"/>
              </a:rPr>
              <a:t>Queues absorb transient bursts!</a:t>
            </a:r>
          </a:p>
        </p:txBody>
      </p:sp>
    </p:spTree>
    <p:extLst>
      <p:ext uri="{BB962C8B-B14F-4D97-AF65-F5344CB8AC3E}">
        <p14:creationId xmlns:p14="http://schemas.microsoft.com/office/powerpoint/2010/main" val="1314340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3"/>
          <p:cNvSpPr>
            <a:spLocks noGrp="1"/>
          </p:cNvSpPr>
          <p:nvPr>
            <p:ph type="title"/>
          </p:nvPr>
        </p:nvSpPr>
        <p:spPr>
          <a:xfrm>
            <a:off x="457200" y="122238"/>
            <a:ext cx="8305800" cy="1173162"/>
          </a:xfrm>
        </p:spPr>
        <p:txBody>
          <a:bodyPr/>
          <a:lstStyle/>
          <a:p>
            <a:r>
              <a:rPr lang="en-US" altLang="en-US"/>
              <a:t>Statistical multiplexing: pipe view</a:t>
            </a:r>
          </a:p>
        </p:txBody>
      </p:sp>
      <p:sp>
        <p:nvSpPr>
          <p:cNvPr id="61442" name="Rectangle 15"/>
          <p:cNvSpPr>
            <a:spLocks noChangeArrowheads="1"/>
          </p:cNvSpPr>
          <p:nvPr/>
        </p:nvSpPr>
        <p:spPr bwMode="auto">
          <a:xfrm>
            <a:off x="4311650" y="4003675"/>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1443" name="Rectangle 20"/>
          <p:cNvSpPr>
            <a:spLocks noChangeArrowheads="1"/>
          </p:cNvSpPr>
          <p:nvPr/>
        </p:nvSpPr>
        <p:spPr bwMode="auto">
          <a:xfrm>
            <a:off x="838200" y="21336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61444" name="Rectangle 21"/>
          <p:cNvSpPr>
            <a:spLocks noChangeArrowheads="1"/>
          </p:cNvSpPr>
          <p:nvPr/>
        </p:nvSpPr>
        <p:spPr bwMode="auto">
          <a:xfrm>
            <a:off x="838200" y="5715000"/>
            <a:ext cx="488950" cy="415925"/>
          </a:xfrm>
          <a:prstGeom prst="rect">
            <a:avLst/>
          </a:prstGeom>
          <a:solidFill>
            <a:srgbClr val="000090"/>
          </a:solidFill>
          <a:ln w="9525">
            <a:solidFill>
              <a:schemeClr val="tx1"/>
            </a:solidFill>
            <a:round/>
            <a:headEnd/>
            <a:tailEnd/>
          </a:ln>
        </p:spPr>
        <p:txBody>
          <a:bodyPr wrap="none" anchor="ctr"/>
          <a:lstStyle>
            <a:lvl1pPr eaLnBrk="0" hangingPunct="0">
              <a:defRPr sz="2000" b="1">
                <a:solidFill>
                  <a:schemeClr val="tx1"/>
                </a:solidFill>
                <a:latin typeface="Courier New" panose="02070309020205020404" pitchFamily="49" charset="0"/>
                <a:ea typeface="MS PGothic" panose="020B0600070205080204" pitchFamily="34" charset="-128"/>
              </a:defRPr>
            </a:lvl1pPr>
            <a:lvl2pPr marL="742950" indent="-285750" eaLnBrk="0" hangingPunct="0">
              <a:defRPr sz="2000" b="1">
                <a:solidFill>
                  <a:schemeClr val="tx1"/>
                </a:solidFill>
                <a:latin typeface="Courier New" panose="02070309020205020404" pitchFamily="49" charset="0"/>
                <a:ea typeface="MS PGothic" panose="020B0600070205080204" pitchFamily="34" charset="-128"/>
              </a:defRPr>
            </a:lvl2pPr>
            <a:lvl3pPr marL="1143000" indent="-228600" eaLnBrk="0" hangingPunct="0">
              <a:defRPr sz="2000" b="1">
                <a:solidFill>
                  <a:schemeClr val="tx1"/>
                </a:solidFill>
                <a:latin typeface="Courier New" panose="02070309020205020404" pitchFamily="49" charset="0"/>
                <a:ea typeface="MS PGothic" panose="020B0600070205080204" pitchFamily="34" charset="-128"/>
              </a:defRPr>
            </a:lvl3pPr>
            <a:lvl4pPr marL="1600200" indent="-228600" eaLnBrk="0" hangingPunct="0">
              <a:defRPr sz="2000" b="1">
                <a:solidFill>
                  <a:schemeClr val="tx1"/>
                </a:solidFill>
                <a:latin typeface="Courier New" panose="02070309020205020404" pitchFamily="49" charset="0"/>
                <a:ea typeface="MS PGothic" panose="020B0600070205080204" pitchFamily="34" charset="-128"/>
              </a:defRPr>
            </a:lvl4pPr>
            <a:lvl5pPr marL="2057400" indent="-228600" eaLnBrk="0" hangingPunct="0">
              <a:defRPr sz="2000" b="1">
                <a:solidFill>
                  <a:schemeClr val="tx1"/>
                </a:solidFill>
                <a:latin typeface="Courier New" panose="02070309020205020404" pitchFamily="49" charset="0"/>
                <a:ea typeface="MS PGothic" panose="020B0600070205080204" pitchFamily="34" charset="-128"/>
              </a:defRPr>
            </a:lvl5pPr>
            <a:lvl6pPr marL="25146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6pPr>
            <a:lvl7pPr marL="29718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7pPr>
            <a:lvl8pPr marL="34290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8pPr>
            <a:lvl9pPr marL="3886200" indent="-228600" algn="r" eaLnBrk="0" fontAlgn="base" hangingPunct="0">
              <a:spcBef>
                <a:spcPct val="0"/>
              </a:spcBef>
              <a:spcAft>
                <a:spcPct val="0"/>
              </a:spcAft>
              <a:defRPr sz="2000" b="1">
                <a:solidFill>
                  <a:schemeClr val="tx1"/>
                </a:solidFill>
                <a:latin typeface="Courier New" panose="02070309020205020404" pitchFamily="49" charset="0"/>
                <a:ea typeface="MS PGothic" panose="020B0600070205080204" pitchFamily="34" charset="-128"/>
              </a:defRPr>
            </a:lvl9pPr>
          </a:lstStyle>
          <a:p>
            <a:pPr eaLnBrk="1" hangingPunct="1"/>
            <a:endParaRPr lang="en-US" altLang="en-US"/>
          </a:p>
        </p:txBody>
      </p:sp>
      <p:sp>
        <p:nvSpPr>
          <p:cNvPr id="54" name="TextBox 53"/>
          <p:cNvSpPr txBox="1"/>
          <p:nvPr/>
        </p:nvSpPr>
        <p:spPr>
          <a:xfrm>
            <a:off x="2438400" y="5486400"/>
            <a:ext cx="6705600" cy="584200"/>
          </a:xfrm>
          <a:prstGeom prst="rect">
            <a:avLst/>
          </a:prstGeom>
          <a:noFill/>
        </p:spPr>
        <p:txBody>
          <a:bodyPr>
            <a:spAutoFit/>
          </a:bodyPr>
          <a:lstStyle/>
          <a:p>
            <a:pPr algn="ctr">
              <a:defRPr/>
            </a:pPr>
            <a:r>
              <a:rPr lang="en-US" sz="3200" dirty="0">
                <a:solidFill>
                  <a:srgbClr val="FF0000"/>
                </a:solidFill>
                <a:latin typeface="+mn-lt"/>
                <a:ea typeface="ＭＳ Ｐゴシック" charset="0"/>
                <a:cs typeface="ＭＳ Ｐゴシック" charset="0"/>
              </a:rPr>
              <a:t>What about persistent overload?</a:t>
            </a:r>
          </a:p>
        </p:txBody>
      </p:sp>
      <p:grpSp>
        <p:nvGrpSpPr>
          <p:cNvPr id="61446" name="Group 4"/>
          <p:cNvGrpSpPr>
            <a:grpSpLocks/>
          </p:cNvGrpSpPr>
          <p:nvPr/>
        </p:nvGrpSpPr>
        <p:grpSpPr bwMode="auto">
          <a:xfrm rot="1693316">
            <a:off x="1144588" y="3032125"/>
            <a:ext cx="3276600" cy="407988"/>
            <a:chOff x="1146992" y="3032552"/>
            <a:chExt cx="3276600" cy="408682"/>
          </a:xfrm>
        </p:grpSpPr>
        <p:grpSp>
          <p:nvGrpSpPr>
            <p:cNvPr id="61474" name="Group 1"/>
            <p:cNvGrpSpPr>
              <a:grpSpLocks/>
            </p:cNvGrpSpPr>
            <p:nvPr/>
          </p:nvGrpSpPr>
          <p:grpSpPr bwMode="auto">
            <a:xfrm>
              <a:off x="1146992" y="3032552"/>
              <a:ext cx="3276600" cy="397480"/>
              <a:chOff x="2590800" y="5927120"/>
              <a:chExt cx="3276600" cy="397480"/>
            </a:xfrm>
          </p:grpSpPr>
          <p:cxnSp>
            <p:nvCxnSpPr>
              <p:cNvPr id="61479" name="Straight Connector 16"/>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1480" name="Straight Connector 17"/>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29" name="Rectangle 28"/>
              <p:cNvSpPr/>
              <p:nvPr/>
            </p:nvSpPr>
            <p:spPr bwMode="auto">
              <a:xfrm>
                <a:off x="5150566" y="5927308"/>
                <a:ext cx="304800" cy="3816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4" name="Rectangle 23"/>
              <p:cNvSpPr/>
              <p:nvPr/>
            </p:nvSpPr>
            <p:spPr bwMode="auto">
              <a:xfrm>
                <a:off x="4810034" y="5940732"/>
                <a:ext cx="304800" cy="3816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28" name="Rectangle 27"/>
              <p:cNvSpPr/>
              <p:nvPr/>
            </p:nvSpPr>
            <p:spPr bwMode="auto">
              <a:xfrm>
                <a:off x="3883216" y="5942685"/>
                <a:ext cx="304800" cy="3816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32" name="Rectangle 31"/>
              <p:cNvSpPr/>
              <p:nvPr/>
            </p:nvSpPr>
            <p:spPr bwMode="auto">
              <a:xfrm>
                <a:off x="2893825" y="5942184"/>
                <a:ext cx="304800" cy="3816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35" name="Rectangle 34"/>
            <p:cNvSpPr/>
            <p:nvPr/>
          </p:nvSpPr>
          <p:spPr bwMode="auto">
            <a:xfrm>
              <a:off x="1750803" y="3048234"/>
              <a:ext cx="304800" cy="380057"/>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6" name="Rectangle 45"/>
            <p:cNvSpPr/>
            <p:nvPr/>
          </p:nvSpPr>
          <p:spPr bwMode="auto">
            <a:xfrm>
              <a:off x="2072537" y="3059460"/>
              <a:ext cx="304800" cy="38164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7" name="Rectangle 46"/>
            <p:cNvSpPr/>
            <p:nvPr/>
          </p:nvSpPr>
          <p:spPr bwMode="auto">
            <a:xfrm>
              <a:off x="2741592" y="3047983"/>
              <a:ext cx="304800" cy="380058"/>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5" name="Rectangle 54"/>
            <p:cNvSpPr/>
            <p:nvPr/>
          </p:nvSpPr>
          <p:spPr bwMode="auto">
            <a:xfrm>
              <a:off x="3046301" y="3048404"/>
              <a:ext cx="304800" cy="380057"/>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56" name="Group 55"/>
          <p:cNvGrpSpPr/>
          <p:nvPr/>
        </p:nvGrpSpPr>
        <p:grpSpPr>
          <a:xfrm rot="20033246">
            <a:off x="1139454" y="4921530"/>
            <a:ext cx="3276600" cy="397480"/>
            <a:chOff x="1146992" y="3032552"/>
            <a:chExt cx="3276600" cy="397480"/>
          </a:xfrm>
          <a:solidFill>
            <a:schemeClr val="tx2">
              <a:lumMod val="40000"/>
              <a:lumOff val="60000"/>
            </a:schemeClr>
          </a:solidFill>
        </p:grpSpPr>
        <p:grpSp>
          <p:nvGrpSpPr>
            <p:cNvPr id="57" name="Group 56"/>
            <p:cNvGrpSpPr/>
            <p:nvPr/>
          </p:nvGrpSpPr>
          <p:grpSpPr>
            <a:xfrm>
              <a:off x="1146992" y="3032552"/>
              <a:ext cx="3276600" cy="397480"/>
              <a:chOff x="2590800" y="5927120"/>
              <a:chExt cx="3276600" cy="397480"/>
            </a:xfrm>
            <a:grpFill/>
          </p:grpSpPr>
          <p:cxnSp>
            <p:nvCxnSpPr>
              <p:cNvPr id="62" name="Straight Connector 61"/>
              <p:cNvCxnSpPr/>
              <p:nvPr/>
            </p:nvCxnSpPr>
            <p:spPr bwMode="auto">
              <a:xfrm>
                <a:off x="2590800" y="59436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63" name="Straight Connector 62"/>
              <p:cNvCxnSpPr/>
              <p:nvPr/>
            </p:nvCxnSpPr>
            <p:spPr bwMode="auto">
              <a:xfrm>
                <a:off x="2590800" y="63246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64" name="Rectangle 63"/>
              <p:cNvSpPr/>
              <p:nvPr/>
            </p:nvSpPr>
            <p:spPr bwMode="auto">
              <a:xfrm>
                <a:off x="5153070" y="5927120"/>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5" name="Rectangle 64"/>
              <p:cNvSpPr/>
              <p:nvPr/>
            </p:nvSpPr>
            <p:spPr bwMode="auto">
              <a:xfrm>
                <a:off x="4812598" y="5941516"/>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6" name="Rectangle 65"/>
              <p:cNvSpPr/>
              <p:nvPr/>
            </p:nvSpPr>
            <p:spPr bwMode="auto">
              <a:xfrm>
                <a:off x="3886200" y="5943600"/>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7" name="Rectangle 66"/>
              <p:cNvSpPr/>
              <p:nvPr/>
            </p:nvSpPr>
            <p:spPr bwMode="auto">
              <a:xfrm>
                <a:off x="2895600" y="5943600"/>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58" name="Rectangle 57"/>
            <p:cNvSpPr/>
            <p:nvPr/>
          </p:nvSpPr>
          <p:spPr bwMode="auto">
            <a:xfrm>
              <a:off x="1822011" y="3040457"/>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9" name="Rectangle 58"/>
            <p:cNvSpPr/>
            <p:nvPr/>
          </p:nvSpPr>
          <p:spPr bwMode="auto">
            <a:xfrm>
              <a:off x="2176980" y="3044727"/>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0" name="Rectangle 59"/>
            <p:cNvSpPr/>
            <p:nvPr/>
          </p:nvSpPr>
          <p:spPr bwMode="auto">
            <a:xfrm>
              <a:off x="2743200" y="3048000"/>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1" name="Rectangle 60"/>
            <p:cNvSpPr/>
            <p:nvPr/>
          </p:nvSpPr>
          <p:spPr bwMode="auto">
            <a:xfrm>
              <a:off x="3048000" y="3048000"/>
              <a:ext cx="304800" cy="381000"/>
            </a:xfrm>
            <a:prstGeom prst="rect">
              <a:avLst/>
            </a:prstGeom>
            <a:grp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69" name="Rectangle 68"/>
          <p:cNvSpPr/>
          <p:nvPr/>
        </p:nvSpPr>
        <p:spPr bwMode="auto">
          <a:xfrm rot="1693316">
            <a:off x="1376363" y="2389188"/>
            <a:ext cx="3048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70" name="Rectangle 69"/>
          <p:cNvSpPr/>
          <p:nvPr/>
        </p:nvSpPr>
        <p:spPr bwMode="auto">
          <a:xfrm rot="20033246">
            <a:off x="1303338" y="5591175"/>
            <a:ext cx="304800" cy="381000"/>
          </a:xfrm>
          <a:prstGeom prst="rect">
            <a:avLst/>
          </a:prstGeom>
          <a:solidFill>
            <a:schemeClr val="tx2">
              <a:lumMod val="40000"/>
              <a:lumOff val="60000"/>
            </a:schemeClr>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nvGrpSpPr>
          <p:cNvPr id="7" name="Group 6"/>
          <p:cNvGrpSpPr>
            <a:grpSpLocks/>
          </p:cNvGrpSpPr>
          <p:nvPr/>
        </p:nvGrpSpPr>
        <p:grpSpPr bwMode="auto">
          <a:xfrm>
            <a:off x="4343400" y="2895600"/>
            <a:ext cx="3886200" cy="1524000"/>
            <a:chOff x="4343400" y="2895600"/>
            <a:chExt cx="3886200" cy="1524000"/>
          </a:xfrm>
        </p:grpSpPr>
        <p:grpSp>
          <p:nvGrpSpPr>
            <p:cNvPr id="61455" name="Group 38"/>
            <p:cNvGrpSpPr>
              <a:grpSpLocks/>
            </p:cNvGrpSpPr>
            <p:nvPr/>
          </p:nvGrpSpPr>
          <p:grpSpPr bwMode="auto">
            <a:xfrm>
              <a:off x="4920291" y="4022120"/>
              <a:ext cx="3276600" cy="397480"/>
              <a:chOff x="2590800" y="5927120"/>
              <a:chExt cx="3276600" cy="397480"/>
            </a:xfrm>
          </p:grpSpPr>
          <p:cxnSp>
            <p:nvCxnSpPr>
              <p:cNvPr id="61468" name="Straight Connector 39"/>
              <p:cNvCxnSpPr>
                <a:cxnSpLocks noChangeShapeType="1"/>
              </p:cNvCxnSpPr>
              <p:nvPr/>
            </p:nvCxnSpPr>
            <p:spPr bwMode="auto">
              <a:xfrm>
                <a:off x="2590800" y="5943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1469" name="Straight Connector 40"/>
              <p:cNvCxnSpPr>
                <a:cxnSpLocks noChangeShapeType="1"/>
              </p:cNvCxnSpPr>
              <p:nvPr/>
            </p:nvCxnSpPr>
            <p:spPr bwMode="auto">
              <a:xfrm>
                <a:off x="2590800" y="6324600"/>
                <a:ext cx="32766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sp>
            <p:nvSpPr>
              <p:cNvPr id="42" name="Rectangle 41"/>
              <p:cNvSpPr/>
              <p:nvPr/>
            </p:nvSpPr>
            <p:spPr bwMode="auto">
              <a:xfrm>
                <a:off x="5290509" y="5927725"/>
                <a:ext cx="3048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3" name="Rectangle 42"/>
              <p:cNvSpPr/>
              <p:nvPr/>
            </p:nvSpPr>
            <p:spPr bwMode="auto">
              <a:xfrm>
                <a:off x="4985709" y="5942013"/>
                <a:ext cx="3048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4" name="Rectangle 43"/>
              <p:cNvSpPr/>
              <p:nvPr/>
            </p:nvSpPr>
            <p:spPr bwMode="auto">
              <a:xfrm>
                <a:off x="3885572" y="5943600"/>
                <a:ext cx="3048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45" name="Rectangle 44"/>
              <p:cNvSpPr/>
              <p:nvPr/>
            </p:nvSpPr>
            <p:spPr bwMode="auto">
              <a:xfrm>
                <a:off x="2894972" y="5943600"/>
                <a:ext cx="3048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grpSp>
          <p:nvGrpSpPr>
            <p:cNvPr id="48" name="Group 47"/>
            <p:cNvGrpSpPr/>
            <p:nvPr/>
          </p:nvGrpSpPr>
          <p:grpSpPr>
            <a:xfrm>
              <a:off x="4953000" y="4038600"/>
              <a:ext cx="3276600" cy="381000"/>
              <a:chOff x="2590800" y="5105400"/>
              <a:chExt cx="3276600" cy="381000"/>
            </a:xfrm>
            <a:solidFill>
              <a:schemeClr val="tx2">
                <a:lumMod val="40000"/>
                <a:lumOff val="60000"/>
              </a:schemeClr>
            </a:solidFill>
          </p:grpSpPr>
          <p:cxnSp>
            <p:nvCxnSpPr>
              <p:cNvPr id="49" name="Straight Connector 48"/>
              <p:cNvCxnSpPr/>
              <p:nvPr/>
            </p:nvCxnSpPr>
            <p:spPr bwMode="auto">
              <a:xfrm>
                <a:off x="2590800" y="5105400"/>
                <a:ext cx="3276600" cy="0"/>
              </a:xfrm>
              <a:prstGeom prst="line">
                <a:avLst/>
              </a:prstGeom>
              <a:grpFill/>
              <a:ln w="28575" cap="flat" cmpd="sng" algn="ctr">
                <a:solidFill>
                  <a:srgbClr val="000090"/>
                </a:solidFill>
                <a:prstDash val="solid"/>
                <a:round/>
                <a:headEnd type="none" w="med" len="med"/>
                <a:tailEnd type="none" w="med" len="med"/>
              </a:ln>
              <a:effectLst/>
            </p:spPr>
          </p:cxnSp>
          <p:cxnSp>
            <p:nvCxnSpPr>
              <p:cNvPr id="50" name="Straight Connector 49"/>
              <p:cNvCxnSpPr/>
              <p:nvPr/>
            </p:nvCxnSpPr>
            <p:spPr bwMode="auto">
              <a:xfrm>
                <a:off x="2590800" y="5486400"/>
                <a:ext cx="3276600" cy="0"/>
              </a:xfrm>
              <a:prstGeom prst="line">
                <a:avLst/>
              </a:prstGeom>
              <a:grpFill/>
              <a:ln w="28575" cap="flat" cmpd="sng" algn="ctr">
                <a:solidFill>
                  <a:srgbClr val="000090"/>
                </a:solidFill>
                <a:prstDash val="solid"/>
                <a:round/>
                <a:headEnd type="none" w="med" len="med"/>
                <a:tailEnd type="none" w="med" len="med"/>
              </a:ln>
              <a:effectLst/>
            </p:spPr>
          </p:cxnSp>
          <p:sp>
            <p:nvSpPr>
              <p:cNvPr id="51" name="Rectangle 50"/>
              <p:cNvSpPr/>
              <p:nvPr/>
            </p:nvSpPr>
            <p:spPr bwMode="auto">
              <a:xfrm>
                <a:off x="32004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2" name="Rectangle 51"/>
              <p:cNvSpPr/>
              <p:nvPr/>
            </p:nvSpPr>
            <p:spPr bwMode="auto">
              <a:xfrm>
                <a:off x="55626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53" name="Rectangle 52"/>
              <p:cNvSpPr/>
              <p:nvPr/>
            </p:nvSpPr>
            <p:spPr bwMode="auto">
              <a:xfrm>
                <a:off x="4343400" y="5105400"/>
                <a:ext cx="304800" cy="381000"/>
              </a:xfrm>
              <a:prstGeom prst="rect">
                <a:avLst/>
              </a:prstGeom>
              <a:grp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72" name="Rectangle 71"/>
            <p:cNvSpPr/>
            <p:nvPr/>
          </p:nvSpPr>
          <p:spPr bwMode="auto">
            <a:xfrm>
              <a:off x="7010400" y="4038600"/>
              <a:ext cx="304800" cy="381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73" name="Rectangle 72"/>
            <p:cNvSpPr/>
            <p:nvPr/>
          </p:nvSpPr>
          <p:spPr bwMode="auto">
            <a:xfrm>
              <a:off x="6477000" y="4038600"/>
              <a:ext cx="2286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74" name="Rectangle 73"/>
            <p:cNvSpPr/>
            <p:nvPr/>
          </p:nvSpPr>
          <p:spPr bwMode="auto">
            <a:xfrm>
              <a:off x="5867400" y="4038600"/>
              <a:ext cx="304800" cy="381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75" name="Rectangle 74"/>
            <p:cNvSpPr/>
            <p:nvPr/>
          </p:nvSpPr>
          <p:spPr bwMode="auto">
            <a:xfrm>
              <a:off x="4876800" y="4038600"/>
              <a:ext cx="304800" cy="38100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80" name="Rectangle 79"/>
            <p:cNvSpPr/>
            <p:nvPr/>
          </p:nvSpPr>
          <p:spPr bwMode="auto">
            <a:xfrm rot="5400000">
              <a:off x="4381500" y="3467100"/>
              <a:ext cx="304800" cy="381000"/>
            </a:xfrm>
            <a:prstGeom prst="rect">
              <a:avLst/>
            </a:prstGeom>
            <a:solidFill>
              <a:schemeClr val="tx2">
                <a:lumMod val="40000"/>
                <a:lumOff val="60000"/>
              </a:schemeClr>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nvGrpSpPr>
            <p:cNvPr id="61462" name="Group 80"/>
            <p:cNvGrpSpPr>
              <a:grpSpLocks/>
            </p:cNvGrpSpPr>
            <p:nvPr/>
          </p:nvGrpSpPr>
          <p:grpSpPr bwMode="auto">
            <a:xfrm>
              <a:off x="4343400" y="2971800"/>
              <a:ext cx="381000" cy="838200"/>
              <a:chOff x="6096000" y="3962400"/>
              <a:chExt cx="381000" cy="838200"/>
            </a:xfrm>
          </p:grpSpPr>
          <p:cxnSp>
            <p:nvCxnSpPr>
              <p:cNvPr id="61465" name="Straight Connector 81"/>
              <p:cNvCxnSpPr>
                <a:cxnSpLocks noChangeShapeType="1"/>
              </p:cNvCxnSpPr>
              <p:nvPr/>
            </p:nvCxnSpPr>
            <p:spPr bwMode="auto">
              <a:xfrm>
                <a:off x="6096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1466" name="Straight Connector 82"/>
              <p:cNvCxnSpPr>
                <a:cxnSpLocks noChangeShapeType="1"/>
              </p:cNvCxnSpPr>
              <p:nvPr/>
            </p:nvCxnSpPr>
            <p:spPr bwMode="auto">
              <a:xfrm>
                <a:off x="6477000" y="3962400"/>
                <a:ext cx="0" cy="83820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cxnSp>
            <p:nvCxnSpPr>
              <p:cNvPr id="61467" name="Straight Connector 83"/>
              <p:cNvCxnSpPr>
                <a:cxnSpLocks noChangeShapeType="1"/>
              </p:cNvCxnSpPr>
              <p:nvPr/>
            </p:nvCxnSpPr>
            <p:spPr bwMode="auto">
              <a:xfrm>
                <a:off x="6096000" y="4800600"/>
                <a:ext cx="381000" cy="0"/>
              </a:xfrm>
              <a:prstGeom prst="line">
                <a:avLst/>
              </a:prstGeom>
              <a:noFill/>
              <a:ln w="28575">
                <a:solidFill>
                  <a:srgbClr val="000090"/>
                </a:solidFill>
                <a:round/>
                <a:headEnd/>
                <a:tailEnd/>
              </a:ln>
              <a:extLst>
                <a:ext uri="{909E8E84-426E-40DD-AFC4-6F175D3DCCD1}">
                  <a14:hiddenFill xmlns:a14="http://schemas.microsoft.com/office/drawing/2010/main">
                    <a:noFill/>
                  </a14:hiddenFill>
                </a:ext>
              </a:extLst>
            </p:spPr>
          </p:cxnSp>
        </p:grpSp>
        <p:sp>
          <p:nvSpPr>
            <p:cNvPr id="85" name="Rectangle 84"/>
            <p:cNvSpPr/>
            <p:nvPr/>
          </p:nvSpPr>
          <p:spPr bwMode="auto">
            <a:xfrm rot="5400000">
              <a:off x="4381500" y="3162300"/>
              <a:ext cx="304800" cy="381000"/>
            </a:xfrm>
            <a:prstGeom prst="rect">
              <a:avLst/>
            </a:prstGeom>
            <a:solidFill>
              <a:srgbClr val="CCFFFF"/>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92" name="Rectangle 91"/>
            <p:cNvSpPr/>
            <p:nvPr/>
          </p:nvSpPr>
          <p:spPr bwMode="auto">
            <a:xfrm rot="5400000">
              <a:off x="4381500" y="2857500"/>
              <a:ext cx="304800" cy="381000"/>
            </a:xfrm>
            <a:prstGeom prst="rect">
              <a:avLst/>
            </a:prstGeom>
            <a:solidFill>
              <a:srgbClr val="CCFFFF"/>
            </a:solidFill>
            <a:ln w="63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grpSp>
      <p:sp>
        <p:nvSpPr>
          <p:cNvPr id="93" name="Rectangle 92"/>
          <p:cNvSpPr/>
          <p:nvPr/>
        </p:nvSpPr>
        <p:spPr bwMode="auto">
          <a:xfrm rot="20033246">
            <a:off x="3894138" y="4295775"/>
            <a:ext cx="304800" cy="381000"/>
          </a:xfrm>
          <a:prstGeom prst="rect">
            <a:avLst/>
          </a:prstGeom>
          <a:solidFill>
            <a:schemeClr val="tx2">
              <a:lumMod val="40000"/>
              <a:lumOff val="60000"/>
            </a:schemeClr>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94" name="Rectangle 93"/>
          <p:cNvSpPr/>
          <p:nvPr/>
        </p:nvSpPr>
        <p:spPr bwMode="auto">
          <a:xfrm rot="1693316">
            <a:off x="3805238" y="3684588"/>
            <a:ext cx="304800" cy="381000"/>
          </a:xfrm>
          <a:prstGeom prst="rect">
            <a:avLst/>
          </a:prstGeom>
          <a:solidFill>
            <a:srgbClr val="CCFFFF"/>
          </a:solidFill>
          <a:ln w="9525"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6" name="&quot;No&quot; Symbol 5"/>
          <p:cNvSpPr/>
          <p:nvPr/>
        </p:nvSpPr>
        <p:spPr bwMode="auto">
          <a:xfrm>
            <a:off x="4267200" y="2590800"/>
            <a:ext cx="457200" cy="457200"/>
          </a:xfrm>
          <a:prstGeom prst="noSmoking">
            <a:avLst/>
          </a:prstGeom>
          <a:solidFill>
            <a:srgbClr val="FF0000"/>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a:latin typeface="Courier New" charset="0"/>
              <a:ea typeface="ＭＳ Ｐゴシック" charset="0"/>
              <a:cs typeface="ＭＳ Ｐゴシック" charset="0"/>
            </a:endParaRPr>
          </a:p>
        </p:txBody>
      </p:sp>
      <p:sp>
        <p:nvSpPr>
          <p:cNvPr id="95" name="TextBox 94"/>
          <p:cNvSpPr txBox="1"/>
          <p:nvPr/>
        </p:nvSpPr>
        <p:spPr>
          <a:xfrm>
            <a:off x="2362200" y="6045200"/>
            <a:ext cx="6705600" cy="584200"/>
          </a:xfrm>
          <a:prstGeom prst="rect">
            <a:avLst/>
          </a:prstGeom>
          <a:noFill/>
        </p:spPr>
        <p:txBody>
          <a:bodyPr>
            <a:spAutoFit/>
          </a:bodyPr>
          <a:lstStyle/>
          <a:p>
            <a:pPr algn="ctr">
              <a:defRPr/>
            </a:pPr>
            <a:r>
              <a:rPr lang="en-US" sz="3200" b="0" dirty="0">
                <a:solidFill>
                  <a:srgbClr val="000000"/>
                </a:solidFill>
                <a:latin typeface="+mn-lt"/>
                <a:ea typeface="ＭＳ Ｐゴシック" charset="0"/>
                <a:cs typeface="ＭＳ Ｐゴシック" charset="0"/>
              </a:rPr>
              <a:t>Will eventually drop packets</a:t>
            </a:r>
          </a:p>
        </p:txBody>
      </p:sp>
    </p:spTree>
    <p:extLst>
      <p:ext uri="{BB962C8B-B14F-4D97-AF65-F5344CB8AC3E}">
        <p14:creationId xmlns:p14="http://schemas.microsoft.com/office/powerpoint/2010/main" val="1648324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3"/>
          <p:cNvSpPr>
            <a:spLocks noGrp="1"/>
          </p:cNvSpPr>
          <p:nvPr>
            <p:ph type="title"/>
          </p:nvPr>
        </p:nvSpPr>
        <p:spPr/>
        <p:txBody>
          <a:bodyPr/>
          <a:lstStyle/>
          <a:p>
            <a:r>
              <a:rPr lang="en-US" altLang="en-US"/>
              <a:t>Queues introduce queuing delays</a:t>
            </a:r>
          </a:p>
        </p:txBody>
      </p:sp>
      <p:sp>
        <p:nvSpPr>
          <p:cNvPr id="3" name="Content Placeholder 2"/>
          <p:cNvSpPr>
            <a:spLocks noGrp="1"/>
          </p:cNvSpPr>
          <p:nvPr>
            <p:ph idx="1"/>
          </p:nvPr>
        </p:nvSpPr>
        <p:spPr>
          <a:xfrm>
            <a:off x="381000" y="1219200"/>
            <a:ext cx="8534400" cy="5410200"/>
          </a:xfrm>
        </p:spPr>
        <p:txBody>
          <a:bodyPr/>
          <a:lstStyle/>
          <a:p>
            <a:r>
              <a:rPr lang="en-US" altLang="en-US" dirty="0"/>
              <a:t>Recall, packet delay = </a:t>
            </a:r>
            <a:r>
              <a:rPr lang="en-US" altLang="en-US" dirty="0" err="1"/>
              <a:t>tx</a:t>
            </a:r>
            <a:r>
              <a:rPr lang="en-US" altLang="en-US" dirty="0"/>
              <a:t> delay + prop delay</a:t>
            </a:r>
          </a:p>
          <a:p>
            <a:endParaRPr lang="en-US" altLang="en-US" sz="2000" dirty="0"/>
          </a:p>
          <a:p>
            <a:r>
              <a:rPr lang="en-US" altLang="en-US" dirty="0"/>
              <a:t>With queues (stat. </a:t>
            </a:r>
            <a:r>
              <a:rPr lang="en-US" altLang="en-US" dirty="0" err="1"/>
              <a:t>muxing</a:t>
            </a:r>
            <a:r>
              <a:rPr lang="en-US" altLang="en-US" dirty="0"/>
              <a:t>)</a:t>
            </a:r>
          </a:p>
          <a:p>
            <a:pPr lvl="1"/>
            <a:r>
              <a:rPr lang="en-US" altLang="en-US" dirty="0"/>
              <a:t>packet delay  = </a:t>
            </a:r>
            <a:r>
              <a:rPr lang="en-US" altLang="en-US" dirty="0" err="1"/>
              <a:t>tx</a:t>
            </a:r>
            <a:r>
              <a:rPr lang="en-US" altLang="en-US" dirty="0"/>
              <a:t> delay + prop delay </a:t>
            </a:r>
            <a:r>
              <a:rPr lang="en-US" altLang="en-US" dirty="0">
                <a:solidFill>
                  <a:srgbClr val="FF0000"/>
                </a:solidFill>
              </a:rPr>
              <a:t>+</a:t>
            </a:r>
            <a:r>
              <a:rPr lang="en-US" altLang="en-US" dirty="0"/>
              <a:t> </a:t>
            </a:r>
            <a:r>
              <a:rPr lang="en-US" altLang="en-US" dirty="0">
                <a:solidFill>
                  <a:srgbClr val="FF0000"/>
                </a:solidFill>
              </a:rPr>
              <a:t>queuing delay</a:t>
            </a:r>
          </a:p>
          <a:p>
            <a:pPr lvl="1"/>
            <a:endParaRPr lang="en-US" altLang="en-US" sz="2000" dirty="0">
              <a:solidFill>
                <a:srgbClr val="FF0000"/>
              </a:solidFill>
            </a:endParaRPr>
          </a:p>
          <a:p>
            <a:r>
              <a:rPr lang="en-US" altLang="en-US" dirty="0"/>
              <a:t>Queuing delay caused by “packet interference”</a:t>
            </a:r>
          </a:p>
          <a:p>
            <a:endParaRPr lang="en-US" altLang="en-US" sz="2000" dirty="0"/>
          </a:p>
          <a:p>
            <a:r>
              <a:rPr lang="en-US" altLang="en-US" dirty="0"/>
              <a:t>Made worse at high load</a:t>
            </a:r>
          </a:p>
          <a:p>
            <a:pPr lvl="1"/>
            <a:r>
              <a:rPr lang="en-US" altLang="en-US" dirty="0"/>
              <a:t>less “idle time” to absorb bursts </a:t>
            </a:r>
          </a:p>
          <a:p>
            <a:pPr lvl="1"/>
            <a:r>
              <a:rPr lang="en-US" altLang="en-US" dirty="0"/>
              <a:t>think about traffic jams at rush hour</a:t>
            </a:r>
          </a:p>
        </p:txBody>
      </p:sp>
    </p:spTree>
    <p:extLst>
      <p:ext uri="{BB962C8B-B14F-4D97-AF65-F5344CB8AC3E}">
        <p14:creationId xmlns:p14="http://schemas.microsoft.com/office/powerpoint/2010/main" val="541924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a:t>Circuit switching: pros and cons</a:t>
            </a:r>
          </a:p>
        </p:txBody>
      </p:sp>
      <p:sp>
        <p:nvSpPr>
          <p:cNvPr id="87042" name="Content Placeholder 5"/>
          <p:cNvSpPr>
            <a:spLocks noGrp="1"/>
          </p:cNvSpPr>
          <p:nvPr>
            <p:ph idx="1"/>
          </p:nvPr>
        </p:nvSpPr>
        <p:spPr/>
        <p:txBody>
          <a:bodyPr/>
          <a:lstStyle/>
          <a:p>
            <a:r>
              <a:rPr lang="en-US" altLang="en-US" dirty="0"/>
              <a:t>Pros </a:t>
            </a:r>
          </a:p>
          <a:p>
            <a:pPr lvl="1"/>
            <a:r>
              <a:rPr lang="en-US" altLang="en-US" dirty="0"/>
              <a:t>guaranteed performance </a:t>
            </a:r>
          </a:p>
          <a:p>
            <a:pPr lvl="1"/>
            <a:r>
              <a:rPr lang="en-US" altLang="en-US" dirty="0"/>
              <a:t>fast transfers (once circuit is established)</a:t>
            </a:r>
          </a:p>
          <a:p>
            <a:pPr lvl="1"/>
            <a:endParaRPr lang="en-US" altLang="en-US" dirty="0"/>
          </a:p>
          <a:p>
            <a:r>
              <a:rPr lang="en-US" altLang="en-US" dirty="0"/>
              <a:t>Cons</a:t>
            </a:r>
          </a:p>
          <a:p>
            <a:pPr lvl="1"/>
            <a:r>
              <a:rPr lang="en-US" altLang="en-US" dirty="0"/>
              <a:t>wastes capacity if traffic is “</a:t>
            </a:r>
            <a:r>
              <a:rPr lang="en-US" altLang="ja-JP" dirty="0" err="1"/>
              <a:t>bursty</a:t>
            </a:r>
            <a:r>
              <a:rPr lang="en-US" altLang="en-US" dirty="0"/>
              <a:t>”</a:t>
            </a:r>
            <a:endParaRPr lang="en-US" altLang="ja-JP" dirty="0"/>
          </a:p>
          <a:p>
            <a:pPr lvl="1"/>
            <a:r>
              <a:rPr lang="en-US" altLang="en-US" dirty="0"/>
              <a:t>connection setup adds delay</a:t>
            </a:r>
          </a:p>
          <a:p>
            <a:pPr lvl="1"/>
            <a:r>
              <a:rPr lang="en-US" altLang="en-US" dirty="0"/>
              <a:t>recovery from failure is slow</a:t>
            </a:r>
          </a:p>
          <a:p>
            <a:pPr lvl="1"/>
            <a:endParaRPr lang="en-US" altLang="en-US" dirty="0"/>
          </a:p>
          <a:p>
            <a:pPr lvl="1"/>
            <a:endParaRPr lang="en-US" altLang="en-US" dirty="0"/>
          </a:p>
          <a:p>
            <a:pPr lvl="1"/>
            <a:endParaRPr lang="en-US" altLang="en-US" dirty="0"/>
          </a:p>
          <a:p>
            <a:pPr lvl="1"/>
            <a:endParaRPr lang="en-US" altLang="en-US" dirty="0"/>
          </a:p>
        </p:txBody>
      </p:sp>
    </p:spTree>
    <p:extLst>
      <p:ext uri="{BB962C8B-B14F-4D97-AF65-F5344CB8AC3E}">
        <p14:creationId xmlns:p14="http://schemas.microsoft.com/office/powerpoint/2010/main" val="1316504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altLang="en-US">
                <a:solidFill>
                  <a:srgbClr val="0000FF"/>
                </a:solidFill>
              </a:rPr>
              <a:t>Packet</a:t>
            </a:r>
            <a:r>
              <a:rPr lang="en-US" altLang="en-US"/>
              <a:t> switching: pros and cons</a:t>
            </a:r>
          </a:p>
        </p:txBody>
      </p:sp>
      <p:sp>
        <p:nvSpPr>
          <p:cNvPr id="88066" name="Content Placeholder 5"/>
          <p:cNvSpPr>
            <a:spLocks noGrp="1"/>
          </p:cNvSpPr>
          <p:nvPr>
            <p:ph idx="1"/>
          </p:nvPr>
        </p:nvSpPr>
        <p:spPr/>
        <p:txBody>
          <a:bodyPr/>
          <a:lstStyle/>
          <a:p>
            <a:r>
              <a:rPr lang="en-US" altLang="en-US" dirty="0">
                <a:solidFill>
                  <a:srgbClr val="0000FF"/>
                </a:solidFill>
              </a:rPr>
              <a:t>Cons</a:t>
            </a:r>
            <a:r>
              <a:rPr lang="en-US" altLang="en-US" dirty="0"/>
              <a:t> </a:t>
            </a:r>
          </a:p>
          <a:p>
            <a:pPr lvl="1"/>
            <a:r>
              <a:rPr lang="en-US" altLang="en-US" dirty="0">
                <a:solidFill>
                  <a:srgbClr val="0000FF"/>
                </a:solidFill>
              </a:rPr>
              <a:t>no</a:t>
            </a:r>
            <a:r>
              <a:rPr lang="en-US" altLang="en-US" dirty="0"/>
              <a:t> guaranteed performance </a:t>
            </a:r>
          </a:p>
          <a:p>
            <a:pPr lvl="1"/>
            <a:r>
              <a:rPr lang="en-US" altLang="en-US" dirty="0"/>
              <a:t>header overhead per packet</a:t>
            </a:r>
          </a:p>
          <a:p>
            <a:pPr lvl="1"/>
            <a:r>
              <a:rPr lang="en-US" altLang="en-US" dirty="0">
                <a:solidFill>
                  <a:srgbClr val="0000FF"/>
                </a:solidFill>
              </a:rPr>
              <a:t>queues and queuing delays</a:t>
            </a:r>
          </a:p>
          <a:p>
            <a:pPr lvl="1"/>
            <a:endParaRPr lang="en-US" altLang="en-US" dirty="0"/>
          </a:p>
          <a:p>
            <a:r>
              <a:rPr lang="en-US" altLang="en-US" dirty="0"/>
              <a:t>Pros</a:t>
            </a:r>
          </a:p>
          <a:p>
            <a:pPr lvl="1"/>
            <a:r>
              <a:rPr lang="en-US" altLang="en-US" dirty="0"/>
              <a:t>efficient use of capacity (stat. </a:t>
            </a:r>
            <a:r>
              <a:rPr lang="en-US" altLang="en-US" dirty="0" err="1"/>
              <a:t>muxing</a:t>
            </a:r>
            <a:r>
              <a:rPr lang="en-US" altLang="en-US" dirty="0"/>
              <a:t>)</a:t>
            </a:r>
          </a:p>
          <a:p>
            <a:pPr lvl="1"/>
            <a:r>
              <a:rPr lang="en-US" altLang="en-US" dirty="0"/>
              <a:t>no overhead due to connection setup</a:t>
            </a:r>
          </a:p>
          <a:p>
            <a:pPr lvl="1"/>
            <a:r>
              <a:rPr lang="en-US" altLang="en-US" dirty="0"/>
              <a:t>resilient -- can `route around trouble’</a:t>
            </a:r>
          </a:p>
          <a:p>
            <a:pPr lvl="1"/>
            <a:endParaRPr lang="en-US" altLang="en-US" dirty="0"/>
          </a:p>
          <a:p>
            <a:pPr lvl="1"/>
            <a:endParaRPr lang="en-US" altLang="en-US" dirty="0"/>
          </a:p>
          <a:p>
            <a:pPr lvl="1"/>
            <a:endParaRPr lang="en-US" altLang="en-US" dirty="0"/>
          </a:p>
          <a:p>
            <a:pPr lvl="1"/>
            <a:endParaRPr lang="en-US" altLang="en-US" dirty="0"/>
          </a:p>
        </p:txBody>
      </p:sp>
    </p:spTree>
    <p:extLst>
      <p:ext uri="{BB962C8B-B14F-4D97-AF65-F5344CB8AC3E}">
        <p14:creationId xmlns:p14="http://schemas.microsoft.com/office/powerpoint/2010/main" val="2927965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p:cNvSpPr>
            <a:spLocks noGrp="1"/>
          </p:cNvSpPr>
          <p:nvPr>
            <p:ph type="ctrTitle"/>
          </p:nvPr>
        </p:nvSpPr>
        <p:spPr>
          <a:xfrm>
            <a:off x="685800" y="2416175"/>
            <a:ext cx="7772400" cy="1470025"/>
          </a:xfrm>
        </p:spPr>
        <p:txBody>
          <a:bodyPr/>
          <a:lstStyle/>
          <a:p>
            <a:r>
              <a:rPr lang="en-US" altLang="en-US" dirty="0"/>
              <a:t>The Internet Protocol Stack?</a:t>
            </a:r>
          </a:p>
        </p:txBody>
      </p:sp>
      <p:sp>
        <p:nvSpPr>
          <p:cNvPr id="6" name="Subtitle 5"/>
          <p:cNvSpPr>
            <a:spLocks noGrp="1"/>
          </p:cNvSpPr>
          <p:nvPr>
            <p:ph type="subTitle" idx="1"/>
          </p:nvPr>
        </p:nvSpPr>
        <p:spPr/>
        <p:txBody>
          <a:bodyPr/>
          <a:lstStyle/>
          <a:p>
            <a:pPr>
              <a:buFont typeface="Arial" pitchFamily="1" charset="0"/>
              <a:buNone/>
              <a:defRPr/>
            </a:pPr>
            <a:r>
              <a:rPr lang="en-US" dirty="0"/>
              <a:t>Internet Architecture</a:t>
            </a:r>
          </a:p>
        </p:txBody>
      </p:sp>
    </p:spTree>
    <p:extLst>
      <p:ext uri="{BB962C8B-B14F-4D97-AF65-F5344CB8AC3E}">
        <p14:creationId xmlns:p14="http://schemas.microsoft.com/office/powerpoint/2010/main" val="38118637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Protocol Layers as an Architecture</a:t>
            </a:r>
          </a:p>
        </p:txBody>
      </p:sp>
      <p:sp>
        <p:nvSpPr>
          <p:cNvPr id="21507" name="Rectangle 3"/>
          <p:cNvSpPr>
            <a:spLocks noGrp="1" noChangeArrowheads="1"/>
          </p:cNvSpPr>
          <p:nvPr>
            <p:ph idx="1"/>
          </p:nvPr>
        </p:nvSpPr>
        <p:spPr/>
        <p:txBody>
          <a:bodyPr/>
          <a:lstStyle/>
          <a:p>
            <a:r>
              <a:rPr lang="en-US" dirty="0"/>
              <a:t>Protocol layering is the main structuring method used to divide up network functionality.</a:t>
            </a:r>
          </a:p>
          <a:p>
            <a:endParaRPr lang="en-US" dirty="0"/>
          </a:p>
        </p:txBody>
      </p:sp>
      <p:sp>
        <p:nvSpPr>
          <p:cNvPr id="10" name="Content Placeholder 9"/>
          <p:cNvSpPr>
            <a:spLocks noGrp="1"/>
          </p:cNvSpPr>
          <p:nvPr>
            <p:ph idx="11"/>
          </p:nvPr>
        </p:nvSpPr>
        <p:spPr>
          <a:xfrm>
            <a:off x="571498" y="2219325"/>
            <a:ext cx="3400427" cy="3743325"/>
          </a:xfrm>
        </p:spPr>
        <p:txBody>
          <a:bodyPr/>
          <a:lstStyle/>
          <a:p>
            <a:pPr>
              <a:buFont typeface="Arial" pitchFamily="34" charset="0"/>
              <a:buChar char="•"/>
            </a:pPr>
            <a:r>
              <a:rPr lang="en-US" sz="2000" dirty="0"/>
              <a:t> Each protocol instance talks virtually to its </a:t>
            </a:r>
            <a:r>
              <a:rPr lang="en-US" sz="2000" u="sng" dirty="0"/>
              <a:t>peer</a:t>
            </a:r>
            <a:r>
              <a:rPr lang="en-US" sz="2000" dirty="0"/>
              <a:t> </a:t>
            </a:r>
          </a:p>
          <a:p>
            <a:pPr>
              <a:buFont typeface="Arial" pitchFamily="34" charset="0"/>
              <a:buChar char="•"/>
            </a:pPr>
            <a:r>
              <a:rPr lang="en-US" sz="2000" dirty="0"/>
              <a:t> Each layer communicates only by using the one below </a:t>
            </a:r>
          </a:p>
          <a:p>
            <a:pPr>
              <a:buFont typeface="Arial" pitchFamily="34" charset="0"/>
              <a:buChar char="•"/>
            </a:pPr>
            <a:r>
              <a:rPr lang="en-US" sz="2000" dirty="0"/>
              <a:t> Lower layer </a:t>
            </a:r>
            <a:r>
              <a:rPr lang="en-US" sz="2000" u="sng" dirty="0"/>
              <a:t>services</a:t>
            </a:r>
            <a:r>
              <a:rPr lang="en-US" sz="2000" dirty="0"/>
              <a:t> are accessed by an </a:t>
            </a:r>
            <a:r>
              <a:rPr lang="en-US" sz="2000" u="sng" dirty="0"/>
              <a:t>interface</a:t>
            </a:r>
          </a:p>
          <a:p>
            <a:pPr>
              <a:buFont typeface="Arial" pitchFamily="34" charset="0"/>
              <a:buChar char="•"/>
            </a:pPr>
            <a:r>
              <a:rPr lang="en-US" sz="2000" dirty="0"/>
              <a:t> At bottom, messages are carried by the medium</a:t>
            </a:r>
          </a:p>
        </p:txBody>
      </p:sp>
      <p:pic>
        <p:nvPicPr>
          <p:cNvPr id="21508" name="Picture 2"/>
          <p:cNvPicPr>
            <a:picLocks noChangeAspect="1" noChangeArrowheads="1"/>
          </p:cNvPicPr>
          <p:nvPr/>
        </p:nvPicPr>
        <p:blipFill>
          <a:blip r:embed="rId3" cstate="print"/>
          <a:srcRect/>
          <a:stretch>
            <a:fillRect/>
          </a:stretch>
        </p:blipFill>
        <p:spPr bwMode="auto">
          <a:xfrm>
            <a:off x="3886863" y="2090737"/>
            <a:ext cx="4809462" cy="3952875"/>
          </a:xfrm>
          <a:prstGeom prst="rect">
            <a:avLst/>
          </a:prstGeom>
          <a:noFill/>
          <a:ln w="9525">
            <a:noFill/>
            <a:miter lim="800000"/>
            <a:headEnd/>
            <a:tailEnd/>
          </a:ln>
        </p:spPr>
      </p:pic>
    </p:spTree>
    <p:extLst>
      <p:ext uri="{BB962C8B-B14F-4D97-AF65-F5344CB8AC3E}">
        <p14:creationId xmlns:p14="http://schemas.microsoft.com/office/powerpoint/2010/main" val="22528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10"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Protocol Layers: An Example</a:t>
            </a:r>
          </a:p>
        </p:txBody>
      </p:sp>
      <p:sp>
        <p:nvSpPr>
          <p:cNvPr id="22531" name="Rectangle 3"/>
          <p:cNvSpPr>
            <a:spLocks noGrp="1" noChangeArrowheads="1"/>
          </p:cNvSpPr>
          <p:nvPr>
            <p:ph idx="1"/>
          </p:nvPr>
        </p:nvSpPr>
        <p:spPr/>
        <p:txBody>
          <a:bodyPr/>
          <a:lstStyle/>
          <a:p>
            <a:r>
              <a:rPr lang="en-US" sz="2800" dirty="0"/>
              <a:t>Example: the philosopher-translator-secretary architecture</a:t>
            </a:r>
          </a:p>
          <a:p>
            <a:r>
              <a:rPr lang="en-US" sz="2800" dirty="0"/>
              <a:t>Each protocol at different layers serves a different purpose</a:t>
            </a:r>
          </a:p>
        </p:txBody>
      </p:sp>
      <p:pic>
        <p:nvPicPr>
          <p:cNvPr id="22532" name="Picture 2"/>
          <p:cNvPicPr>
            <a:picLocks noChangeAspect="1" noChangeArrowheads="1"/>
          </p:cNvPicPr>
          <p:nvPr/>
        </p:nvPicPr>
        <p:blipFill>
          <a:blip r:embed="rId2" cstate="print"/>
          <a:srcRect/>
          <a:stretch>
            <a:fillRect/>
          </a:stretch>
        </p:blipFill>
        <p:spPr bwMode="auto">
          <a:xfrm>
            <a:off x="2241465" y="2667125"/>
            <a:ext cx="4661070" cy="4190875"/>
          </a:xfrm>
          <a:prstGeom prst="rect">
            <a:avLst/>
          </a:prstGeom>
          <a:noFill/>
          <a:ln w="9525">
            <a:noFill/>
            <a:miter lim="800000"/>
            <a:headEnd/>
            <a:tailEnd/>
          </a:ln>
        </p:spPr>
      </p:pic>
    </p:spTree>
    <p:extLst>
      <p:ext uri="{BB962C8B-B14F-4D97-AF65-F5344CB8AC3E}">
        <p14:creationId xmlns:p14="http://schemas.microsoft.com/office/powerpoint/2010/main" val="6547391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Service Primitives (1)</a:t>
            </a:r>
          </a:p>
        </p:txBody>
      </p:sp>
      <p:sp>
        <p:nvSpPr>
          <p:cNvPr id="25603" name="Content Placeholder 2"/>
          <p:cNvSpPr>
            <a:spLocks noGrp="1"/>
          </p:cNvSpPr>
          <p:nvPr>
            <p:ph idx="1"/>
          </p:nvPr>
        </p:nvSpPr>
        <p:spPr/>
        <p:txBody>
          <a:bodyPr/>
          <a:lstStyle/>
          <a:p>
            <a:r>
              <a:rPr lang="en-US" sz="2400" dirty="0"/>
              <a:t>A service is provided to the layer above as primitives</a:t>
            </a:r>
          </a:p>
          <a:p>
            <a:r>
              <a:rPr lang="en-US" sz="2400" dirty="0"/>
              <a:t>Hypothetical example of service primitives that may provide a reliable byte stream (connection-oriented) service:</a:t>
            </a:r>
          </a:p>
        </p:txBody>
      </p:sp>
      <p:pic>
        <p:nvPicPr>
          <p:cNvPr id="25605" name="Picture 6"/>
          <p:cNvPicPr>
            <a:picLocks noChangeAspect="1" noChangeArrowheads="1"/>
          </p:cNvPicPr>
          <p:nvPr/>
        </p:nvPicPr>
        <p:blipFill>
          <a:blip r:embed="rId2" cstate="print"/>
          <a:srcRect/>
          <a:stretch>
            <a:fillRect/>
          </a:stretch>
        </p:blipFill>
        <p:spPr bwMode="auto">
          <a:xfrm>
            <a:off x="1528762" y="2757488"/>
            <a:ext cx="6181725" cy="2461953"/>
          </a:xfrm>
          <a:prstGeom prst="rect">
            <a:avLst/>
          </a:prstGeom>
          <a:noFill/>
          <a:ln w="9525">
            <a:noFill/>
            <a:miter lim="800000"/>
            <a:headEnd/>
            <a:tailEnd/>
          </a:ln>
        </p:spPr>
      </p:pic>
    </p:spTree>
    <p:extLst>
      <p:ext uri="{BB962C8B-B14F-4D97-AF65-F5344CB8AC3E}">
        <p14:creationId xmlns:p14="http://schemas.microsoft.com/office/powerpoint/2010/main" val="2368640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(2)</a:t>
            </a:r>
          </a:p>
        </p:txBody>
      </p:sp>
      <p:sp>
        <p:nvSpPr>
          <p:cNvPr id="3" name="Content Placeholder 2"/>
          <p:cNvSpPr>
            <a:spLocks noGrp="1"/>
          </p:cNvSpPr>
          <p:nvPr>
            <p:ph idx="1"/>
          </p:nvPr>
        </p:nvSpPr>
        <p:spPr/>
        <p:txBody>
          <a:bodyPr/>
          <a:lstStyle/>
          <a:p>
            <a:r>
              <a:rPr lang="en-US" dirty="0"/>
              <a:t>Hypothetical example of how these primitives may be used for a client-server interaction</a:t>
            </a:r>
          </a:p>
        </p:txBody>
      </p:sp>
      <p:grpSp>
        <p:nvGrpSpPr>
          <p:cNvPr id="41" name="Group 40"/>
          <p:cNvGrpSpPr/>
          <p:nvPr/>
        </p:nvGrpSpPr>
        <p:grpSpPr>
          <a:xfrm>
            <a:off x="895350" y="2124075"/>
            <a:ext cx="7053431" cy="3543300"/>
            <a:chOff x="895350" y="2124075"/>
            <a:chExt cx="7053431" cy="3543300"/>
          </a:xfrm>
        </p:grpSpPr>
        <p:grpSp>
          <p:nvGrpSpPr>
            <p:cNvPr id="38" name="Group 37"/>
            <p:cNvGrpSpPr/>
            <p:nvPr/>
          </p:nvGrpSpPr>
          <p:grpSpPr>
            <a:xfrm>
              <a:off x="895350" y="2124075"/>
              <a:ext cx="7053431" cy="3543300"/>
              <a:chOff x="657225" y="1828800"/>
              <a:chExt cx="7053431" cy="3543300"/>
            </a:xfrm>
          </p:grpSpPr>
          <p:cxnSp>
            <p:nvCxnSpPr>
              <p:cNvPr id="6" name="Straight Connector 5"/>
              <p:cNvCxnSpPr/>
              <p:nvPr/>
            </p:nvCxnSpPr>
            <p:spPr bwMode="auto">
              <a:xfrm rot="5400000">
                <a:off x="1138238" y="3776662"/>
                <a:ext cx="31908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5400000">
                <a:off x="3890962" y="3767139"/>
                <a:ext cx="317182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2352675" y="1838325"/>
                <a:ext cx="841897" cy="400110"/>
              </a:xfrm>
              <a:prstGeom prst="rect">
                <a:avLst/>
              </a:prstGeom>
              <a:noFill/>
            </p:spPr>
            <p:txBody>
              <a:bodyPr wrap="none" rtlCol="0">
                <a:spAutoFit/>
              </a:bodyPr>
              <a:lstStyle/>
              <a:p>
                <a:r>
                  <a:rPr lang="en-US" sz="2000" dirty="0"/>
                  <a:t>Client</a:t>
                </a:r>
              </a:p>
            </p:txBody>
          </p:sp>
          <p:sp>
            <p:nvSpPr>
              <p:cNvPr id="9" name="TextBox 8"/>
              <p:cNvSpPr txBox="1"/>
              <p:nvPr/>
            </p:nvSpPr>
            <p:spPr>
              <a:xfrm>
                <a:off x="5038725" y="1828800"/>
                <a:ext cx="939681" cy="400110"/>
              </a:xfrm>
              <a:prstGeom prst="rect">
                <a:avLst/>
              </a:prstGeom>
              <a:noFill/>
            </p:spPr>
            <p:txBody>
              <a:bodyPr wrap="none" rtlCol="0">
                <a:spAutoFit/>
              </a:bodyPr>
              <a:lstStyle/>
              <a:p>
                <a:r>
                  <a:rPr lang="en-US" sz="2000" dirty="0"/>
                  <a:t>Server</a:t>
                </a:r>
              </a:p>
            </p:txBody>
          </p:sp>
          <p:cxnSp>
            <p:nvCxnSpPr>
              <p:cNvPr id="11" name="Straight Arrow Connector 10"/>
              <p:cNvCxnSpPr/>
              <p:nvPr/>
            </p:nvCxnSpPr>
            <p:spPr bwMode="auto">
              <a:xfrm>
                <a:off x="2733675" y="2771775"/>
                <a:ext cx="27432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flipH="1">
                <a:off x="2724150" y="3000375"/>
                <a:ext cx="27432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2743200" y="3705225"/>
                <a:ext cx="27432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H="1">
                <a:off x="2733675" y="4038600"/>
                <a:ext cx="27432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2771775" y="4686300"/>
                <a:ext cx="27432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H="1">
                <a:off x="2762250" y="4914900"/>
                <a:ext cx="27432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5648325" y="2238375"/>
                <a:ext cx="1338828" cy="369332"/>
              </a:xfrm>
              <a:prstGeom prst="rect">
                <a:avLst/>
              </a:prstGeom>
              <a:noFill/>
            </p:spPr>
            <p:txBody>
              <a:bodyPr wrap="none" rtlCol="0">
                <a:spAutoFit/>
              </a:bodyPr>
              <a:lstStyle/>
              <a:p>
                <a:r>
                  <a:rPr lang="en-US" dirty="0"/>
                  <a:t>LISTEN (0)</a:t>
                </a:r>
              </a:p>
            </p:txBody>
          </p:sp>
          <p:sp>
            <p:nvSpPr>
              <p:cNvPr id="18" name="TextBox 17"/>
              <p:cNvSpPr txBox="1"/>
              <p:nvPr/>
            </p:nvSpPr>
            <p:spPr>
              <a:xfrm>
                <a:off x="5657850" y="2781300"/>
                <a:ext cx="1180772" cy="369332"/>
              </a:xfrm>
              <a:prstGeom prst="rect">
                <a:avLst/>
              </a:prstGeom>
              <a:noFill/>
            </p:spPr>
            <p:txBody>
              <a:bodyPr wrap="none" rtlCol="0">
                <a:spAutoFit/>
              </a:bodyPr>
              <a:lstStyle/>
              <a:p>
                <a:r>
                  <a:rPr lang="en-US" dirty="0"/>
                  <a:t>ACCEPT </a:t>
                </a:r>
              </a:p>
            </p:txBody>
          </p:sp>
          <p:sp>
            <p:nvSpPr>
              <p:cNvPr id="19" name="TextBox 18"/>
              <p:cNvSpPr txBox="1"/>
              <p:nvPr/>
            </p:nvSpPr>
            <p:spPr>
              <a:xfrm>
                <a:off x="5648325" y="2981325"/>
                <a:ext cx="1197764" cy="369332"/>
              </a:xfrm>
              <a:prstGeom prst="rect">
                <a:avLst/>
              </a:prstGeom>
              <a:noFill/>
            </p:spPr>
            <p:txBody>
              <a:bodyPr wrap="none" rtlCol="0">
                <a:spAutoFit/>
              </a:bodyPr>
              <a:lstStyle/>
              <a:p>
                <a:r>
                  <a:rPr lang="en-US" dirty="0"/>
                  <a:t>RECEIVE</a:t>
                </a:r>
              </a:p>
            </p:txBody>
          </p:sp>
          <p:sp>
            <p:nvSpPr>
              <p:cNvPr id="20" name="TextBox 19"/>
              <p:cNvSpPr txBox="1"/>
              <p:nvPr/>
            </p:nvSpPr>
            <p:spPr>
              <a:xfrm>
                <a:off x="5667375" y="3819525"/>
                <a:ext cx="1172116" cy="369332"/>
              </a:xfrm>
              <a:prstGeom prst="rect">
                <a:avLst/>
              </a:prstGeom>
              <a:noFill/>
            </p:spPr>
            <p:txBody>
              <a:bodyPr wrap="none" rtlCol="0">
                <a:spAutoFit/>
              </a:bodyPr>
              <a:lstStyle/>
              <a:p>
                <a:r>
                  <a:rPr lang="en-US" dirty="0"/>
                  <a:t>SEND (4)</a:t>
                </a:r>
              </a:p>
            </p:txBody>
          </p:sp>
          <p:sp>
            <p:nvSpPr>
              <p:cNvPr id="21" name="TextBox 20"/>
              <p:cNvSpPr txBox="1"/>
              <p:nvPr/>
            </p:nvSpPr>
            <p:spPr>
              <a:xfrm>
                <a:off x="5657850" y="4733925"/>
                <a:ext cx="2052806" cy="369332"/>
              </a:xfrm>
              <a:prstGeom prst="rect">
                <a:avLst/>
              </a:prstGeom>
              <a:noFill/>
            </p:spPr>
            <p:txBody>
              <a:bodyPr wrap="none" rtlCol="0">
                <a:spAutoFit/>
              </a:bodyPr>
              <a:lstStyle/>
              <a:p>
                <a:r>
                  <a:rPr lang="en-US" dirty="0"/>
                  <a:t>DISCONNECT (6)</a:t>
                </a:r>
              </a:p>
            </p:txBody>
          </p:sp>
          <p:sp>
            <p:nvSpPr>
              <p:cNvPr id="23" name="TextBox 22"/>
              <p:cNvSpPr txBox="1"/>
              <p:nvPr/>
            </p:nvSpPr>
            <p:spPr>
              <a:xfrm>
                <a:off x="1038225" y="2581275"/>
                <a:ext cx="1668085" cy="369332"/>
              </a:xfrm>
              <a:prstGeom prst="rect">
                <a:avLst/>
              </a:prstGeom>
              <a:noFill/>
            </p:spPr>
            <p:txBody>
              <a:bodyPr wrap="none" rtlCol="0">
                <a:spAutoFit/>
              </a:bodyPr>
              <a:lstStyle/>
              <a:p>
                <a:r>
                  <a:rPr lang="en-US" dirty="0"/>
                  <a:t>CONNECT (1)</a:t>
                </a:r>
              </a:p>
            </p:txBody>
          </p:sp>
          <p:sp>
            <p:nvSpPr>
              <p:cNvPr id="24" name="TextBox 23"/>
              <p:cNvSpPr txBox="1"/>
              <p:nvPr/>
            </p:nvSpPr>
            <p:spPr>
              <a:xfrm>
                <a:off x="1543050" y="3491984"/>
                <a:ext cx="825867" cy="369332"/>
              </a:xfrm>
              <a:prstGeom prst="rect">
                <a:avLst/>
              </a:prstGeom>
              <a:noFill/>
            </p:spPr>
            <p:txBody>
              <a:bodyPr wrap="none" rtlCol="0">
                <a:spAutoFit/>
              </a:bodyPr>
              <a:lstStyle/>
              <a:p>
                <a:r>
                  <a:rPr lang="en-US" dirty="0"/>
                  <a:t>SEND</a:t>
                </a:r>
              </a:p>
            </p:txBody>
          </p:sp>
          <p:sp>
            <p:nvSpPr>
              <p:cNvPr id="25" name="TextBox 24"/>
              <p:cNvSpPr txBox="1"/>
              <p:nvPr/>
            </p:nvSpPr>
            <p:spPr>
              <a:xfrm>
                <a:off x="1162050" y="3724275"/>
                <a:ext cx="1197764" cy="369332"/>
              </a:xfrm>
              <a:prstGeom prst="rect">
                <a:avLst/>
              </a:prstGeom>
              <a:noFill/>
            </p:spPr>
            <p:txBody>
              <a:bodyPr wrap="none" rtlCol="0">
                <a:spAutoFit/>
              </a:bodyPr>
              <a:lstStyle/>
              <a:p>
                <a:r>
                  <a:rPr lang="en-US" dirty="0"/>
                  <a:t>RECEIVE</a:t>
                </a:r>
              </a:p>
            </p:txBody>
          </p:sp>
          <p:sp>
            <p:nvSpPr>
              <p:cNvPr id="27" name="TextBox 26"/>
              <p:cNvSpPr txBox="1"/>
              <p:nvPr/>
            </p:nvSpPr>
            <p:spPr>
              <a:xfrm>
                <a:off x="657225" y="4476750"/>
                <a:ext cx="2052806" cy="369332"/>
              </a:xfrm>
              <a:prstGeom prst="rect">
                <a:avLst/>
              </a:prstGeom>
              <a:noFill/>
            </p:spPr>
            <p:txBody>
              <a:bodyPr wrap="none" rtlCol="0">
                <a:spAutoFit/>
              </a:bodyPr>
              <a:lstStyle/>
              <a:p>
                <a:r>
                  <a:rPr lang="en-US" dirty="0"/>
                  <a:t>DISCONNECT (5)</a:t>
                </a:r>
              </a:p>
            </p:txBody>
          </p:sp>
          <p:sp>
            <p:nvSpPr>
              <p:cNvPr id="28" name="TextBox 27"/>
              <p:cNvSpPr txBox="1"/>
              <p:nvPr/>
            </p:nvSpPr>
            <p:spPr>
              <a:xfrm>
                <a:off x="3143250" y="2495550"/>
                <a:ext cx="1877437" cy="369332"/>
              </a:xfrm>
              <a:prstGeom prst="rect">
                <a:avLst/>
              </a:prstGeom>
              <a:noFill/>
            </p:spPr>
            <p:txBody>
              <a:bodyPr wrap="none" rtlCol="0">
                <a:spAutoFit/>
              </a:bodyPr>
              <a:lstStyle/>
              <a:p>
                <a:r>
                  <a:rPr lang="en-US" dirty="0"/>
                  <a:t>Connect request</a:t>
                </a:r>
              </a:p>
            </p:txBody>
          </p:sp>
          <p:sp>
            <p:nvSpPr>
              <p:cNvPr id="29" name="TextBox 28"/>
              <p:cNvSpPr txBox="1"/>
              <p:nvPr/>
            </p:nvSpPr>
            <p:spPr>
              <a:xfrm>
                <a:off x="3181350" y="3048000"/>
                <a:ext cx="1903085" cy="369332"/>
              </a:xfrm>
              <a:prstGeom prst="rect">
                <a:avLst/>
              </a:prstGeom>
              <a:noFill/>
            </p:spPr>
            <p:txBody>
              <a:bodyPr wrap="none" rtlCol="0">
                <a:spAutoFit/>
              </a:bodyPr>
              <a:lstStyle/>
              <a:p>
                <a:r>
                  <a:rPr lang="en-US" dirty="0"/>
                  <a:t>Accept response</a:t>
                </a:r>
              </a:p>
            </p:txBody>
          </p:sp>
          <p:sp>
            <p:nvSpPr>
              <p:cNvPr id="30" name="TextBox 29"/>
              <p:cNvSpPr txBox="1"/>
              <p:nvPr/>
            </p:nvSpPr>
            <p:spPr>
              <a:xfrm>
                <a:off x="3162300" y="3409950"/>
                <a:ext cx="1890261" cy="369332"/>
              </a:xfrm>
              <a:prstGeom prst="rect">
                <a:avLst/>
              </a:prstGeom>
              <a:noFill/>
            </p:spPr>
            <p:txBody>
              <a:bodyPr wrap="none" rtlCol="0">
                <a:spAutoFit/>
              </a:bodyPr>
              <a:lstStyle/>
              <a:p>
                <a:r>
                  <a:rPr lang="en-US" dirty="0"/>
                  <a:t>Request </a:t>
                </a:r>
                <a:r>
                  <a:rPr lang="en-US"/>
                  <a:t>for data</a:t>
                </a:r>
                <a:endParaRPr lang="en-US" dirty="0"/>
              </a:p>
            </p:txBody>
          </p:sp>
          <p:sp>
            <p:nvSpPr>
              <p:cNvPr id="31" name="TextBox 30"/>
              <p:cNvSpPr txBox="1"/>
              <p:nvPr/>
            </p:nvSpPr>
            <p:spPr>
              <a:xfrm>
                <a:off x="3619500" y="4067175"/>
                <a:ext cx="774571" cy="369332"/>
              </a:xfrm>
              <a:prstGeom prst="rect">
                <a:avLst/>
              </a:prstGeom>
              <a:noFill/>
            </p:spPr>
            <p:txBody>
              <a:bodyPr wrap="none" rtlCol="0">
                <a:spAutoFit/>
              </a:bodyPr>
              <a:lstStyle/>
              <a:p>
                <a:r>
                  <a:rPr lang="en-US" dirty="0"/>
                  <a:t>Reply</a:t>
                </a:r>
              </a:p>
            </p:txBody>
          </p:sp>
          <p:sp>
            <p:nvSpPr>
              <p:cNvPr id="32" name="TextBox 31"/>
              <p:cNvSpPr txBox="1"/>
              <p:nvPr/>
            </p:nvSpPr>
            <p:spPr>
              <a:xfrm>
                <a:off x="3390900" y="4419600"/>
                <a:ext cx="1326004" cy="369332"/>
              </a:xfrm>
              <a:prstGeom prst="rect">
                <a:avLst/>
              </a:prstGeom>
              <a:noFill/>
            </p:spPr>
            <p:txBody>
              <a:bodyPr wrap="none" rtlCol="0">
                <a:spAutoFit/>
              </a:bodyPr>
              <a:lstStyle/>
              <a:p>
                <a:r>
                  <a:rPr lang="en-US" dirty="0"/>
                  <a:t>Disconnect</a:t>
                </a:r>
              </a:p>
            </p:txBody>
          </p:sp>
          <p:sp>
            <p:nvSpPr>
              <p:cNvPr id="33" name="TextBox 32"/>
              <p:cNvSpPr txBox="1"/>
              <p:nvPr/>
            </p:nvSpPr>
            <p:spPr>
              <a:xfrm>
                <a:off x="3390900" y="4953000"/>
                <a:ext cx="1326004" cy="369332"/>
              </a:xfrm>
              <a:prstGeom prst="rect">
                <a:avLst/>
              </a:prstGeom>
              <a:noFill/>
            </p:spPr>
            <p:txBody>
              <a:bodyPr wrap="none" rtlCol="0">
                <a:spAutoFit/>
              </a:bodyPr>
              <a:lstStyle/>
              <a:p>
                <a:r>
                  <a:rPr lang="en-US" dirty="0"/>
                  <a:t>Disconnect</a:t>
                </a:r>
              </a:p>
            </p:txBody>
          </p:sp>
        </p:grpSp>
        <p:sp>
          <p:nvSpPr>
            <p:cNvPr id="39" name="TextBox 38"/>
            <p:cNvSpPr txBox="1"/>
            <p:nvPr/>
          </p:nvSpPr>
          <p:spPr>
            <a:xfrm>
              <a:off x="6953250" y="3164443"/>
              <a:ext cx="466794" cy="369332"/>
            </a:xfrm>
            <a:prstGeom prst="rect">
              <a:avLst/>
            </a:prstGeom>
            <a:noFill/>
          </p:spPr>
          <p:txBody>
            <a:bodyPr wrap="none" rtlCol="0">
              <a:spAutoFit/>
            </a:bodyPr>
            <a:lstStyle/>
            <a:p>
              <a:r>
                <a:rPr lang="en-US" dirty="0"/>
                <a:t>(2)</a:t>
              </a:r>
            </a:p>
          </p:txBody>
        </p:sp>
        <p:sp>
          <p:nvSpPr>
            <p:cNvPr id="40" name="TextBox 39"/>
            <p:cNvSpPr txBox="1"/>
            <p:nvPr/>
          </p:nvSpPr>
          <p:spPr>
            <a:xfrm>
              <a:off x="2466975" y="3878818"/>
              <a:ext cx="466794" cy="369332"/>
            </a:xfrm>
            <a:prstGeom prst="rect">
              <a:avLst/>
            </a:prstGeom>
            <a:noFill/>
          </p:spPr>
          <p:txBody>
            <a:bodyPr wrap="none" rtlCol="0">
              <a:spAutoFit/>
            </a:bodyPr>
            <a:lstStyle/>
            <a:p>
              <a:r>
                <a:rPr lang="en-US" dirty="0"/>
                <a:t>(3)</a:t>
              </a:r>
            </a:p>
          </p:txBody>
        </p:sp>
      </p:grpSp>
    </p:spTree>
    <p:extLst>
      <p:ext uri="{BB962C8B-B14F-4D97-AF65-F5344CB8AC3E}">
        <p14:creationId xmlns:p14="http://schemas.microsoft.com/office/powerpoint/2010/main" val="126382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1-tj" id="{0668B9E0-A329-2C4D-8E7E-A016C5271FE2}" vid="{240D439E-0D15-3942-A75F-6C737912A9F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Lecture1-tj</Template>
  <TotalTime>2677</TotalTime>
  <Words>4629</Words>
  <Application>Microsoft Macintosh PowerPoint</Application>
  <PresentationFormat>On-screen Show (4:3)</PresentationFormat>
  <Paragraphs>1371</Paragraphs>
  <Slides>112</Slides>
  <Notes>49</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3" baseType="lpstr">
      <vt:lpstr>PMingLiU</vt:lpstr>
      <vt:lpstr>Arial</vt:lpstr>
      <vt:lpstr>Calibri</vt:lpstr>
      <vt:lpstr>Courier New</vt:lpstr>
      <vt:lpstr>Gill Sans MT</vt:lpstr>
      <vt:lpstr>Helvetica</vt:lpstr>
      <vt:lpstr>Tahoma</vt:lpstr>
      <vt:lpstr>Times New Roman</vt:lpstr>
      <vt:lpstr>Wingdings</vt:lpstr>
      <vt:lpstr>Office Theme</vt:lpstr>
      <vt:lpstr>Excel.Sheet.8</vt:lpstr>
      <vt:lpstr>ECE158A: Computer Networks</vt:lpstr>
      <vt:lpstr>PowerPoint Presentation</vt:lpstr>
      <vt:lpstr>PowerPoint Presentation</vt:lpstr>
      <vt:lpstr>PowerPoint Presentation</vt:lpstr>
      <vt:lpstr>PowerPoint Presentation</vt:lpstr>
      <vt:lpstr>PowerPoint Presentation</vt:lpstr>
      <vt:lpstr>PowerPoint Presentation</vt:lpstr>
      <vt:lpstr>   What are the design principles that made this possible?  How applicable are these to other networks such as sensor nets, IoTs, smart meters, etc?    </vt:lpstr>
      <vt:lpstr>Course Organization</vt:lpstr>
      <vt:lpstr>Learning Objectives</vt:lpstr>
      <vt:lpstr>Textbooks</vt:lpstr>
      <vt:lpstr>Grading</vt:lpstr>
      <vt:lpstr>Policies: Submit Your Own Work</vt:lpstr>
      <vt:lpstr>What is the Internet?</vt:lpstr>
      <vt:lpstr>What is the Internet?</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What is the Internet: “nuts and bolts” view</vt:lpstr>
      <vt:lpstr>“Fun” Internet-connected devices</vt:lpstr>
      <vt:lpstr>Behind its success: a service view</vt:lpstr>
      <vt:lpstr>PowerPoint Presentation</vt:lpstr>
      <vt:lpstr>Socket: End Point of Communication</vt:lpstr>
      <vt:lpstr>Delivering the Data: Division of Labor</vt:lpstr>
      <vt:lpstr>Socket Identification</vt:lpstr>
      <vt:lpstr>Communication Requirements for an App</vt:lpstr>
      <vt:lpstr>Historically  Only Two Types of Services</vt:lpstr>
      <vt:lpstr>Socket Identification (practically)</vt:lpstr>
      <vt:lpstr>Creating a network app</vt:lpstr>
      <vt:lpstr>PowerPoint Presentation</vt:lpstr>
      <vt:lpstr>Circuit vs Packet Switching</vt:lpstr>
      <vt:lpstr>How to structure a network? </vt:lpstr>
      <vt:lpstr>Internet: A Brief History</vt:lpstr>
      <vt:lpstr>Internet: A Brief History</vt:lpstr>
      <vt:lpstr>Properties of Links</vt:lpstr>
      <vt:lpstr>Example of Communication Media</vt:lpstr>
      <vt:lpstr>Examples of Capacity-Delay</vt:lpstr>
      <vt:lpstr>Internet Submarines Cables</vt:lpstr>
      <vt:lpstr>Internet Submarine cables</vt:lpstr>
      <vt:lpstr>Packet Delay Sending a 100B packet from A to B?</vt:lpstr>
      <vt:lpstr>Packet Delay Sending a 100B packet from A to B?</vt:lpstr>
      <vt:lpstr>Packet Delay: The “pipe” view Sending 100B packets from A to B?</vt:lpstr>
      <vt:lpstr>What if we have more nodes?</vt:lpstr>
      <vt:lpstr>Switching Network</vt:lpstr>
      <vt:lpstr>Solution: A switched network</vt:lpstr>
      <vt:lpstr>Circuit switching</vt:lpstr>
      <vt:lpstr>Circuit Switching: Sharing a Link</vt:lpstr>
      <vt:lpstr>Time-Division Multiplexing</vt:lpstr>
      <vt:lpstr>Timing in Circuit Switching</vt:lpstr>
      <vt:lpstr>Timing in Circuit Switching</vt:lpstr>
      <vt:lpstr>Timing in Circuit Switching</vt:lpstr>
      <vt:lpstr>Timing in Circuit Switching</vt:lpstr>
      <vt:lpstr>Timing in Circuit Switching</vt:lpstr>
      <vt:lpstr>Timing in Circuit Switching</vt:lpstr>
      <vt:lpstr>Timing in Circuit Switching</vt:lpstr>
      <vt:lpstr>Circuit switching: pros and cons</vt:lpstr>
      <vt:lpstr>Timing in Circuit Switching</vt:lpstr>
      <vt:lpstr>Circuit switching: pros and cons</vt:lpstr>
      <vt:lpstr>Timing in Circuit Switching</vt:lpstr>
      <vt:lpstr>Timing in Circuit Switching</vt:lpstr>
      <vt:lpstr>Circuit switching: pros and cons</vt:lpstr>
      <vt:lpstr>Circuit switching</vt:lpstr>
      <vt:lpstr>Circuit switching: pros and cons</vt:lpstr>
      <vt:lpstr>Circuit switching: pros and cons</vt:lpstr>
      <vt:lpstr>Packet switching</vt:lpstr>
      <vt:lpstr>Packet Switching</vt:lpstr>
      <vt:lpstr>Inventors of Packet Switching</vt:lpstr>
      <vt:lpstr>Timing in Packet Switching</vt:lpstr>
      <vt:lpstr>Timing in Packet Switching</vt:lpstr>
      <vt:lpstr>Timing in Packet Switching</vt:lpstr>
      <vt:lpstr>Statistical Multiplexing</vt:lpstr>
      <vt:lpstr>Three Flows with Bursty Traffic</vt:lpstr>
      <vt:lpstr>When Each Flow Gets 1/3rd of Capacity</vt:lpstr>
      <vt:lpstr>When Flows Share Total Capacity</vt:lpstr>
      <vt:lpstr>Three Flows with Bursty Traffic</vt:lpstr>
      <vt:lpstr>Three Flows with Bursty Traffic</vt:lpstr>
      <vt:lpstr>Three Flows with Bursty Traffic</vt:lpstr>
      <vt:lpstr>Statistical multiplexing: pipe view</vt:lpstr>
      <vt:lpstr>Statistical multiplexing: pipe view</vt:lpstr>
      <vt:lpstr>Statistical multiplexing: pipe view</vt:lpstr>
      <vt:lpstr>Statistical multiplexing: pipe view</vt:lpstr>
      <vt:lpstr>Statistical multiplexing: pipe view</vt:lpstr>
      <vt:lpstr>Statistical multiplexing: pipe view</vt:lpstr>
      <vt:lpstr>Statistical multiplexing: pipe view</vt:lpstr>
      <vt:lpstr>Statistical multiplexing: pipe view</vt:lpstr>
      <vt:lpstr>Statistical multiplexing: pipe view</vt:lpstr>
      <vt:lpstr>Statistical multiplexing: pipe view</vt:lpstr>
      <vt:lpstr>Queues introduce queuing delays</vt:lpstr>
      <vt:lpstr>Circuit switching: pros and cons</vt:lpstr>
      <vt:lpstr>Packet switching: pros and cons</vt:lpstr>
      <vt:lpstr>The Internet Protocol Stack?</vt:lpstr>
      <vt:lpstr>Protocol Layers as an Architecture</vt:lpstr>
      <vt:lpstr>Protocol Layers: An Example</vt:lpstr>
      <vt:lpstr>Service Primitives (1)</vt:lpstr>
      <vt:lpstr>Service Primitives (2)</vt:lpstr>
      <vt:lpstr>Relationship of Services to Protocols</vt:lpstr>
      <vt:lpstr>Protocol Layers as an Architecture</vt:lpstr>
      <vt:lpstr>Switching Network</vt:lpstr>
      <vt:lpstr>Routers Forward Packets</vt:lpstr>
      <vt:lpstr>Open System Interconnection (OSI)</vt:lpstr>
      <vt:lpstr>Open System Interconnection (OSI)</vt:lpstr>
      <vt:lpstr>Protocol Layer: Encapsulation</vt:lpstr>
      <vt:lpstr>Example: HTTP Connection</vt:lpstr>
      <vt:lpstr>Layers/Encapsulation in HTTP</vt:lpstr>
      <vt:lpstr>Internet Protocol Layers</vt:lpstr>
      <vt:lpstr>PowerPoint Presentation</vt:lpstr>
      <vt:lpstr>PowerPoint Presentation</vt:lpstr>
      <vt:lpstr>Error, Flow, and Congestion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ECE158A: Computer Networks</dc:title>
  <dc:creator>Tara Javidi</dc:creator>
  <cp:lastModifiedBy>Javidi, Tara</cp:lastModifiedBy>
  <cp:revision>26</cp:revision>
  <cp:lastPrinted>2012-02-06T02:39:16Z</cp:lastPrinted>
  <dcterms:created xsi:type="dcterms:W3CDTF">2016-09-22T21:17:11Z</dcterms:created>
  <dcterms:modified xsi:type="dcterms:W3CDTF">2022-09-27T19:07:54Z</dcterms:modified>
</cp:coreProperties>
</file>